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66" r:id="rId4"/>
    <p:sldId id="265" r:id="rId5"/>
    <p:sldId id="261" r:id="rId6"/>
    <p:sldId id="267" r:id="rId7"/>
    <p:sldId id="268" r:id="rId8"/>
    <p:sldId id="269" r:id="rId9"/>
    <p:sldId id="262" r:id="rId10"/>
    <p:sldId id="270" r:id="rId11"/>
    <p:sldId id="263" r:id="rId12"/>
    <p:sldId id="271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98" autoAdjust="0"/>
  </p:normalViewPr>
  <p:slideViewPr>
    <p:cSldViewPr snapToGrid="0">
      <p:cViewPr>
        <p:scale>
          <a:sx n="40" d="100"/>
          <a:sy n="40" d="100"/>
        </p:scale>
        <p:origin x="-1384" y="-1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5244-8B03-4CCD-9F27-B3B90015E3CC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66A33-CE4B-40BE-A360-BC4A1128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>
                <a:effectLst/>
              </a:rPr>
              <a:t>how to interview for a spot</a:t>
            </a:r>
          </a:p>
          <a:p>
            <a:pPr rtl="0"/>
            <a:r>
              <a:rPr lang="en-US" dirty="0" smtClean="0">
                <a:effectLst/>
              </a:rPr>
              <a:t>what to include in an application</a:t>
            </a:r>
          </a:p>
          <a:p>
            <a:pPr rtl="0"/>
            <a:r>
              <a:rPr lang="en-US" dirty="0" smtClean="0">
                <a:effectLst/>
              </a:rPr>
              <a:t>how to </a:t>
            </a:r>
            <a:r>
              <a:rPr lang="en-US" dirty="0" err="1" smtClean="0">
                <a:effectLst/>
              </a:rPr>
              <a:t>reseearch</a:t>
            </a:r>
            <a:r>
              <a:rPr lang="en-US" dirty="0" smtClean="0">
                <a:effectLst/>
              </a:rPr>
              <a:t> for a </a:t>
            </a:r>
            <a:r>
              <a:rPr lang="en-US" dirty="0" err="1" smtClean="0">
                <a:effectLst/>
              </a:rPr>
              <a:t>bg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>
                <a:effectLst/>
              </a:rPr>
              <a:t>how to write a </a:t>
            </a:r>
            <a:r>
              <a:rPr lang="en-US" dirty="0" err="1" smtClean="0">
                <a:effectLst/>
              </a:rPr>
              <a:t>bg</a:t>
            </a:r>
            <a:endParaRPr lang="en-US" dirty="0" smtClean="0">
              <a:effectLst/>
            </a:endParaRPr>
          </a:p>
          <a:p>
            <a:pPr rtl="0"/>
            <a:r>
              <a:rPr lang="en-US" dirty="0" smtClean="0">
                <a:effectLst/>
              </a:rPr>
              <a:t>^those should be big</a:t>
            </a:r>
          </a:p>
          <a:p>
            <a:pPr rtl="0"/>
            <a:r>
              <a:rPr lang="en-US" dirty="0" smtClean="0">
                <a:effectLst/>
              </a:rPr>
              <a:t>crisis preparation</a:t>
            </a:r>
          </a:p>
          <a:p>
            <a:pPr rtl="0"/>
            <a:r>
              <a:rPr lang="en-US" dirty="0" smtClean="0">
                <a:effectLst/>
              </a:rPr>
              <a:t>position paper grading</a:t>
            </a:r>
          </a:p>
          <a:p>
            <a:pPr rtl="0"/>
            <a:r>
              <a:rPr lang="en-US" dirty="0" smtClean="0">
                <a:effectLst/>
              </a:rPr>
              <a:t>uh</a:t>
            </a:r>
          </a:p>
          <a:p>
            <a:pPr rtl="0"/>
            <a:r>
              <a:rPr lang="en-US" dirty="0" smtClean="0">
                <a:effectLst/>
              </a:rPr>
              <a:t>alright sounds good</a:t>
            </a:r>
          </a:p>
          <a:p>
            <a:pPr rtl="0"/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think that's everything?</a:t>
            </a:r>
          </a:p>
          <a:p>
            <a:pPr rtl="0"/>
            <a:r>
              <a:rPr lang="en-US" dirty="0" smtClean="0">
                <a:effectLst/>
              </a:rPr>
              <a:t>choosing good topics</a:t>
            </a:r>
          </a:p>
          <a:p>
            <a:pPr rtl="0"/>
            <a:r>
              <a:rPr lang="en-US" dirty="0" smtClean="0">
                <a:effectLst/>
              </a:rPr>
              <a:t>the roles of different positions</a:t>
            </a:r>
          </a:p>
          <a:p>
            <a:pPr rtl="0"/>
            <a:r>
              <a:rPr lang="en-US" dirty="0" smtClean="0">
                <a:effectLst/>
              </a:rPr>
              <a:t>this is all fair game</a:t>
            </a:r>
          </a:p>
          <a:p>
            <a:pPr rtl="0"/>
            <a:r>
              <a:rPr lang="en-US" dirty="0" smtClean="0">
                <a:effectLst/>
              </a:rPr>
              <a:t>ah yes</a:t>
            </a:r>
          </a:p>
          <a:p>
            <a:pPr rtl="0"/>
            <a:r>
              <a:rPr lang="en-US" dirty="0" smtClean="0">
                <a:effectLst/>
              </a:rPr>
              <a:t>positions as in ad chair director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66A33-CE4B-40BE-A360-BC4A112871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interview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to include in application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66A33-CE4B-40BE-A360-BC4A11287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2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select topic</a:t>
            </a:r>
          </a:p>
          <a:p>
            <a:r>
              <a:rPr lang="en-US" dirty="0" smtClean="0"/>
              <a:t>How to research background guides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to write background guides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66A33-CE4B-40BE-A360-BC4A11287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Grading position</a:t>
            </a:r>
            <a:r>
              <a:rPr lang="en-US" baseline="0" dirty="0" smtClean="0"/>
              <a:t> papers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66A33-CE4B-40BE-A360-BC4A112871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Selecting a crisis</a:t>
            </a:r>
          </a:p>
          <a:p>
            <a:r>
              <a:rPr lang="en-US" dirty="0" smtClean="0"/>
              <a:t>Planning</a:t>
            </a:r>
            <a:r>
              <a:rPr lang="en-US" baseline="0" dirty="0" smtClean="0"/>
              <a:t> out the crisis + updates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66A33-CE4B-40BE-A360-BC4A112871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VMUN stuff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66A33-CE4B-40BE-A360-BC4A112871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2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7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81263"/>
            <a:ext cx="10058400" cy="935255"/>
          </a:xfrm>
        </p:spPr>
        <p:txBody>
          <a:bodyPr>
            <a:normAutofit/>
          </a:bodyPr>
          <a:lstStyle>
            <a:lvl1pPr>
              <a:defRPr sz="5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8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FF08B1-1FE8-4559-AF67-9D78FDAE311A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4FE03-5AFF-456D-8589-C52C3AE047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DAIS TRAINING 1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EDUMUN 2015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5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Position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= following country policy</a:t>
            </a:r>
          </a:p>
          <a:p>
            <a:pPr lvl="1"/>
            <a:r>
              <a:rPr lang="en-US" dirty="0" smtClean="0"/>
              <a:t>Future action + solutions MUST abide by foreign policy</a:t>
            </a:r>
          </a:p>
          <a:p>
            <a:pPr lvl="2"/>
            <a:r>
              <a:rPr lang="en-US" dirty="0" smtClean="0"/>
              <a:t>e.g. Iran should not have pro-Israel solutions</a:t>
            </a:r>
          </a:p>
          <a:p>
            <a:pPr lvl="1"/>
            <a:r>
              <a:rPr lang="en-US" dirty="0" smtClean="0"/>
              <a:t>Position paper should account for status of country</a:t>
            </a:r>
          </a:p>
          <a:p>
            <a:pPr lvl="2"/>
            <a:r>
              <a:rPr lang="en-US" dirty="0" smtClean="0"/>
              <a:t>Take into account socioeconomic/cultural/political factors</a:t>
            </a:r>
          </a:p>
          <a:p>
            <a:r>
              <a:rPr lang="en-US" dirty="0" smtClean="0"/>
              <a:t>Should show some degree of effort</a:t>
            </a:r>
          </a:p>
          <a:p>
            <a:r>
              <a:rPr lang="en-US" dirty="0" smtClean="0"/>
              <a:t>Research should be clear and thorough</a:t>
            </a:r>
          </a:p>
          <a:p>
            <a:r>
              <a:rPr lang="en-US" dirty="0" smtClean="0"/>
              <a:t>Conventions and grammar unimportant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2" y="200579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CRISIS PREPARATION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2" y="1636295"/>
            <a:ext cx="10106526" cy="168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0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Literally can choose anything</a:t>
            </a:r>
          </a:p>
          <a:p>
            <a:pPr lvl="1"/>
            <a:r>
              <a:rPr lang="en-US" dirty="0" smtClean="0"/>
              <a:t>Nuclear bomb, assassination, energy crisis, stock crash, natural disaster, etc. </a:t>
            </a:r>
          </a:p>
          <a:p>
            <a:r>
              <a:rPr lang="en-US" dirty="0" smtClean="0"/>
              <a:t>Topic should be expandable</a:t>
            </a:r>
          </a:p>
          <a:p>
            <a:pPr lvl="1"/>
            <a:r>
              <a:rPr lang="en-US" dirty="0" smtClean="0"/>
              <a:t>Can easily add to it + make it complex</a:t>
            </a:r>
          </a:p>
          <a:p>
            <a:r>
              <a:rPr lang="en-US" dirty="0" smtClean="0"/>
              <a:t>Possible solutions should include all countries</a:t>
            </a:r>
          </a:p>
          <a:p>
            <a:pPr lvl="1"/>
            <a:r>
              <a:rPr lang="en-US" dirty="0" smtClean="0"/>
              <a:t>Can modify crisis to focus on individual delegates</a:t>
            </a:r>
          </a:p>
          <a:p>
            <a:pPr lvl="1"/>
            <a:r>
              <a:rPr lang="en-US" dirty="0" smtClean="0"/>
              <a:t>But each nation should be able to participate</a:t>
            </a:r>
          </a:p>
          <a:p>
            <a:pPr lvl="2"/>
            <a:r>
              <a:rPr lang="en-US" dirty="0" smtClean="0"/>
              <a:t>Don’t always want domineering by power states; depends on committee</a:t>
            </a:r>
          </a:p>
          <a:p>
            <a:r>
              <a:rPr lang="en-US" dirty="0" smtClean="0"/>
              <a:t>Solutions should be multifaceted</a:t>
            </a:r>
          </a:p>
          <a:p>
            <a:pPr lvl="1"/>
            <a:r>
              <a:rPr lang="en-US" dirty="0" smtClean="0"/>
              <a:t>More complicated than simple yes/no – should be different factions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0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the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within a greater context</a:t>
            </a:r>
          </a:p>
          <a:p>
            <a:pPr lvl="1"/>
            <a:r>
              <a:rPr lang="en-US" dirty="0" smtClean="0"/>
              <a:t>Example: fighter jet downed</a:t>
            </a:r>
          </a:p>
          <a:p>
            <a:r>
              <a:rPr lang="en-US" dirty="0" smtClean="0"/>
              <a:t>Create a “crisis tree”</a:t>
            </a:r>
          </a:p>
          <a:p>
            <a:pPr lvl="1"/>
            <a:r>
              <a:rPr lang="en-US" dirty="0" smtClean="0"/>
              <a:t>Highlights possible developments +scenarios for crisis</a:t>
            </a:r>
          </a:p>
          <a:p>
            <a:pPr lvl="1"/>
            <a:r>
              <a:rPr lang="en-US" dirty="0" smtClean="0"/>
              <a:t>Should carefully consider different outcomes</a:t>
            </a:r>
          </a:p>
          <a:p>
            <a:r>
              <a:rPr lang="en-US" dirty="0" smtClean="0"/>
              <a:t>Can alter crisis based on committee</a:t>
            </a:r>
          </a:p>
          <a:p>
            <a:pPr lvl="1"/>
            <a:r>
              <a:rPr lang="en-US" dirty="0" smtClean="0"/>
              <a:t>Place more/less emphasis on certain blocs depending on performance</a:t>
            </a:r>
          </a:p>
          <a:p>
            <a:pPr lvl="1"/>
            <a:r>
              <a:rPr lang="en-US" dirty="0" smtClean="0"/>
              <a:t>Try to focus on committee-specific solutions</a:t>
            </a:r>
          </a:p>
          <a:p>
            <a:r>
              <a:rPr lang="en-US" dirty="0" smtClean="0"/>
              <a:t>Prepare for cross-committee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7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2" y="200579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2" y="1636295"/>
            <a:ext cx="10106526" cy="168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2" y="200579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DAIS SELECTION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2" y="1636295"/>
            <a:ext cx="10106526" cy="168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0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r>
              <a:rPr lang="en-US" dirty="0" smtClean="0"/>
              <a:t>Know exactly why you’re applying</a:t>
            </a:r>
          </a:p>
          <a:p>
            <a:pPr lvl="1"/>
            <a:r>
              <a:rPr lang="en-US" dirty="0" smtClean="0"/>
              <a:t>Don’t be vague about reasons or motivations</a:t>
            </a:r>
          </a:p>
          <a:p>
            <a:pPr lvl="1"/>
            <a:r>
              <a:rPr lang="en-US" dirty="0" smtClean="0"/>
              <a:t>Need to show a dedication to MUN </a:t>
            </a:r>
            <a:endParaRPr lang="en-US" dirty="0"/>
          </a:p>
          <a:p>
            <a:r>
              <a:rPr lang="en-US" dirty="0" smtClean="0"/>
              <a:t>Don’t rush </a:t>
            </a:r>
          </a:p>
          <a:p>
            <a:pPr lvl="1"/>
            <a:r>
              <a:rPr lang="en-US" dirty="0" smtClean="0"/>
              <a:t>Take your time and fill everything carefully</a:t>
            </a:r>
          </a:p>
          <a:p>
            <a:pPr lvl="1"/>
            <a:r>
              <a:rPr lang="en-US" dirty="0" smtClean="0"/>
              <a:t>MAKE SURE you mention previous experience!</a:t>
            </a:r>
          </a:p>
          <a:p>
            <a:r>
              <a:rPr lang="en-US" dirty="0" smtClean="0"/>
              <a:t>Demonstrate awareness + perspective</a:t>
            </a:r>
          </a:p>
          <a:p>
            <a:pPr lvl="1"/>
            <a:r>
              <a:rPr lang="en-US" dirty="0" smtClean="0"/>
              <a:t>Want to prove that you can apply MUN to the world</a:t>
            </a:r>
          </a:p>
          <a:p>
            <a:pPr lvl="1"/>
            <a:r>
              <a:rPr lang="en-US" dirty="0" smtClean="0"/>
              <a:t>More knowledge + real life experience with politics/diplomacy = good</a:t>
            </a:r>
          </a:p>
          <a:p>
            <a:r>
              <a:rPr lang="en-US" dirty="0" smtClean="0"/>
              <a:t>Review before submitting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6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impressions are key</a:t>
            </a:r>
          </a:p>
          <a:p>
            <a:pPr lvl="1"/>
            <a:r>
              <a:rPr lang="en-US" dirty="0" smtClean="0"/>
              <a:t>Dress well = Formal/Western Business Attire</a:t>
            </a:r>
          </a:p>
          <a:p>
            <a:pPr lvl="1"/>
            <a:r>
              <a:rPr lang="en-US" dirty="0" smtClean="0"/>
              <a:t>Shower (lol), look presentable</a:t>
            </a:r>
          </a:p>
          <a:p>
            <a:r>
              <a:rPr lang="en-US" dirty="0" smtClean="0"/>
              <a:t>Be confident</a:t>
            </a:r>
          </a:p>
          <a:p>
            <a:pPr lvl="1"/>
            <a:r>
              <a:rPr lang="en-US" dirty="0" smtClean="0"/>
              <a:t>Don’t look unsure + nervous about applying </a:t>
            </a:r>
          </a:p>
          <a:p>
            <a:pPr lvl="1"/>
            <a:r>
              <a:rPr lang="en-US" dirty="0" smtClean="0"/>
              <a:t>Make it seem like you know what you are talking about </a:t>
            </a:r>
          </a:p>
          <a:p>
            <a:r>
              <a:rPr lang="en-US" dirty="0" smtClean="0"/>
              <a:t>Cite your application </a:t>
            </a:r>
          </a:p>
          <a:p>
            <a:pPr lvl="1"/>
            <a:r>
              <a:rPr lang="en-US" dirty="0" smtClean="0"/>
              <a:t>Proves that you didn’t skim the app </a:t>
            </a:r>
          </a:p>
          <a:p>
            <a:r>
              <a:rPr lang="en-US" dirty="0" smtClean="0"/>
              <a:t>Seem genuinely passionate</a:t>
            </a:r>
          </a:p>
          <a:p>
            <a:pPr lvl="1"/>
            <a:r>
              <a:rPr lang="en-US" dirty="0" smtClean="0"/>
              <a:t>Don’t come across as shallow and “résumé – hunter”</a:t>
            </a:r>
          </a:p>
        </p:txBody>
      </p:sp>
    </p:spTree>
    <p:extLst>
      <p:ext uri="{BB962C8B-B14F-4D97-AF65-F5344CB8AC3E}">
        <p14:creationId xmlns:p14="http://schemas.microsoft.com/office/powerpoint/2010/main" val="75291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2" y="200579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TOPICS AND BG GUIDES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2" y="1636295"/>
            <a:ext cx="10106526" cy="168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apply to Committee</a:t>
            </a:r>
          </a:p>
          <a:p>
            <a:pPr lvl="1"/>
            <a:r>
              <a:rPr lang="en-US" dirty="0" smtClean="0"/>
              <a:t>Make sure that resolutions are w/in committee jurisdiction</a:t>
            </a:r>
          </a:p>
          <a:p>
            <a:pPr lvl="1"/>
            <a:r>
              <a:rPr lang="en-US" dirty="0" smtClean="0"/>
              <a:t>All solutions should be in spirit of committee aims</a:t>
            </a:r>
          </a:p>
          <a:p>
            <a:r>
              <a:rPr lang="en-US" dirty="0" smtClean="0"/>
              <a:t>Analyze country matrix</a:t>
            </a:r>
          </a:p>
          <a:p>
            <a:pPr lvl="1"/>
            <a:r>
              <a:rPr lang="en-US" dirty="0" smtClean="0"/>
              <a:t>Topic should be applicable to most countries</a:t>
            </a:r>
          </a:p>
          <a:p>
            <a:pPr lvl="1"/>
            <a:r>
              <a:rPr lang="en-US" dirty="0" smtClean="0"/>
              <a:t>Less power imbalance = better</a:t>
            </a:r>
          </a:p>
          <a:p>
            <a:r>
              <a:rPr lang="en-US" dirty="0" smtClean="0"/>
              <a:t>Topic should be researchable </a:t>
            </a:r>
          </a:p>
          <a:p>
            <a:pPr lvl="1"/>
            <a:r>
              <a:rPr lang="en-US" dirty="0" smtClean="0"/>
              <a:t>U.N resolutions + primary resources are priceless</a:t>
            </a:r>
          </a:p>
          <a:p>
            <a:r>
              <a:rPr lang="en-US" dirty="0" smtClean="0"/>
              <a:t>DON’T do Israel/Palestine or Middle East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Researching Background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2140"/>
          </a:xfrm>
        </p:spPr>
        <p:txBody>
          <a:bodyPr>
            <a:normAutofit/>
          </a:bodyPr>
          <a:lstStyle/>
          <a:p>
            <a:r>
              <a:rPr lang="en-US" dirty="0" smtClean="0"/>
              <a:t>Use the primary resources + U.N material</a:t>
            </a:r>
          </a:p>
          <a:p>
            <a:pPr lvl="1"/>
            <a:r>
              <a:rPr lang="en-US" dirty="0" smtClean="0"/>
              <a:t>Strengthen your personal understanding </a:t>
            </a:r>
          </a:p>
          <a:p>
            <a:pPr lvl="1"/>
            <a:r>
              <a:rPr lang="en-US" dirty="0" smtClean="0"/>
              <a:t>Apply U.N precedent to BG </a:t>
            </a:r>
          </a:p>
          <a:p>
            <a:r>
              <a:rPr lang="en-US" dirty="0" smtClean="0"/>
              <a:t>Need to be aware of bias</a:t>
            </a:r>
          </a:p>
          <a:p>
            <a:pPr lvl="1"/>
            <a:r>
              <a:rPr lang="en-US" dirty="0" smtClean="0"/>
              <a:t>Reporting/country bias is HUGE</a:t>
            </a:r>
          </a:p>
          <a:p>
            <a:pPr lvl="1"/>
            <a:r>
              <a:rPr lang="en-US" dirty="0" smtClean="0"/>
              <a:t>Learn to identify prejudice and look for objective reporting </a:t>
            </a:r>
          </a:p>
          <a:p>
            <a:r>
              <a:rPr lang="en-US" dirty="0" smtClean="0"/>
              <a:t>Data and statistics are key</a:t>
            </a:r>
          </a:p>
          <a:p>
            <a:pPr lvl="1"/>
            <a:r>
              <a:rPr lang="en-US" dirty="0" smtClean="0"/>
              <a:t>Can make your own extrapolations + correlations </a:t>
            </a:r>
          </a:p>
          <a:p>
            <a:pPr lvl="1"/>
            <a:r>
              <a:rPr lang="en-US" dirty="0" smtClean="0"/>
              <a:t>Used to back up all claims + theories</a:t>
            </a:r>
          </a:p>
          <a:p>
            <a:r>
              <a:rPr lang="en-US" dirty="0" smtClean="0"/>
              <a:t>Each dais member should have specialty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60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Background Guides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1892968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Dais Introduction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8612" y="1887353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3473113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Previous U.N Action 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9944" y="3473112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Study 1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8612" y="3473113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9944" y="1887353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1276" y="1911416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Historical Analysis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21276" y="3473111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Study 2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7280" y="5042830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 Positions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8612" y="5034805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Possible Solutions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79944" y="5058871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Guiding Questions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21276" y="5034806"/>
            <a:ext cx="2014888" cy="9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24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 flipV="1">
            <a:off x="3112168" y="2376638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70717" y="2371022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7615" y="2365407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12168" y="3956780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53500" y="3951165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394832" y="3945550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12168" y="5542540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13258" y="5542540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398858" y="5518474"/>
            <a:ext cx="626444" cy="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77408" y="2753639"/>
            <a:ext cx="0" cy="733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83939" y="4451680"/>
            <a:ext cx="0" cy="733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2" y="200579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POSITION PAPERS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32" y="1636295"/>
            <a:ext cx="10106526" cy="168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617</Words>
  <Application>Microsoft Macintosh PowerPoint</Application>
  <PresentationFormat>Custom</PresentationFormat>
  <Paragraphs>124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DAIS TRAINING 1</vt:lpstr>
      <vt:lpstr>DAIS SELECTION</vt:lpstr>
      <vt:lpstr>Application Tips</vt:lpstr>
      <vt:lpstr>How to Interview</vt:lpstr>
      <vt:lpstr>TOPICS AND BG GUIDES</vt:lpstr>
      <vt:lpstr>Selecting Topics</vt:lpstr>
      <vt:lpstr>Researching Background Guides</vt:lpstr>
      <vt:lpstr>Writing Background Guides</vt:lpstr>
      <vt:lpstr>POSITION PAPERS</vt:lpstr>
      <vt:lpstr>Grading Position Papers</vt:lpstr>
      <vt:lpstr>CRISIS PREPARATION</vt:lpstr>
      <vt:lpstr>Creating a Crisis</vt:lpstr>
      <vt:lpstr>Planning the Crisis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 TRAINING:  PRE - CONFERENCE</dc:title>
  <dc:creator>Avi Soval</dc:creator>
  <cp:lastModifiedBy>Crystal Ma</cp:lastModifiedBy>
  <cp:revision>25</cp:revision>
  <dcterms:created xsi:type="dcterms:W3CDTF">2015-10-17T05:52:07Z</dcterms:created>
  <dcterms:modified xsi:type="dcterms:W3CDTF">2016-08-02T21:54:05Z</dcterms:modified>
</cp:coreProperties>
</file>