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3295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rgbClr val="9FD4E6"/>
              </a:buClr>
              <a:buFont typeface="Source Sans Pro"/>
              <a:buNone/>
              <a:defRPr sz="4600" b="1" i="0" u="none" strike="noStrike" cap="none" baseline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20"/>
              </a:spcBef>
              <a:buClr>
                <a:schemeClr val="accent1"/>
              </a:buClr>
              <a:buFont typeface="Noto Symbo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buClr>
                <a:schemeClr val="accent2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928018" y="129381"/>
            <a:ext cx="4525963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262626"/>
            </a:gs>
            <a:gs pos="30000">
              <a:srgbClr val="2E2E2E"/>
            </a:gs>
            <a:gs pos="100000">
              <a:srgbClr val="7C7C7C"/>
            </a:gs>
          </a:gsLst>
          <a:lin ang="130000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00815" y="44074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9FD4E6"/>
              </a:buClr>
              <a:buFont typeface="Source Sans Pro"/>
              <a:buNone/>
              <a:defRPr sz="4200" b="1" cap="none" baseline="0">
                <a:solidFill>
                  <a:srgbClr val="9FD4E6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2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600"/>
            </a:lvl1pPr>
            <a:lvl2pPr rtl="0">
              <a:spcBef>
                <a:spcPts val="0"/>
              </a:spcBef>
              <a:defRPr sz="22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18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Font typeface="Arial"/>
              <a:buNone/>
              <a:defRPr sz="2000" b="1"/>
            </a:lvl2pPr>
            <a:lvl3pPr rtl="0">
              <a:spcBef>
                <a:spcPts val="0"/>
              </a:spcBef>
              <a:buFont typeface="Arial"/>
              <a:buNone/>
              <a:defRPr sz="1800" b="1"/>
            </a:lvl3pPr>
            <a:lvl4pPr rtl="0">
              <a:spcBef>
                <a:spcPts val="0"/>
              </a:spcBef>
              <a:buFont typeface="Arial"/>
              <a:buNone/>
              <a:defRPr sz="1600" b="1"/>
            </a:lvl4pPr>
            <a:lvl5pPr rtl="0">
              <a:spcBef>
                <a:spcPts val="0"/>
              </a:spcBef>
              <a:buFont typeface="Arial"/>
              <a:buNone/>
              <a:defRPr sz="1600" b="1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774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Font typeface="Arial"/>
              <a:buNone/>
              <a:defRPr sz="2000" b="1"/>
            </a:lvl2pPr>
            <a:lvl3pPr rtl="0">
              <a:spcBef>
                <a:spcPts val="0"/>
              </a:spcBef>
              <a:buFont typeface="Arial"/>
              <a:buNone/>
              <a:defRPr sz="1800" b="1"/>
            </a:lvl3pPr>
            <a:lvl4pPr rtl="0">
              <a:spcBef>
                <a:spcPts val="0"/>
              </a:spcBef>
              <a:buFont typeface="Arial"/>
              <a:buNone/>
              <a:defRPr sz="1600" b="1"/>
            </a:lvl4pPr>
            <a:lvl5pPr rtl="0">
              <a:spcBef>
                <a:spcPts val="0"/>
              </a:spcBef>
              <a:buFont typeface="Arial"/>
              <a:buNone/>
              <a:defRPr sz="1600" b="1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4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46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1800" b="1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Font typeface="Arial"/>
              <a:buNone/>
              <a:defRPr sz="1400"/>
            </a:lvl1pPr>
            <a:lvl2pPr rtl="0">
              <a:spcBef>
                <a:spcPts val="0"/>
              </a:spcBef>
              <a:buFont typeface="Arial"/>
              <a:buNone/>
              <a:defRPr sz="1200"/>
            </a:lvl2pPr>
            <a:lvl3pPr rtl="0">
              <a:spcBef>
                <a:spcPts val="0"/>
              </a:spcBef>
              <a:buFont typeface="Arial"/>
              <a:buNone/>
              <a:defRPr sz="1000"/>
            </a:lvl3pPr>
            <a:lvl4pPr rtl="0">
              <a:spcBef>
                <a:spcPts val="0"/>
              </a:spcBef>
              <a:buFont typeface="Arial"/>
              <a:buNone/>
              <a:defRPr sz="900"/>
            </a:lvl4pPr>
            <a:lvl5pPr rtl="0">
              <a:spcBef>
                <a:spcPts val="0"/>
              </a:spcBef>
              <a:buFont typeface="Arial"/>
              <a:buNone/>
              <a:defRPr sz="9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2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56447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3868" cy="12538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200" b="1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2B2B2B"/>
          </a:solidFill>
          <a:ln w="508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9A9997"/>
              </a:buClr>
              <a:buFont typeface="Arial"/>
              <a:buNone/>
              <a:defRPr sz="32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3865" cy="2663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200"/>
            </a:lvl1pPr>
            <a:lvl2pPr rtl="0">
              <a:spcBef>
                <a:spcPts val="0"/>
              </a:spcBef>
              <a:buFont typeface="Arial"/>
              <a:buNone/>
              <a:defRPr sz="1200"/>
            </a:lvl2pPr>
            <a:lvl3pPr rtl="0">
              <a:spcBef>
                <a:spcPts val="0"/>
              </a:spcBef>
              <a:buFont typeface="Arial"/>
              <a:buNone/>
              <a:defRPr sz="1000"/>
            </a:lvl3pPr>
            <a:lvl4pPr rtl="0">
              <a:spcBef>
                <a:spcPts val="0"/>
              </a:spcBef>
              <a:buFont typeface="Arial"/>
              <a:buNone/>
              <a:defRPr sz="900"/>
            </a:lvl4pPr>
            <a:lvl5pPr rtl="0">
              <a:spcBef>
                <a:spcPts val="0"/>
              </a:spcBef>
              <a:buFont typeface="Arial"/>
              <a:buNone/>
              <a:defRPr sz="900"/>
            </a:lvl5pPr>
            <a:lvl6pPr rtl="0">
              <a:spcBef>
                <a:spcPts val="0"/>
              </a:spcBef>
              <a:defRPr sz="20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800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6108"/>
                </a:move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cubicBezTo>
                  <a:pt x="67083" y="108730"/>
                  <a:pt x="46875" y="103320"/>
                  <a:pt x="0" y="96108"/>
                </a:cubicBezTo>
                <a:close/>
              </a:path>
            </a:pathLst>
          </a:custGeom>
          <a:solidFill>
            <a:srgbClr val="7B7B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49"/>
                </a:moveTo>
                <a:lnTo>
                  <a:pt x="120000" y="120000"/>
                </a:lnTo>
                <a:lnTo>
                  <a:pt x="12789" y="119944"/>
                </a:lnTo>
                <a:cubicBezTo>
                  <a:pt x="80752" y="99071"/>
                  <a:pt x="130532" y="48066"/>
                  <a:pt x="0" y="0"/>
                </a:cubicBezTo>
                <a:lnTo>
                  <a:pt x="120000" y="249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marR="0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2376" marR="0" indent="-129286" algn="l" rtl="0">
              <a:spcBef>
                <a:spcPts val="520"/>
              </a:spcBef>
              <a:buClr>
                <a:schemeClr val="accent1"/>
              </a:buClr>
              <a:buFont typeface="Noto Symbol"/>
              <a:buChar char="●"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39" marR="0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80160" marR="0" indent="-124460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90472" marR="0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00784" marR="0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39696" marR="0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331720" marR="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9A999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9A999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533400" y="2133600"/>
            <a:ext cx="7848599" cy="230124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9FD4E6"/>
              </a:buClr>
              <a:buSzPct val="25000"/>
              <a:buFont typeface="Source Sans Pro"/>
              <a:buNone/>
            </a:pPr>
            <a:r>
              <a:rPr lang="en-US" sz="4600" b="1" i="0" u="none" strike="noStrike" cap="none" baseline="0" dirty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EDUMUN </a:t>
            </a:r>
            <a:r>
              <a:rPr lang="en-US" sz="4600" b="1" i="0" u="none" strike="noStrike" cap="none" baseline="0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2015</a:t>
            </a:r>
            <a:br>
              <a:rPr lang="en-US" sz="4600" b="1" i="0" u="none" strike="noStrike" cap="none" baseline="0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4600" b="1" i="0" u="none" strike="noStrike" cap="none" baseline="0" dirty="0" smtClean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DAIS </a:t>
            </a:r>
            <a:r>
              <a:rPr lang="en-US" sz="4600" b="1" i="0" u="none" strike="noStrike" cap="none" baseline="0" dirty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 2</a:t>
            </a:r>
            <a:r>
              <a:rPr lang="en-US" sz="4600" b="1" i="0" u="none" strike="noStrike" cap="none" baseline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US" sz="4600" b="1" i="0" u="none" strike="noStrike" cap="none" baseline="0">
                <a:solidFill>
                  <a:srgbClr val="9FD4E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4600" b="1" i="0" u="none" strike="noStrike" cap="none" baseline="0" dirty="0">
              <a:solidFill>
                <a:srgbClr val="9FD4E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140" b="0" i="0" u="sng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Who:</a:t>
            </a:r>
            <a:br>
              <a:rPr lang="en-US" sz="4140" b="0" i="0" u="sng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4140" b="0" i="0" u="sng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 organizations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 that the UN cannot force a country into action</a:t>
            </a:r>
          </a:p>
          <a:p>
            <a:pPr marL="420624" marR="0" lvl="0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sng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 </a:t>
            </a:r>
            <a:r>
              <a:rPr lang="en-US" sz="30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realistic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actions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them explain every detail and don’t be afraid to ask for clarification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money is involved have them be specific about where it is coming from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sng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them outline a timetable of when programs will be implemented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Timetable should be in subclauses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71699" cy="498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438403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Hourglass Form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Perambulatory clauses should start with the broadest information and go to the most specific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Operative clauses should start with the most specific and go to the broadest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 Perambulatory to Operative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operative clauses need to be explained in perambulatory clauses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perambulatory clauses need to be clearly linked to an operative clause</a:t>
            </a:r>
          </a:p>
          <a:p>
            <a:pPr marL="420624" marR="0" lvl="0" indent="-438403" algn="l" rtl="0">
              <a:lnSpc>
                <a:spcPct val="80000"/>
              </a:lnSpc>
              <a:spcBef>
                <a:spcPts val="43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they are unnecessary get rid of them</a:t>
            </a:r>
          </a:p>
          <a:p>
            <a:pPr marL="36576" marR="0" lvl="0" indent="-11176" algn="l" rtl="0">
              <a:lnSpc>
                <a:spcPct val="80000"/>
              </a:lnSpc>
              <a:spcBef>
                <a:spcPts val="15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7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7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7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7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 States not countries or nations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cannot have one subclause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have good grammar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resolution should read like a sentence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Discourage formation of UN subcommittees</a:t>
            </a:r>
          </a:p>
          <a:p>
            <a:pPr marL="420624" marR="0" lvl="0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14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#2: editing working papers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/>
              <a:t>Presentation of good edits</a:t>
            </a:r>
          </a:p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 new group of 3 to edit a bad working paper that will be handed 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Getting delegates involved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 on delegates who have not spoken 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everyone to participate in a working paper (of course if it follows their countries policy)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around talking to delegates during unmods </a:t>
            </a:r>
          </a:p>
          <a:p>
            <a:pPr marL="722376" marR="0" lvl="1" indent="-277876" algn="l" rtl="0">
              <a:spcBef>
                <a:spcPts val="520"/>
              </a:spcBef>
              <a:buClr>
                <a:schemeClr val="accent1"/>
              </a:buClr>
              <a:buSzPct val="90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Ask ones who have not spoken what there opinion of a specific topic is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14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Maintaining control of committee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 respect by knowing ROP and working paper editing mostly by memory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engaged in the conference 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Strictly follow conference rules (no internet, cell phones, etc.)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Speak clearly and loudly and ask delegates to do the same 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approachable and knowledgeable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 Targets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ROP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edit a working paper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help create constructive debate</a:t>
            </a:r>
          </a:p>
          <a:p>
            <a:pPr marL="420624" marR="0" lvl="0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Seminar Overview: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 and getting to know delegates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know ROP extremely well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constructive criticism on working papers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get everyone's involvement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maintaining control of committee</a:t>
            </a:r>
          </a:p>
          <a:p>
            <a:pPr marL="420624" marR="0" lvl="0" indent="-242823" algn="l" rtl="0">
              <a:spcBef>
                <a:spcPts val="600"/>
              </a:spcBef>
              <a:buClr>
                <a:schemeClr val="accent1"/>
              </a:buClr>
              <a:buFont typeface="Noto Symbol"/>
              <a:buNone/>
            </a:pPr>
            <a:endParaRPr sz="3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Introductions: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 yourself and explain role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yourself approachable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 in brief ROP to delegates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 any committee specific details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ROP</a:t>
            </a:r>
          </a:p>
        </p:txBody>
      </p:sp>
      <p:pic>
        <p:nvPicPr>
          <p:cNvPr id="110" name="Shape 1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71911"/>
            <a:ext cx="5051122" cy="65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#1: ROP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in groups of 2 and practice ROP 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Practice all possible situations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Working Paper Editing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handout for both format, suggestions and an edited copies of working papers</a:t>
            </a:r>
          </a:p>
          <a:p>
            <a:pPr marL="0" marR="0" lvl="0" indent="0" algn="l" rtl="0">
              <a:spcBef>
                <a:spcPts val="60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60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Heading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 Resolution X.0 [X.0 will be replaced by revision number (i.e 1.0, 2.0, etc.)]</a:t>
            </a:r>
          </a:p>
          <a:p>
            <a:pPr marL="420624" marR="0" lvl="0" indent="-265683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Font typeface="Noto Symbol"/>
              <a:buNone/>
            </a:pPr>
            <a:endParaRPr sz="25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0624" marR="0" lvl="0" indent="-395224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Committee: Insert Here Topic: Insert Here</a:t>
            </a:r>
          </a:p>
          <a:p>
            <a:pPr marL="420624" marR="0" lvl="0" indent="-395224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Sponsors: List here, in Alphabetical Order </a:t>
            </a:r>
          </a:p>
          <a:p>
            <a:pPr marL="420624" marR="0" lvl="0" indent="-395224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Signatories: List here, in Alphabetical Order </a:t>
            </a:r>
          </a:p>
          <a:p>
            <a:pPr marL="420624" marR="0" lvl="0" indent="-395224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[Sponsors have to vote “Yes” on your resolution. Signatories are in support but do not have to vote in favor.]</a:t>
            </a:r>
          </a:p>
          <a:p>
            <a:pPr marL="420624" marR="0" lvl="0" indent="-265683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Font typeface="Noto Symbol"/>
              <a:buNone/>
            </a:pPr>
            <a:endParaRPr sz="25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0624" marR="0" lvl="0" indent="-395224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lang="en-US" sz="255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50" b="1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Committee Name</a:t>
            </a:r>
            <a:r>
              <a:rPr lang="en-US" sz="255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[italics]</a:t>
            </a:r>
          </a:p>
          <a:p>
            <a:pPr marL="420624" marR="0" lvl="0" indent="-265683" algn="l" rtl="0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Font typeface="Noto Symbol"/>
              <a:buNone/>
            </a:pPr>
            <a:endParaRPr sz="25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140" b="0" i="0" u="sng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(in Preambulatory clauses)</a:t>
            </a:r>
            <a:r>
              <a:rPr lang="en-US" sz="414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US" sz="4140" b="0" i="0" u="none" strike="noStrike" cap="none" baseline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-US" sz="4140" b="0" i="0" u="none" strike="noStrike" cap="none" baseline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20624" marR="0" lvl="0" indent="-395224" algn="l" rtl="0">
              <a:spcBef>
                <a:spcPts val="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preams should explain the exact reasons and existing circumstances that make a particular action necessary  </a:t>
            </a:r>
          </a:p>
          <a:p>
            <a:pPr marL="420624" marR="0" lvl="0" indent="-395224" algn="l" rtl="0">
              <a:spcBef>
                <a:spcPts val="600"/>
              </a:spcBef>
              <a:buClr>
                <a:schemeClr val="accent1"/>
              </a:buClr>
              <a:buSzPct val="80000"/>
              <a:buFont typeface="Noto Symbol"/>
              <a:buChar char="⦿"/>
            </a:pPr>
            <a:r>
              <a:rPr lang="en-US"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organizations and abbreviations of organizations’ names need to be introduced in preams before being mentioned in operative clauses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Technic">
  <a:themeElements>
    <a:clrScheme name="Technic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Macintosh PowerPoint</Application>
  <PresentationFormat>On-screen Show (4:3)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Source Sans Pro</vt:lpstr>
      <vt:lpstr>Technic</vt:lpstr>
      <vt:lpstr>EDUMUN 2015 DAIS TRAINING 2 </vt:lpstr>
      <vt:lpstr>Learning Targets</vt:lpstr>
      <vt:lpstr>Seminar Overview:</vt:lpstr>
      <vt:lpstr>Introductions:</vt:lpstr>
      <vt:lpstr>ROP</vt:lpstr>
      <vt:lpstr>Activity #1: ROP</vt:lpstr>
      <vt:lpstr>Working Paper Editing</vt:lpstr>
      <vt:lpstr>Heading</vt:lpstr>
      <vt:lpstr>Why (in Preambulatory clauses) </vt:lpstr>
      <vt:lpstr>Who: </vt:lpstr>
      <vt:lpstr>What</vt:lpstr>
      <vt:lpstr>When</vt:lpstr>
      <vt:lpstr>Cont.</vt:lpstr>
      <vt:lpstr>extras</vt:lpstr>
      <vt:lpstr>Activity #2: editing working papers</vt:lpstr>
      <vt:lpstr>Getting delegates involved</vt:lpstr>
      <vt:lpstr>Maintaining control of committee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EDUMUN 2015 DAIS TRAINING 2 </dc:title>
  <cp:lastModifiedBy>Crystal Ma</cp:lastModifiedBy>
  <cp:revision>1</cp:revision>
  <dcterms:modified xsi:type="dcterms:W3CDTF">2016-08-02T21:54:26Z</dcterms:modified>
</cp:coreProperties>
</file>