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9" r:id="rId7"/>
    <p:sldId id="262" r:id="rId8"/>
    <p:sldId id="271" r:id="rId9"/>
    <p:sldId id="272" r:id="rId10"/>
    <p:sldId id="270" r:id="rId11"/>
    <p:sldId id="273" r:id="rId12"/>
    <p:sldId id="267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8D4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97C09-B949-46E8-88A9-F10B7D29159D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B8130-8881-4713-9380-5CE5DFA4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49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http://www.solonotizie24.it/wip/wp-content/uploads/2014/01/ban-ki-moon.jpg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8130-8881-4713-9380-5CE5DFA43A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19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8130-8881-4713-9380-5CE5DFA43A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5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9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5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7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6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9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7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4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2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7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D698-8D3F-4607-8A70-9592CE5AF9E8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D7E94-0DE1-42EF-B463-3471302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3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4322" y="-12192"/>
            <a:ext cx="2412903" cy="6961632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0176" y="233017"/>
            <a:ext cx="8717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>
                <a:solidFill>
                  <a:srgbClr val="9AD8D4"/>
                </a:solidFill>
                <a:latin typeface="Segoe UI Semibold" panose="020B0702040204020203" pitchFamily="34" charset="0"/>
                <a:ea typeface="Adobe Heiti Std R" panose="020B0400000000000000" pitchFamily="34" charset="-128"/>
                <a:cs typeface="Segoe UI Semibold" panose="020B0702040204020203" pitchFamily="34" charset="0"/>
              </a:rPr>
              <a:t>EDUMUN 2015</a:t>
            </a:r>
            <a:endParaRPr lang="en-US" sz="10000" dirty="0">
              <a:solidFill>
                <a:srgbClr val="9AD8D4"/>
              </a:solidFill>
              <a:latin typeface="Segoe UI Semibold" panose="020B0702040204020203" pitchFamily="34" charset="0"/>
              <a:ea typeface="Adobe Heiti Std R" panose="020B04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49159" y="-12192"/>
            <a:ext cx="755904" cy="6961632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31879" y="3831759"/>
            <a:ext cx="87172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dirty="0" smtClean="0">
                <a:solidFill>
                  <a:srgbClr val="9AD8D4"/>
                </a:solidFill>
                <a:latin typeface="Segoe UI Semibold" panose="020B0702040204020203" pitchFamily="34" charset="0"/>
                <a:ea typeface="Adobe Heiti Std R" panose="020B0400000000000000" pitchFamily="34" charset="-128"/>
                <a:cs typeface="Segoe UI Semibold" panose="020B0702040204020203" pitchFamily="34" charset="0"/>
              </a:rPr>
              <a:t>Extended Speeches</a:t>
            </a:r>
            <a:endParaRPr lang="en-US" sz="8800" dirty="0">
              <a:solidFill>
                <a:srgbClr val="9AD8D4"/>
              </a:solidFill>
              <a:latin typeface="Segoe UI Semibold" panose="020B0702040204020203" pitchFamily="34" charset="0"/>
              <a:ea typeface="Adobe Heiti Std R" panose="020B0400000000000000" pitchFamily="34" charset="-128"/>
              <a:cs typeface="Segoe UI Semibold" panose="020B07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57" y="-12031"/>
            <a:ext cx="2196432" cy="21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D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9851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Segoe UI Semibold" panose="020B0702040204020203" pitchFamily="34" charset="0"/>
                <a:ea typeface="Adobe Heiti Std R" panose="020B0400000000000000" pitchFamily="34" charset="-128"/>
                <a:cs typeface="Segoe UI Semibold" panose="020B0702040204020203" pitchFamily="34" charset="0"/>
              </a:rPr>
              <a:t>Activity 2: Most Important Person</a:t>
            </a:r>
            <a:endParaRPr lang="en-US" sz="4800" dirty="0">
              <a:solidFill>
                <a:schemeClr val="bg1"/>
              </a:solidFill>
              <a:latin typeface="Segoe UI Semibold" panose="020B0702040204020203" pitchFamily="34" charset="0"/>
              <a:ea typeface="Adobe Heiti Std R" panose="020B0400000000000000" pitchFamily="34" charset="-128"/>
              <a:cs typeface="Segoe UI Semibold" panose="020B07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3326" y="1650286"/>
            <a:ext cx="11261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Give a 45 second speech on who you think is the most important person in the world and why.</a:t>
            </a:r>
            <a:endParaRPr lang="en-US" sz="3200" i="1" dirty="0">
              <a:solidFill>
                <a:schemeClr val="bg1"/>
              </a:solidFill>
              <a:latin typeface="Segoe UI" panose="020B0502040204020203" pitchFamily="34" charset="0"/>
              <a:ea typeface="Adobe Heiti Std R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0732" y="229436"/>
            <a:ext cx="2430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Time: (minutes)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ea typeface="Adobe Heiti Std R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326" y="2906968"/>
            <a:ext cx="90648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Activity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Choose a person and devise a speech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Hook, Point, Action is suggested but not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Give a convincing speech, attempting to convince all of us that your person is the most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Use presentation skills that we discussed to maximize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ea typeface="Adobe Heiti Std R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326" y="5559988"/>
            <a:ext cx="8536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Remember to focus on both visual and auditory presentation skills.</a:t>
            </a:r>
            <a:endParaRPr lang="en-US" sz="3200" i="1" dirty="0">
              <a:solidFill>
                <a:schemeClr val="bg1"/>
              </a:solidFill>
              <a:latin typeface="Segoe UI" panose="020B0502040204020203" pitchFamily="34" charset="0"/>
              <a:ea typeface="Adobe Heiti Std R" panose="020B0400000000000000" pitchFamily="34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90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AD8D4"/>
                </a:solidFill>
                <a:latin typeface="Segoe UI Semibold" panose="020B0702040204020203" pitchFamily="34" charset="0"/>
                <a:ea typeface="Adobe Heiti Std R" panose="020B0400000000000000" pitchFamily="34" charset="-128"/>
                <a:cs typeface="Segoe UI Semibold" panose="020B0702040204020203" pitchFamily="34" charset="0"/>
              </a:rPr>
              <a:t>Impromptu Speaking </a:t>
            </a:r>
            <a:endParaRPr lang="en-US" sz="4000" dirty="0">
              <a:solidFill>
                <a:srgbClr val="9AD8D4"/>
              </a:solidFill>
              <a:latin typeface="Segoe UI Semibold" panose="020B0702040204020203" pitchFamily="34" charset="0"/>
              <a:ea typeface="Adobe Heiti Std R" panose="020B0400000000000000" pitchFamily="34" charset="-128"/>
              <a:cs typeface="Segoe UI Semibold" panose="020B07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364" y="1484713"/>
            <a:ext cx="49045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When to use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Responding to another delegate or idea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Speaking on a topic you did not prepare for </a:t>
            </a:r>
            <a:endParaRPr lang="en-US" sz="2000" dirty="0" smtClean="0">
              <a:solidFill>
                <a:schemeClr val="bg1"/>
              </a:solidFill>
              <a:latin typeface="Segoe UI" panose="020B0502040204020203" pitchFamily="34" charset="0"/>
              <a:ea typeface="Adobe Heiti Std R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364" y="3894154"/>
            <a:ext cx="841017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Tips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Think while you speak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Listen actively to others and take notes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Focus on a few topics, don’t try to address everything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Don’t repeat yourself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Use specifics </a:t>
            </a:r>
            <a:endParaRPr lang="en-US" sz="2000" dirty="0" smtClean="0">
              <a:solidFill>
                <a:schemeClr val="bg1"/>
              </a:solidFill>
              <a:latin typeface="Segoe UI" panose="020B0502040204020203" pitchFamily="34" charset="0"/>
              <a:ea typeface="Adobe Heiti Std R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04853" y="635430"/>
            <a:ext cx="5633634" cy="3750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2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D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Segoe UI Semibold" panose="020B0702040204020203" pitchFamily="34" charset="0"/>
                <a:ea typeface="Adobe Heiti Std R" panose="020B0400000000000000" pitchFamily="34" charset="-128"/>
                <a:cs typeface="Segoe UI Semibold" panose="020B0702040204020203" pitchFamily="34" charset="0"/>
              </a:rPr>
              <a:t>Activity 3: Impromptu Speech</a:t>
            </a:r>
            <a:endParaRPr lang="en-US" sz="4800" dirty="0">
              <a:solidFill>
                <a:schemeClr val="bg1"/>
              </a:solidFill>
              <a:latin typeface="Segoe UI Semibold" panose="020B0702040204020203" pitchFamily="34" charset="0"/>
              <a:ea typeface="Adobe Heiti Std R" panose="020B0400000000000000" pitchFamily="34" charset="-128"/>
              <a:cs typeface="Segoe UI Semibold" panose="020B07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3326" y="1650286"/>
            <a:ext cx="11261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Practice responding to and rebutting a statement without any preparation.  </a:t>
            </a:r>
            <a:endParaRPr lang="en-US" sz="3200" i="1" dirty="0">
              <a:solidFill>
                <a:schemeClr val="bg1"/>
              </a:solidFill>
              <a:latin typeface="Segoe UI" panose="020B0502040204020203" pitchFamily="34" charset="0"/>
              <a:ea typeface="Adobe Heiti Std R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0732" y="229436"/>
            <a:ext cx="2430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Time: (minutes)</a:t>
            </a:r>
            <a:endParaRPr lang="en-US" sz="2000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326" y="3117302"/>
            <a:ext cx="837395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Activity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Eric or Matthew will make a short claim or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You have 10 seconds to gather your thoughts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You then must respond to and rebut our claim in a 30 second speech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2256" y="5399926"/>
            <a:ext cx="8536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Remember to apply the organizational and presentation skills we discussed earlier. </a:t>
            </a:r>
            <a:endParaRPr lang="en-US" sz="3200" i="1" dirty="0">
              <a:solidFill>
                <a:schemeClr val="bg1"/>
              </a:solidFill>
              <a:latin typeface="Segoe UI" panose="020B0502040204020203" pitchFamily="34" charset="0"/>
              <a:ea typeface="Adobe Heiti Std R" panose="020B0400000000000000" pitchFamily="34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2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AD8D4"/>
                </a:solidFill>
                <a:latin typeface="Segoe UI Semibold" panose="020B0702040204020203" pitchFamily="34" charset="0"/>
                <a:ea typeface="Adobe Heiti Std R" panose="020B0400000000000000" pitchFamily="34" charset="-128"/>
                <a:cs typeface="Segoe UI Semibold" panose="020B0702040204020203" pitchFamily="34" charset="0"/>
              </a:rPr>
              <a:t>Reflection</a:t>
            </a:r>
            <a:endParaRPr lang="en-US" sz="4000" dirty="0">
              <a:solidFill>
                <a:srgbClr val="9AD8D4"/>
              </a:solidFill>
              <a:latin typeface="Segoe UI Semibold" panose="020B0702040204020203" pitchFamily="34" charset="0"/>
              <a:ea typeface="Adobe Heiti Std R" panose="020B04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091" y="1620981"/>
            <a:ext cx="570021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Presentation Content 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ea typeface="Adobe Heiti Std R" panose="020B0400000000000000" pitchFamily="34" charset="-128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How to organize a speech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Presentation Delivery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How to make it convincing</a:t>
            </a:r>
          </a:p>
          <a:p>
            <a:pPr lvl="1"/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ea typeface="Adobe Heiti Std R" panose="020B0400000000000000" pitchFamily="34" charset="-128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Impromptu Speaking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How to do it on the spot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50" b="90000" l="0" r="99300">
                        <a14:foregroundMark x1="18850" y1="19000" x2="18850" y2="19000"/>
                        <a14:foregroundMark x1="18300" y1="25600" x2="18300" y2="25600"/>
                        <a14:foregroundMark x1="12800" y1="35450" x2="12800" y2="35450"/>
                        <a14:foregroundMark x1="13350" y1="43100" x2="13350" y2="43100"/>
                        <a14:foregroundMark x1="14450" y1="60100" x2="14450" y2="60100"/>
                        <a14:foregroundMark x1="20500" y1="66150" x2="20500" y2="66150"/>
                        <a14:foregroundMark x1="29250" y1="74350" x2="29250" y2="74350"/>
                        <a14:foregroundMark x1="40200" y1="82000" x2="40200" y2="82000"/>
                        <a14:foregroundMark x1="76900" y1="79800" x2="76900" y2="79800"/>
                        <a14:foregroundMark x1="80200" y1="68300" x2="80200" y2="68300"/>
                        <a14:foregroundMark x1="92800" y1="58450" x2="92800" y2="58450"/>
                        <a14:foregroundMark x1="94450" y1="48050" x2="94450" y2="48050"/>
                        <a14:foregroundMark x1="95000" y1="48050" x2="95000" y2="48050"/>
                        <a14:foregroundMark x1="93350" y1="31600" x2="93350" y2="31600"/>
                        <a14:foregroundMark x1="87850" y1="23950" x2="87850" y2="23950"/>
                        <a14:foregroundMark x1="81300" y1="17900" x2="81300" y2="17900"/>
                        <a14:foregroundMark x1="53900" y1="53550" x2="53900" y2="535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04853" y="635430"/>
            <a:ext cx="5633634" cy="3750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1764" y="2497976"/>
            <a:ext cx="890847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9AD8D4"/>
                </a:solidFill>
                <a:latin typeface="Segoe UI Semibold" panose="020B0702040204020203" pitchFamily="34" charset="0"/>
                <a:ea typeface="Adobe Heiti Std R" panose="020B0400000000000000" pitchFamily="34" charset="-128"/>
                <a:cs typeface="Segoe UI Semibold" panose="020B0702040204020203" pitchFamily="34" charset="0"/>
              </a:rPr>
              <a:t>Questions?</a:t>
            </a:r>
            <a:endParaRPr lang="en-US" sz="11500" dirty="0">
              <a:solidFill>
                <a:srgbClr val="9AD8D4"/>
              </a:solidFill>
              <a:latin typeface="Segoe UI Semibold" panose="020B0702040204020203" pitchFamily="34" charset="0"/>
              <a:ea typeface="Adobe Heiti Std R" panose="020B04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2032" y="-13063"/>
            <a:ext cx="12318274" cy="1358537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2032" y="5512526"/>
            <a:ext cx="12318274" cy="1358537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6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4322" y="-12192"/>
            <a:ext cx="2412903" cy="6961632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70176" y="233017"/>
            <a:ext cx="8717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>
                <a:solidFill>
                  <a:srgbClr val="9AD8D4"/>
                </a:solidFill>
                <a:latin typeface="Segoe UI Semibold" panose="020B0702040204020203" pitchFamily="34" charset="0"/>
                <a:ea typeface="Adobe Heiti Std R" panose="020B0400000000000000" pitchFamily="34" charset="-128"/>
                <a:cs typeface="Segoe UI Semibold" panose="020B0702040204020203" pitchFamily="34" charset="0"/>
              </a:rPr>
              <a:t>EDUMUN 2015</a:t>
            </a:r>
            <a:endParaRPr lang="en-US" sz="10000" dirty="0">
              <a:solidFill>
                <a:srgbClr val="9AD8D4"/>
              </a:solidFill>
              <a:latin typeface="Segoe UI Semibold" panose="020B0702040204020203" pitchFamily="34" charset="0"/>
              <a:ea typeface="Adobe Heiti Std R" panose="020B04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49159" y="-12192"/>
            <a:ext cx="755904" cy="6961632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31879" y="3902489"/>
            <a:ext cx="87172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dirty="0" smtClean="0">
                <a:solidFill>
                  <a:srgbClr val="9AD8D4"/>
                </a:solidFill>
                <a:latin typeface="Segoe UI Semibold" panose="020B0702040204020203" pitchFamily="34" charset="0"/>
                <a:ea typeface="Adobe Heiti Std R" panose="020B0400000000000000" pitchFamily="34" charset="-128"/>
                <a:cs typeface="Segoe UI Semibold" panose="020B0702040204020203" pitchFamily="34" charset="0"/>
              </a:rPr>
              <a:t>Thank you for your time!</a:t>
            </a:r>
            <a:endParaRPr lang="en-US" sz="8800" dirty="0">
              <a:solidFill>
                <a:srgbClr val="9AD8D4"/>
              </a:solidFill>
              <a:latin typeface="Segoe UI Semibold" panose="020B0702040204020203" pitchFamily="34" charset="0"/>
              <a:ea typeface="Adobe Heiti Std R" panose="020B0400000000000000" pitchFamily="34" charset="-128"/>
              <a:cs typeface="Segoe UI Semibold" panose="020B07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57" y="-12031"/>
            <a:ext cx="2196432" cy="21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4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AD8D4"/>
                </a:solidFill>
                <a:latin typeface="Segoe UI Semibold" panose="020B0702040204020203" pitchFamily="34" charset="0"/>
                <a:ea typeface="Adobe Heiti Std R" panose="020B0400000000000000" pitchFamily="34" charset="-128"/>
                <a:cs typeface="Segoe UI Semibold" panose="020B0702040204020203" pitchFamily="34" charset="0"/>
              </a:rPr>
              <a:t>Learning Targets</a:t>
            </a:r>
            <a:endParaRPr lang="en-US" sz="4000" dirty="0">
              <a:solidFill>
                <a:srgbClr val="9AD8D4"/>
              </a:solidFill>
              <a:latin typeface="Segoe UI Semibold" panose="020B0702040204020203" pitchFamily="34" charset="0"/>
              <a:ea typeface="Adobe Heiti Std R" panose="020B04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092" y="1620981"/>
            <a:ext cx="49717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Learn how to organize an extended speech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>
              <a:solidFill>
                <a:schemeClr val="bg1"/>
              </a:solidFill>
              <a:latin typeface="Segoe UI" panose="020B0502040204020203" pitchFamily="34" charset="0"/>
              <a:ea typeface="Adobe Heiti Std R" panose="020B0400000000000000" pitchFamily="34" charset="-128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Develop presentation skills to maximize delivery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>
              <a:solidFill>
                <a:schemeClr val="bg1"/>
              </a:solidFill>
              <a:latin typeface="Segoe UI" panose="020B0502040204020203" pitchFamily="34" charset="0"/>
              <a:ea typeface="Adobe Heiti Std R" panose="020B0400000000000000" pitchFamily="34" charset="-128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Practice devising speeches impromptu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ea typeface="Adobe Heiti Std R" panose="020B0400000000000000" pitchFamily="34" charset="-128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50" b="90000" l="0" r="99300">
                        <a14:foregroundMark x1="18850" y1="19000" x2="18850" y2="19000"/>
                        <a14:foregroundMark x1="18300" y1="25600" x2="18300" y2="25600"/>
                        <a14:foregroundMark x1="12800" y1="35450" x2="12800" y2="35450"/>
                        <a14:foregroundMark x1="13350" y1="43100" x2="13350" y2="43100"/>
                        <a14:foregroundMark x1="14450" y1="60100" x2="14450" y2="60100"/>
                        <a14:foregroundMark x1="20500" y1="66150" x2="20500" y2="66150"/>
                        <a14:foregroundMark x1="29250" y1="74350" x2="29250" y2="74350"/>
                        <a14:foregroundMark x1="40200" y1="82000" x2="40200" y2="82000"/>
                        <a14:foregroundMark x1="76900" y1="79800" x2="76900" y2="79800"/>
                        <a14:foregroundMark x1="80200" y1="68300" x2="80200" y2="68300"/>
                        <a14:foregroundMark x1="92800" y1="58450" x2="92800" y2="58450"/>
                        <a14:foregroundMark x1="94450" y1="48050" x2="94450" y2="48050"/>
                        <a14:foregroundMark x1="95000" y1="48050" x2="95000" y2="48050"/>
                        <a14:foregroundMark x1="93350" y1="31600" x2="93350" y2="31600"/>
                        <a14:foregroundMark x1="87850" y1="23950" x2="87850" y2="23950"/>
                        <a14:foregroundMark x1="81300" y1="17900" x2="81300" y2="17900"/>
                        <a14:foregroundMark x1="53900" y1="53550" x2="53900" y2="535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71" y="574219"/>
            <a:ext cx="5951078" cy="3835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13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AD8D4"/>
                </a:solidFill>
                <a:latin typeface="Segoe UI Semibold" panose="020B0702040204020203" pitchFamily="34" charset="0"/>
                <a:ea typeface="Adobe Heiti Std R" panose="020B0400000000000000" pitchFamily="34" charset="-128"/>
                <a:cs typeface="Segoe UI Semibold" panose="020B0702040204020203" pitchFamily="34" charset="0"/>
              </a:rPr>
              <a:t>Seminar Overview</a:t>
            </a:r>
            <a:endParaRPr lang="en-US" sz="4000" dirty="0">
              <a:solidFill>
                <a:srgbClr val="9AD8D4"/>
              </a:solidFill>
              <a:latin typeface="Segoe UI Semibold" panose="020B0702040204020203" pitchFamily="34" charset="0"/>
              <a:ea typeface="Adobe Heiti Std R" panose="020B04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090" y="1620981"/>
            <a:ext cx="59636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When to use extended speeches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Purpose of an extended speech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Hook, Point, Action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Presentation Skills – Visual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Presentation Skills – Auditory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Impromptu Speaking 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50" b="90000" l="0" r="99300">
                        <a14:foregroundMark x1="18850" y1="19000" x2="18850" y2="19000"/>
                        <a14:foregroundMark x1="18300" y1="25600" x2="18300" y2="25600"/>
                        <a14:foregroundMark x1="12800" y1="35450" x2="12800" y2="35450"/>
                        <a14:foregroundMark x1="13350" y1="43100" x2="13350" y2="43100"/>
                        <a14:foregroundMark x1="14450" y1="60100" x2="14450" y2="60100"/>
                        <a14:foregroundMark x1="20500" y1="66150" x2="20500" y2="66150"/>
                        <a14:foregroundMark x1="29250" y1="74350" x2="29250" y2="74350"/>
                        <a14:foregroundMark x1="40200" y1="82000" x2="40200" y2="82000"/>
                        <a14:foregroundMark x1="76900" y1="79800" x2="76900" y2="79800"/>
                        <a14:foregroundMark x1="80200" y1="68300" x2="80200" y2="68300"/>
                        <a14:foregroundMark x1="92800" y1="58450" x2="92800" y2="58450"/>
                        <a14:foregroundMark x1="94450" y1="48050" x2="94450" y2="48050"/>
                        <a14:foregroundMark x1="95000" y1="48050" x2="95000" y2="48050"/>
                        <a14:foregroundMark x1="93350" y1="31600" x2="93350" y2="31600"/>
                        <a14:foregroundMark x1="87850" y1="23950" x2="87850" y2="23950"/>
                        <a14:foregroundMark x1="81300" y1="17900" x2="81300" y2="17900"/>
                        <a14:foregroundMark x1="53900" y1="53550" x2="53900" y2="535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95962" y="1620981"/>
            <a:ext cx="49045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Be Sure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Take notes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Ask questions at any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Actively participate during activities </a:t>
            </a:r>
          </a:p>
        </p:txBody>
      </p:sp>
    </p:spTree>
    <p:extLst>
      <p:ext uri="{BB962C8B-B14F-4D97-AF65-F5344CB8AC3E}">
        <p14:creationId xmlns:p14="http://schemas.microsoft.com/office/powerpoint/2010/main" val="423770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AD8D4"/>
                </a:solidFill>
                <a:latin typeface="Segoe UI Semibold" panose="020B0702040204020203" pitchFamily="34" charset="0"/>
                <a:ea typeface="Adobe Heiti Std R" panose="020B0400000000000000" pitchFamily="34" charset="-128"/>
                <a:cs typeface="Segoe UI Semibold" panose="020B0702040204020203" pitchFamily="34" charset="0"/>
              </a:rPr>
              <a:t>When to Use an Extended Speech</a:t>
            </a:r>
            <a:endParaRPr lang="en-US" sz="4000" dirty="0">
              <a:solidFill>
                <a:srgbClr val="9AD8D4"/>
              </a:solidFill>
              <a:latin typeface="Segoe UI Semibold" panose="020B0702040204020203" pitchFamily="34" charset="0"/>
              <a:ea typeface="Adobe Heiti Std R" panose="020B0400000000000000" pitchFamily="34" charset="-128"/>
              <a:cs typeface="Segoe UI Semibold" panose="020B07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363" y="1568734"/>
            <a:ext cx="490450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Primary Speakers 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First speech, set an impression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Convince delegates which topic to debate first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363" y="3877528"/>
            <a:ext cx="6224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Secondary Speakers 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Can be used for basically anything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Frame the issue and present solutions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71281" y="1568733"/>
            <a:ext cx="490450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Moderated Caucus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First speaker frames Caucus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Needs to set direction /summarize the issue </a:t>
            </a:r>
          </a:p>
        </p:txBody>
      </p:sp>
    </p:spTree>
    <p:extLst>
      <p:ext uri="{BB962C8B-B14F-4D97-AF65-F5344CB8AC3E}">
        <p14:creationId xmlns:p14="http://schemas.microsoft.com/office/powerpoint/2010/main" val="141862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AD8D4"/>
                </a:solidFill>
                <a:latin typeface="Segoe UI Semibold" panose="020B0702040204020203" pitchFamily="34" charset="0"/>
                <a:ea typeface="Adobe Heiti Std R" panose="020B0400000000000000" pitchFamily="34" charset="-128"/>
                <a:cs typeface="Segoe UI Semibold" panose="020B0702040204020203" pitchFamily="34" charset="0"/>
              </a:rPr>
              <a:t>Purpose of an Extended Speech </a:t>
            </a:r>
            <a:endParaRPr lang="en-US" sz="4000" dirty="0">
              <a:solidFill>
                <a:srgbClr val="9AD8D4"/>
              </a:solidFill>
              <a:latin typeface="Segoe UI Semibold" panose="020B0702040204020203" pitchFamily="34" charset="0"/>
              <a:ea typeface="Adobe Heiti Std R" panose="020B0400000000000000" pitchFamily="34" charset="-128"/>
              <a:cs typeface="Segoe UI Semibold" panose="020B07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364" y="1578412"/>
            <a:ext cx="64031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Present an issue or background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Introduce your country’s policy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Frame the issue in a new way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Present a new sub-issue to the topic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2120" y="4153545"/>
            <a:ext cx="75810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Provide a solution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How can we solve the issue that you presented 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ea typeface="Adobe Heiti Std R" panose="020B0400000000000000" pitchFamily="34" charset="-128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What should other members do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9896" y="1443338"/>
            <a:ext cx="4634897" cy="2888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AD8D4"/>
                </a:solidFill>
                <a:latin typeface="Segoe UI Semibold" panose="020B0702040204020203" pitchFamily="34" charset="0"/>
                <a:ea typeface="Adobe Heiti Std R" panose="020B0400000000000000" pitchFamily="34" charset="-128"/>
                <a:cs typeface="Segoe UI Semibold" panose="020B0702040204020203" pitchFamily="34" charset="0"/>
              </a:rPr>
              <a:t>Hook, Point, Action </a:t>
            </a:r>
            <a:endParaRPr lang="en-US" sz="4000" dirty="0">
              <a:solidFill>
                <a:srgbClr val="9AD8D4"/>
              </a:solidFill>
              <a:latin typeface="Segoe UI Semibold" panose="020B0702040204020203" pitchFamily="34" charset="0"/>
              <a:ea typeface="Adobe Heiti Std R" panose="020B0400000000000000" pitchFamily="34" charset="-128"/>
              <a:cs typeface="Segoe UI Semibold" panose="020B07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364" y="1392381"/>
            <a:ext cx="49045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Hook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Grabs everyone’s attention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How: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Rhetorical question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Surprising Fact 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Hypothetical situation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364" y="3894154"/>
            <a:ext cx="8410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Point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Main body of the speech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Overarching “thesis” with major sub-points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How: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Start with a thesis outlining your main message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Provide 2-3 examples, reasons, etc. of this thesis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6900" y="1392381"/>
            <a:ext cx="49045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What you want everyone to 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Examples: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Talk to me during </a:t>
            </a:r>
            <a:r>
              <a:rPr lang="en-US" sz="2000" dirty="0" err="1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unmod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Join my resolution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Offer funds to ____</a:t>
            </a:r>
          </a:p>
        </p:txBody>
      </p:sp>
    </p:spTree>
    <p:extLst>
      <p:ext uri="{BB962C8B-B14F-4D97-AF65-F5344CB8AC3E}">
        <p14:creationId xmlns:p14="http://schemas.microsoft.com/office/powerpoint/2010/main" val="41271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D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Segoe UI Semibold" panose="020B0702040204020203" pitchFamily="34" charset="0"/>
                <a:ea typeface="Adobe Heiti Std R" panose="020B0400000000000000" pitchFamily="34" charset="-128"/>
                <a:cs typeface="Segoe UI Semibold" panose="020B0702040204020203" pitchFamily="34" charset="0"/>
              </a:rPr>
              <a:t>Activity 1: World Problems</a:t>
            </a:r>
            <a:endParaRPr lang="en-US" sz="4800" dirty="0">
              <a:solidFill>
                <a:schemeClr val="bg1"/>
              </a:solidFill>
              <a:latin typeface="Segoe UI Semibold" panose="020B0702040204020203" pitchFamily="34" charset="0"/>
              <a:ea typeface="Adobe Heiti Std R" panose="020B0400000000000000" pitchFamily="34" charset="-128"/>
              <a:cs typeface="Segoe UI Semibold" panose="020B07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3326" y="1753400"/>
            <a:ext cx="11261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Give a 1 minute speech using the hook, point, action format about the biggest problem in the world and a solution. </a:t>
            </a:r>
            <a:endParaRPr lang="en-US" sz="3200" i="1" dirty="0">
              <a:solidFill>
                <a:schemeClr val="bg1"/>
              </a:solidFill>
              <a:latin typeface="Segoe UI" panose="020B0502040204020203" pitchFamily="34" charset="0"/>
              <a:ea typeface="Adobe Heiti Std R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0732" y="229436"/>
            <a:ext cx="2430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Time: (minutes)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ea typeface="Adobe Heiti Std R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326" y="3323530"/>
            <a:ext cx="906489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Activity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Choose a world problem and identify 3 sub-issues or reasons why this is the largest problem in the world (Point)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Come up with a solution (Action)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Create an interesting and unique hook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ea typeface="Adobe Heiti Std R" panose="020B0400000000000000" pitchFamily="34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AD8D4"/>
                </a:solidFill>
                <a:latin typeface="Segoe UI Semibold" panose="020B0702040204020203" pitchFamily="34" charset="0"/>
                <a:ea typeface="Adobe Heiti Std R" panose="020B0400000000000000" pitchFamily="34" charset="-128"/>
                <a:cs typeface="Segoe UI Semibold" panose="020B0702040204020203" pitchFamily="34" charset="0"/>
              </a:rPr>
              <a:t>Presentation Skills – What We See</a:t>
            </a:r>
            <a:endParaRPr lang="en-US" sz="4000" dirty="0">
              <a:solidFill>
                <a:srgbClr val="9AD8D4"/>
              </a:solidFill>
              <a:latin typeface="Segoe UI Semibold" panose="020B0702040204020203" pitchFamily="34" charset="0"/>
              <a:ea typeface="Adobe Heiti Std R" panose="020B0400000000000000" pitchFamily="34" charset="-128"/>
              <a:cs typeface="Segoe UI Semibold" panose="020B07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364" y="1515491"/>
            <a:ext cx="526402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Eyes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Avoid taking up a paper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Make direct eye contact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Use eye contact to divide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364" y="3894153"/>
            <a:ext cx="841017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Hands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Should enhance presentation, not distract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Should be limited and correspond with major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Hand Diamond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Palms up = welcoming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Palms down = in control </a:t>
            </a:r>
            <a:endParaRPr lang="en-US" sz="2000" dirty="0" smtClean="0">
              <a:solidFill>
                <a:schemeClr val="bg1"/>
              </a:solidFill>
              <a:latin typeface="Segoe UI" panose="020B0502040204020203" pitchFamily="34" charset="0"/>
              <a:ea typeface="Adobe Heiti Std R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72694" y="1515491"/>
            <a:ext cx="53642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Feet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Do not shift weight, fidget, or sway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Pace to emphasize a point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Feet shoulder width apart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Don’t cross feet </a:t>
            </a:r>
            <a:endParaRPr lang="en-US" sz="2000" dirty="0" smtClean="0">
              <a:solidFill>
                <a:schemeClr val="bg1"/>
              </a:solidFill>
              <a:latin typeface="Segoe UI" panose="020B0502040204020203" pitchFamily="34" charset="0"/>
              <a:ea typeface="Adobe Heiti Std R" panose="020B0400000000000000" pitchFamily="34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25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AD8D4"/>
                </a:solidFill>
                <a:latin typeface="Segoe UI Semibold" panose="020B0702040204020203" pitchFamily="34" charset="0"/>
                <a:ea typeface="Adobe Heiti Std R" panose="020B0400000000000000" pitchFamily="34" charset="-128"/>
                <a:cs typeface="Segoe UI Semibold" panose="020B0702040204020203" pitchFamily="34" charset="0"/>
              </a:rPr>
              <a:t>Presentation Skills – What We Hear</a:t>
            </a:r>
            <a:endParaRPr lang="en-US" sz="4000" dirty="0">
              <a:solidFill>
                <a:srgbClr val="9AD8D4"/>
              </a:solidFill>
              <a:latin typeface="Segoe UI Semibold" panose="020B0702040204020203" pitchFamily="34" charset="0"/>
              <a:ea typeface="Adobe Heiti Std R" panose="020B0400000000000000" pitchFamily="34" charset="-128"/>
              <a:cs typeface="Segoe UI Semibold" panose="020B07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364" y="1515929"/>
            <a:ext cx="579096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Volume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Too quiet = hard to hear, sound weak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Too loud = sounds like yelling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Need to find the correct balance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364" y="3833036"/>
            <a:ext cx="841017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Pace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Too fast = hard to follow, more likely to mess 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Too slow = sound unprepared or condescending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Use dramatic pauses for emphasis, but not too many</a:t>
            </a:r>
            <a:endParaRPr lang="en-US" sz="2000" dirty="0" smtClean="0">
              <a:solidFill>
                <a:schemeClr val="bg1"/>
              </a:solidFill>
              <a:latin typeface="Segoe UI" panose="020B0502040204020203" pitchFamily="34" charset="0"/>
              <a:ea typeface="Adobe Heiti Std R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5165" y="1515929"/>
            <a:ext cx="53642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Tone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How you sound/voice inflections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Avoid up-talk 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ea typeface="Adobe Heiti Std R" panose="020B0400000000000000" pitchFamily="34" charset="-128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Adobe Heiti Std R" panose="020B0400000000000000" pitchFamily="34" charset="-128"/>
                <a:cs typeface="Segoe UI" panose="020B0502040204020203" pitchFamily="34" charset="0"/>
              </a:rPr>
              <a:t>Try to sound warm/welcoming but also in control/confident 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ea typeface="Adobe Heiti Std R" panose="020B0400000000000000" pitchFamily="34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3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694</Words>
  <Application>Microsoft Office PowerPoint</Application>
  <PresentationFormat>Widescreen</PresentationFormat>
  <Paragraphs>137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Adobe Heiti Std R</vt:lpstr>
      <vt:lpstr>Arial</vt:lpstr>
      <vt:lpstr>Calibri</vt:lpstr>
      <vt:lpstr>Calibri Light</vt:lpstr>
      <vt:lpstr>Segoe UI</vt:lpstr>
      <vt:lpstr>Segoe UI Black</vt:lpstr>
      <vt:lpstr>Segoe UI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 Talkar</dc:creator>
  <cp:lastModifiedBy>Matthew Calligaro</cp:lastModifiedBy>
  <cp:revision>23</cp:revision>
  <dcterms:created xsi:type="dcterms:W3CDTF">2015-06-17T21:26:42Z</dcterms:created>
  <dcterms:modified xsi:type="dcterms:W3CDTF">2015-07-30T20:13:33Z</dcterms:modified>
</cp:coreProperties>
</file>