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71" r:id="rId5"/>
    <p:sldId id="270" r:id="rId6"/>
    <p:sldId id="260" r:id="rId7"/>
    <p:sldId id="261" r:id="rId8"/>
    <p:sldId id="263" r:id="rId9"/>
    <p:sldId id="269" r:id="rId10"/>
    <p:sldId id="267" r:id="rId11"/>
    <p:sldId id="268" r:id="rId12"/>
    <p:sldId id="262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8D4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0000" autoAdjust="0"/>
  </p:normalViewPr>
  <p:slideViewPr>
    <p:cSldViewPr snapToGrid="0">
      <p:cViewPr varScale="1">
        <p:scale>
          <a:sx n="63" d="100"/>
          <a:sy n="63" d="100"/>
        </p:scale>
        <p:origin x="-47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97C09-B949-46E8-88A9-F10B7D29159D}" type="datetimeFigureOut">
              <a:rPr lang="en-US" smtClean="0"/>
              <a:pPr/>
              <a:t>10/2/16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B8130-8881-4713-9380-5CE5DFA43A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49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Crystal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8130-8881-4713-9380-5CE5DFA43A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48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Crystal: </a:t>
            </a:r>
          </a:p>
          <a:p>
            <a:r>
              <a:rPr lang="en-US" dirty="0" smtClean="0"/>
              <a:t>-what is </a:t>
            </a:r>
            <a:r>
              <a:rPr lang="en-US" dirty="0" err="1" smtClean="0"/>
              <a:t>mun</a:t>
            </a:r>
            <a:endParaRPr lang="en-US" dirty="0" smtClean="0"/>
          </a:p>
          <a:p>
            <a:r>
              <a:rPr lang="en-US" dirty="0" smtClean="0"/>
              <a:t>-what you do during committee; what is the purpose of MUN (pass resolutions)</a:t>
            </a:r>
          </a:p>
          <a:p>
            <a:r>
              <a:rPr lang="en-US" dirty="0" smtClean="0"/>
              <a:t>-different types committees (regular, specialized, crisis)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8130-8881-4713-9380-5CE5DFA43A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79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Crystal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8130-8881-4713-9380-5CE5DFA43A7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47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8130-8881-4713-9380-5CE5DFA43A7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56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8130-8881-4713-9380-5CE5DFA43A7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03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Megan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8130-8881-4713-9380-5CE5DFA43A7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47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Megan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8130-8881-4713-9380-5CE5DFA43A7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21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Megan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8130-8881-4713-9380-5CE5DFA43A7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86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Crystal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B8130-8881-4713-9380-5CE5DFA43A7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11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D698-8D3F-4607-8A70-9592CE5AF9E8}" type="datetimeFigureOut">
              <a:rPr lang="en-US" smtClean="0"/>
              <a:pPr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E94-0DE1-42EF-B463-3471302F05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9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D698-8D3F-4607-8A70-9592CE5AF9E8}" type="datetimeFigureOut">
              <a:rPr lang="en-US" smtClean="0"/>
              <a:pPr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E94-0DE1-42EF-B463-3471302F05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5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D698-8D3F-4607-8A70-9592CE5AF9E8}" type="datetimeFigureOut">
              <a:rPr lang="en-US" smtClean="0"/>
              <a:pPr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E94-0DE1-42EF-B463-3471302F05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D698-8D3F-4607-8A70-9592CE5AF9E8}" type="datetimeFigureOut">
              <a:rPr lang="en-US" smtClean="0"/>
              <a:pPr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E94-0DE1-42EF-B463-3471302F05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7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D698-8D3F-4607-8A70-9592CE5AF9E8}" type="datetimeFigureOut">
              <a:rPr lang="en-US" smtClean="0"/>
              <a:pPr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E94-0DE1-42EF-B463-3471302F05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6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D698-8D3F-4607-8A70-9592CE5AF9E8}" type="datetimeFigureOut">
              <a:rPr lang="en-US" smtClean="0"/>
              <a:pPr/>
              <a:t>10/2/16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E94-0DE1-42EF-B463-3471302F05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9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D698-8D3F-4607-8A70-9592CE5AF9E8}" type="datetimeFigureOut">
              <a:rPr lang="en-US" smtClean="0"/>
              <a:pPr/>
              <a:t>10/2/16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E94-0DE1-42EF-B463-3471302F05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7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D698-8D3F-4607-8A70-9592CE5AF9E8}" type="datetimeFigureOut">
              <a:rPr lang="en-US" smtClean="0"/>
              <a:pPr/>
              <a:t>10/2/16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E94-0DE1-42EF-B463-3471302F05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D698-8D3F-4607-8A70-9592CE5AF9E8}" type="datetimeFigureOut">
              <a:rPr lang="en-US" smtClean="0"/>
              <a:pPr/>
              <a:t>10/2/16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E94-0DE1-42EF-B463-3471302F05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4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D698-8D3F-4607-8A70-9592CE5AF9E8}" type="datetimeFigureOut">
              <a:rPr lang="en-US" smtClean="0"/>
              <a:pPr/>
              <a:t>10/2/16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E94-0DE1-42EF-B463-3471302F05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2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D698-8D3F-4607-8A70-9592CE5AF9E8}" type="datetimeFigureOut">
              <a:rPr lang="en-US" smtClean="0"/>
              <a:pPr/>
              <a:t>10/2/16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7E94-0DE1-42EF-B463-3471302F05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7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0D698-8D3F-4607-8A70-9592CE5AF9E8}" type="datetimeFigureOut">
              <a:rPr lang="en-US" smtClean="0"/>
              <a:pPr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D7E94-0DE1-42EF-B463-3471302F05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3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2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4322" y="-12192"/>
            <a:ext cx="2412903" cy="6961632"/>
          </a:xfrm>
          <a:prstGeom prst="rect">
            <a:avLst/>
          </a:prstGeom>
          <a:solidFill>
            <a:srgbClr val="9AD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11277" y="233017"/>
            <a:ext cx="87172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EDUMUN </a:t>
            </a:r>
            <a:endParaRPr lang="en-US" sz="10000" dirty="0">
              <a:solidFill>
                <a:srgbClr val="9AD8D4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49159" y="-12192"/>
            <a:ext cx="755904" cy="6961632"/>
          </a:xfrm>
          <a:prstGeom prst="rect">
            <a:avLst/>
          </a:prstGeom>
          <a:solidFill>
            <a:srgbClr val="9AD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653266" y="4057233"/>
            <a:ext cx="87172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8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Rules of Procedure</a:t>
            </a:r>
            <a:endParaRPr lang="en-US" sz="8800" dirty="0">
              <a:solidFill>
                <a:srgbClr val="9AD8D4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57" y="-12031"/>
            <a:ext cx="2196432" cy="219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58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64" y="429491"/>
            <a:ext cx="10608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Continuing Debate and Closing Committee</a:t>
            </a:r>
            <a:endParaRPr lang="en-US" sz="4000" dirty="0">
              <a:solidFill>
                <a:srgbClr val="9AD8D4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17" y="4539248"/>
            <a:ext cx="2196432" cy="21964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6364" y="1438101"/>
            <a:ext cx="88590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New </a:t>
            </a:r>
            <a:r>
              <a:rPr lang="en-US" sz="32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topic begins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Open </a:t>
            </a:r>
            <a:r>
              <a:rPr lang="en-US" sz="32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Secondary Speakers List </a:t>
            </a:r>
            <a:r>
              <a:rPr lang="en-US" sz="32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(again)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Adjourn </a:t>
            </a:r>
            <a:r>
              <a:rPr lang="en-US" sz="32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Committee</a:t>
            </a:r>
          </a:p>
        </p:txBody>
      </p:sp>
    </p:spTree>
    <p:extLst>
      <p:ext uri="{BB962C8B-B14F-4D97-AF65-F5344CB8AC3E}">
        <p14:creationId xmlns:p14="http://schemas.microsoft.com/office/powerpoint/2010/main" val="145312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64" y="429491"/>
            <a:ext cx="8908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The Nuances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17" y="4539248"/>
            <a:ext cx="2196432" cy="21964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13381" y="1296972"/>
            <a:ext cx="49045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Out of Order vs. Dilatory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Out of Order – Doesn’t Follow ROP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Dilatory </a:t>
            </a: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– </a:t>
            </a: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According to dais discretion</a:t>
            </a:r>
            <a:endParaRPr lang="en-US" sz="2400" dirty="0" smtClean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5179" y="1345290"/>
            <a:ext cx="640002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Formal Speech Rules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Yields: The </a:t>
            </a: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Delegate of [Name] yields his/her time to the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Chair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Delegate of [Name]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All speeches must be made in 3</a:t>
            </a:r>
            <a:r>
              <a:rPr lang="en-US" sz="2400" baseline="300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rd</a:t>
            </a: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 Person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4895" y="3871993"/>
            <a:ext cx="545557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Suspension vs. Adjournment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See Specific Conference ROP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One will be used to end sessions, the other to end the conference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4711" y="5744358"/>
            <a:ext cx="42274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Now Time to Practice!</a:t>
            </a:r>
            <a:endParaRPr lang="en-US" sz="3200" dirty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312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D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64" y="429491"/>
            <a:ext cx="8908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Activity: ROP Flashcards</a:t>
            </a:r>
            <a:endParaRPr lang="en-US" sz="4800" dirty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17" y="4539248"/>
            <a:ext cx="2196432" cy="21964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3326" y="1650286"/>
            <a:ext cx="112613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In this activity, you will be given flashcards with the names of ROP items. Put them in the correct order </a:t>
            </a:r>
            <a:r>
              <a:rPr lang="en-US" sz="3200" i="1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as fast as you can!</a:t>
            </a:r>
            <a:endParaRPr lang="en-US" sz="3200" i="1" dirty="0" smtClean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en-US" sz="3200" i="1" dirty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r>
              <a:rPr lang="en-US" sz="3200" i="1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The fastest group wins a prize!</a:t>
            </a:r>
            <a:endParaRPr lang="en-US" sz="3200" i="1" dirty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61577" y="229436"/>
            <a:ext cx="2430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Time: 10 (minutes)</a:t>
            </a:r>
            <a:endParaRPr lang="en-US" sz="2000" dirty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7232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8776" y="2780805"/>
            <a:ext cx="89084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Questions?</a:t>
            </a:r>
            <a:endParaRPr lang="en-US" sz="9600" dirty="0">
              <a:solidFill>
                <a:srgbClr val="9AD8D4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2032" y="-13063"/>
            <a:ext cx="12318274" cy="1358537"/>
          </a:xfrm>
          <a:prstGeom prst="rect">
            <a:avLst/>
          </a:prstGeom>
          <a:solidFill>
            <a:srgbClr val="9AD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2032" y="5512526"/>
            <a:ext cx="12318274" cy="1358537"/>
          </a:xfrm>
          <a:prstGeom prst="rect">
            <a:avLst/>
          </a:prstGeom>
          <a:solidFill>
            <a:srgbClr val="9AD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63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4322" y="-12192"/>
            <a:ext cx="2412903" cy="6961632"/>
          </a:xfrm>
          <a:prstGeom prst="rect">
            <a:avLst/>
          </a:prstGeom>
          <a:solidFill>
            <a:srgbClr val="9AD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17102" y="233017"/>
            <a:ext cx="87172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EDUMUN </a:t>
            </a:r>
            <a:endParaRPr lang="en-US" sz="10000" dirty="0">
              <a:solidFill>
                <a:srgbClr val="9AD8D4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49159" y="-12192"/>
            <a:ext cx="755904" cy="6961632"/>
          </a:xfrm>
          <a:prstGeom prst="rect">
            <a:avLst/>
          </a:prstGeom>
          <a:solidFill>
            <a:srgbClr val="9AD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37122" y="4057233"/>
            <a:ext cx="87172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8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Thank you for your time!</a:t>
            </a:r>
            <a:endParaRPr lang="en-US" sz="8800" dirty="0">
              <a:solidFill>
                <a:srgbClr val="9AD8D4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57" y="-12031"/>
            <a:ext cx="2196432" cy="219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46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64" y="429491"/>
            <a:ext cx="8908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Learning Targets</a:t>
            </a:r>
            <a:endParaRPr lang="en-US" sz="4000" dirty="0">
              <a:solidFill>
                <a:srgbClr val="9AD8D4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3091" y="2227053"/>
            <a:ext cx="770456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FFFF"/>
                </a:solidFill>
              </a:rPr>
              <a:t>Understand the form of debate used in MUN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FFFF"/>
                </a:solidFill>
              </a:rPr>
              <a:t>Follow </a:t>
            </a:r>
            <a:r>
              <a:rPr lang="en-US" sz="2400" dirty="0" smtClean="0">
                <a:solidFill>
                  <a:srgbClr val="FFFFFF"/>
                </a:solidFill>
              </a:rPr>
              <a:t>the Flow of Debate throughout a Conference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FFFF"/>
                </a:solidFill>
              </a:rPr>
              <a:t>Understand </a:t>
            </a:r>
            <a:r>
              <a:rPr lang="en-US" sz="2400" dirty="0" smtClean="0">
                <a:solidFill>
                  <a:srgbClr val="FFFFFF"/>
                </a:solidFill>
              </a:rPr>
              <a:t>and be able to use </a:t>
            </a:r>
            <a:r>
              <a:rPr lang="en-US" sz="2400" dirty="0" smtClean="0">
                <a:solidFill>
                  <a:srgbClr val="FFFFFF"/>
                </a:solidFill>
              </a:rPr>
              <a:t>Formal </a:t>
            </a:r>
            <a:r>
              <a:rPr lang="en-US" sz="2400" dirty="0" smtClean="0">
                <a:solidFill>
                  <a:srgbClr val="FFFFFF"/>
                </a:solidFill>
              </a:rPr>
              <a:t>Phrases in MUN</a:t>
            </a:r>
            <a:endParaRPr lang="en-US" sz="2400" dirty="0" smtClean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50" b="90000" l="0" r="99300">
                        <a14:foregroundMark x1="18850" y1="19000" x2="18850" y2="19000"/>
                        <a14:foregroundMark x1="18300" y1="25600" x2="18300" y2="25600"/>
                        <a14:foregroundMark x1="12800" y1="35450" x2="12800" y2="35450"/>
                        <a14:foregroundMark x1="13350" y1="43100" x2="13350" y2="43100"/>
                        <a14:foregroundMark x1="14450" y1="60100" x2="14450" y2="60100"/>
                        <a14:foregroundMark x1="20500" y1="66150" x2="20500" y2="66150"/>
                        <a14:foregroundMark x1="29250" y1="74350" x2="29250" y2="74350"/>
                        <a14:foregroundMark x1="40200" y1="82000" x2="40200" y2="82000"/>
                        <a14:foregroundMark x1="76900" y1="79800" x2="76900" y2="79800"/>
                        <a14:foregroundMark x1="80200" y1="68300" x2="80200" y2="68300"/>
                        <a14:foregroundMark x1="92800" y1="58450" x2="92800" y2="58450"/>
                        <a14:foregroundMark x1="94450" y1="48050" x2="94450" y2="48050"/>
                        <a14:foregroundMark x1="95000" y1="48050" x2="95000" y2="48050"/>
                        <a14:foregroundMark x1="93350" y1="31600" x2="93350" y2="31600"/>
                        <a14:foregroundMark x1="87850" y1="23950" x2="87850" y2="23950"/>
                        <a14:foregroundMark x1="81300" y1="17900" x2="81300" y2="17900"/>
                        <a14:foregroundMark x1="53900" y1="53550" x2="53900" y2="535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17" y="4539248"/>
            <a:ext cx="2196432" cy="2196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0605" y="1702775"/>
            <a:ext cx="3606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dobe Heiti Std R"/>
                <a:cs typeface="Adobe Heiti Std R"/>
              </a:rPr>
              <a:t>Delegates will be able to:</a:t>
            </a:r>
            <a:endParaRPr lang="en-US" sz="2400" dirty="0">
              <a:solidFill>
                <a:schemeClr val="bg1"/>
              </a:solidFill>
              <a:latin typeface="Adobe Heiti Std R"/>
              <a:cs typeface="Adobe Heiti Std R"/>
            </a:endParaRPr>
          </a:p>
        </p:txBody>
      </p:sp>
    </p:spTree>
    <p:extLst>
      <p:ext uri="{BB962C8B-B14F-4D97-AF65-F5344CB8AC3E}">
        <p14:creationId xmlns:p14="http://schemas.microsoft.com/office/powerpoint/2010/main" val="2361378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64" y="429491"/>
            <a:ext cx="8908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Seminar Overview</a:t>
            </a:r>
            <a:endParaRPr lang="en-US" sz="4000" dirty="0">
              <a:solidFill>
                <a:srgbClr val="9AD8D4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3091" y="1620981"/>
            <a:ext cx="54241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Committee 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Starting </a:t>
            </a: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Committee: The First Session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The Majority of Session: Debate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Finishing a Topic: Voting Bloc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Transitions: Continuing </a:t>
            </a: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Debate and Closing Committee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Notes: The </a:t>
            </a: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Nuances</a:t>
            </a:r>
            <a:endParaRPr lang="en-US" sz="2400" dirty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50" b="90000" l="0" r="99300">
                        <a14:foregroundMark x1="18850" y1="19000" x2="18850" y2="19000"/>
                        <a14:foregroundMark x1="18300" y1="25600" x2="18300" y2="25600"/>
                        <a14:foregroundMark x1="12800" y1="35450" x2="12800" y2="35450"/>
                        <a14:foregroundMark x1="13350" y1="43100" x2="13350" y2="43100"/>
                        <a14:foregroundMark x1="14450" y1="60100" x2="14450" y2="60100"/>
                        <a14:foregroundMark x1="20500" y1="66150" x2="20500" y2="66150"/>
                        <a14:foregroundMark x1="29250" y1="74350" x2="29250" y2="74350"/>
                        <a14:foregroundMark x1="40200" y1="82000" x2="40200" y2="82000"/>
                        <a14:foregroundMark x1="76900" y1="79800" x2="76900" y2="79800"/>
                        <a14:foregroundMark x1="80200" y1="68300" x2="80200" y2="68300"/>
                        <a14:foregroundMark x1="92800" y1="58450" x2="92800" y2="58450"/>
                        <a14:foregroundMark x1="94450" y1="48050" x2="94450" y2="48050"/>
                        <a14:foregroundMark x1="95000" y1="48050" x2="95000" y2="48050"/>
                        <a14:foregroundMark x1="93350" y1="31600" x2="93350" y2="31600"/>
                        <a14:foregroundMark x1="87850" y1="23950" x2="87850" y2="23950"/>
                        <a14:foregroundMark x1="81300" y1="17900" x2="81300" y2="17900"/>
                        <a14:foregroundMark x1="53900" y1="53550" x2="53900" y2="535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17" y="4539248"/>
            <a:ext cx="2196432" cy="21964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62036" y="1620981"/>
            <a:ext cx="490450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Be Sure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Take notes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Ask questions at </a:t>
            </a:r>
            <a:r>
              <a:rPr lang="en-US" sz="240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the ends </a:t>
            </a: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of slides or during activities</a:t>
            </a:r>
          </a:p>
        </p:txBody>
      </p:sp>
    </p:spTree>
    <p:extLst>
      <p:ext uri="{BB962C8B-B14F-4D97-AF65-F5344CB8AC3E}">
        <p14:creationId xmlns:p14="http://schemas.microsoft.com/office/powerpoint/2010/main" val="4237709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64" y="429491"/>
            <a:ext cx="8908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Committee Structure</a:t>
            </a:r>
            <a:endParaRPr lang="en-US" sz="4000" dirty="0">
              <a:solidFill>
                <a:srgbClr val="9AD8D4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17" y="4539248"/>
            <a:ext cx="2196432" cy="2196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42829" y="1623557"/>
            <a:ext cx="49045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Dais</a:t>
            </a:r>
            <a:endParaRPr lang="en-US" sz="3200" dirty="0" smtClean="0">
              <a:solidFill>
                <a:srgbClr val="9AD8D4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Moderators of debate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Helps delegates facilitate debate</a:t>
            </a:r>
            <a:endParaRPr lang="en-US" sz="2400" dirty="0" smtClean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457200" indent="-457200"/>
            <a:endParaRPr lang="en-US" sz="2400" dirty="0" smtClean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950" y="2287552"/>
            <a:ext cx="62564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Facilitating Debate—Formal </a:t>
            </a:r>
            <a:r>
              <a:rPr lang="en-US" sz="3200" dirty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M</a:t>
            </a:r>
            <a:r>
              <a:rPr lang="en-US" sz="32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echanisms</a:t>
            </a:r>
            <a:endParaRPr lang="en-US" sz="3200" dirty="0" smtClean="0">
              <a:solidFill>
                <a:srgbClr val="9AD8D4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Motions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Proposing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Voting</a:t>
            </a:r>
            <a:endParaRPr lang="en-US" sz="2400" dirty="0" smtClean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Yields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Only during formal speeches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To other delegates, to questions, to comments, to dais</a:t>
            </a:r>
            <a:endParaRPr lang="en-US" sz="2400" dirty="0" smtClean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457200" indent="-457200"/>
            <a:endParaRPr lang="en-US" sz="2400" dirty="0" smtClean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226" y="1493699"/>
            <a:ext cx="490450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Why use ROP?</a:t>
            </a:r>
            <a:endParaRPr lang="en-US" sz="2400" b="1" dirty="0" smtClean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7398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low of Debate copy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0"/>
            <a:ext cx="8130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30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64" y="241897"/>
            <a:ext cx="8908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Starting Committee: The First Session</a:t>
            </a:r>
            <a:endParaRPr lang="en-US" sz="4000" dirty="0">
              <a:solidFill>
                <a:srgbClr val="9AD8D4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17" y="4539248"/>
            <a:ext cx="2196432" cy="21964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6364" y="1147066"/>
            <a:ext cx="49045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Roll Call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Attendance 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Present vs. Present and Voting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6364" y="3173371"/>
            <a:ext cx="4904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Opening Debate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Motion to Open Debate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4437" y="4783232"/>
            <a:ext cx="634232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Primary Speakers 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Formal Speeches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Discuss Topic Selection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Motion to Open the Primary Speakers List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40068" y="1138698"/>
            <a:ext cx="637926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Setting the Agenda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Decide </a:t>
            </a: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which topic to address </a:t>
            </a: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first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Motion to Set the Agenda in the Order of Topic A followed by Topic 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54497" y="2971348"/>
            <a:ext cx="473394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Secondary Speakers 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Formal Speeches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Discuss the Topic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New List for each Topic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Motion to Open the Secondary Speakers List     for Topic A (or B)</a:t>
            </a:r>
          </a:p>
        </p:txBody>
      </p:sp>
    </p:spTree>
    <p:extLst>
      <p:ext uri="{BB962C8B-B14F-4D97-AF65-F5344CB8AC3E}">
        <p14:creationId xmlns:p14="http://schemas.microsoft.com/office/powerpoint/2010/main" val="1418620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64" y="429491"/>
            <a:ext cx="8908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The Majority of Session: Debate</a:t>
            </a:r>
            <a:endParaRPr lang="en-US" sz="4000" dirty="0">
              <a:solidFill>
                <a:srgbClr val="9AD8D4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17" y="4539248"/>
            <a:ext cx="2196432" cy="21964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41067" y="1738709"/>
            <a:ext cx="490450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Unmoderated</a:t>
            </a:r>
            <a:r>
              <a:rPr lang="en-US" sz="32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 Caucus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Give Duration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Informal Discussion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Lobbying/Resolution Writing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7517" y="1709027"/>
            <a:ext cx="584525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Moderated Caucus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State Duration, Speaking Time, Topic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Formal Speeches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Give Position/Debate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7004" y="3996007"/>
            <a:ext cx="584525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Secondary Speakers List</a:t>
            </a:r>
            <a:endParaRPr lang="en-US" sz="3200" dirty="0" smtClean="0">
              <a:solidFill>
                <a:srgbClr val="9AD8D4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Motion to change speaking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If expired, committee automatically moves into voting bloc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Purpose: general, diversified</a:t>
            </a:r>
          </a:p>
          <a:p>
            <a:endParaRPr lang="en-US" sz="2400" dirty="0" smtClean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422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64" y="429491"/>
            <a:ext cx="8908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Finishing a Topic: Entering Voting Bloc</a:t>
            </a:r>
            <a:endParaRPr lang="en-US" sz="4000" dirty="0">
              <a:solidFill>
                <a:srgbClr val="9AD8D4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17" y="4539248"/>
            <a:ext cx="2196432" cy="21964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96547" y="1497000"/>
            <a:ext cx="490450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Close Debate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Motion to Close Debate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Motion to Close the Secondary Speakers List (for Topic A/B</a:t>
            </a: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)</a:t>
            </a:r>
            <a:endParaRPr lang="en-US" sz="2400" dirty="0" smtClean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8725" y="1517711"/>
            <a:ext cx="490450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Introduce a Working Paper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Motion to Introduce Working Paper [Name</a:t>
            </a: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Discuss working paper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Dais approves “ideas”</a:t>
            </a: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sym typeface="Wingdings"/>
              </a:rPr>
              <a:t> Working paper  Resolution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sym typeface="Wingdings"/>
              </a:rPr>
              <a:t>Introduce amendments</a:t>
            </a:r>
            <a:endParaRPr lang="en-US" sz="2400" dirty="0" smtClean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457200" indent="-457200"/>
            <a:endParaRPr lang="en-US" sz="2400" dirty="0" smtClean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6417" y="4841347"/>
            <a:ext cx="554852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Enter Voting Bloc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Motion to Enter Voting </a:t>
            </a: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Bloc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2 speakers for, 2 speakers against</a:t>
            </a:r>
            <a:endParaRPr lang="en-US" sz="2400" dirty="0" smtClean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Doors Close – No one allowed </a:t>
            </a: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in</a:t>
            </a:r>
            <a:endParaRPr lang="en-US" sz="2400" dirty="0" smtClean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312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64" y="429491"/>
            <a:ext cx="8908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Finishing a Topic: Voting Bloc</a:t>
            </a:r>
            <a:endParaRPr lang="en-US" sz="4000" dirty="0">
              <a:solidFill>
                <a:srgbClr val="9AD8D4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17" y="4539248"/>
            <a:ext cx="2196432" cy="21964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6364" y="1438101"/>
            <a:ext cx="49045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Placard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Default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Motion </a:t>
            </a: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Vote on Draft Resolution [Name] by Placard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Raise </a:t>
            </a: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Placards to vote</a:t>
            </a:r>
            <a:endParaRPr lang="en-US" sz="2400" dirty="0" smtClean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4741" y="4114283"/>
            <a:ext cx="401329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Roll Call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Motion to Vote on Draft Resolution [Name] by Roll Call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Ask Each Delegate for their Vote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77008" y="1316326"/>
            <a:ext cx="554852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Acclamation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Motion to Vote on Draft Resolution [Name] by Acclamation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Ask for Dissent – Raise Placard to Vote “No</a:t>
            </a: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Unanimous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Reverts to placard</a:t>
            </a:r>
            <a:endParaRPr lang="en-US" sz="2400" dirty="0" smtClean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0004" y="3682894"/>
            <a:ext cx="490450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AD8D4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Divide the Question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Motion to Vote on Draft Resolution [Name] by Dividing the Question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Vote on Each Clause Separately by Placard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Rare</a:t>
            </a:r>
            <a:endParaRPr lang="en-US" sz="2400" dirty="0" smtClean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312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639</Words>
  <Application>Microsoft Macintosh PowerPoint</Application>
  <PresentationFormat>Custom</PresentationFormat>
  <Paragraphs>137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Arman Talkar</dc:creator>
  <cp:lastModifiedBy>Crystal Ma</cp:lastModifiedBy>
  <cp:revision>34</cp:revision>
  <dcterms:created xsi:type="dcterms:W3CDTF">2015-07-31T05:11:32Z</dcterms:created>
  <dcterms:modified xsi:type="dcterms:W3CDTF">2016-10-03T03:34:56Z</dcterms:modified>
</cp:coreProperties>
</file>