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304" r:id="rId4"/>
    <p:sldId id="309" r:id="rId5"/>
    <p:sldId id="310" r:id="rId6"/>
    <p:sldId id="287" r:id="rId7"/>
    <p:sldId id="297" r:id="rId8"/>
    <p:sldId id="296" r:id="rId9"/>
    <p:sldId id="305" r:id="rId10"/>
    <p:sldId id="306" r:id="rId11"/>
    <p:sldId id="307" r:id="rId12"/>
    <p:sldId id="294" r:id="rId13"/>
    <p:sldId id="30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mbDuUimC8rT0MFSt3YJ7EhptmNQhSnh9bikNBf6eZYQ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171" y="1139585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Глубокое обучение на практике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68544-3FE3-D802-7B7C-7D2E3E26E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AB0D8-7B2D-88B0-EA4E-26A7158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591B8-6110-734A-C413-FA1C3711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Deep Learning</a:t>
            </a:r>
          </a:p>
          <a:p>
            <a:pPr lvl="1"/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/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Lightning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CV: object detection / segmentation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2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D52CD-C9E0-2F6C-8762-AB2C71E92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17B5-467F-2737-ADF4-3FA9BA45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D0EA8-D3A0-9DDC-8C35-F99E40A9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Deep Learning</a:t>
            </a:r>
          </a:p>
          <a:p>
            <a:pPr lvl="1"/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/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Lightning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CV: object detection / segmentation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NLP/LLM: RAG, Information Retrieval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05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Ожидания от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было…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НЕ было…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88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EC6A1-CC0D-054E-5E9B-C3D7F1560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32BC1-BC05-420C-EC97-67863288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до 18.04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90FFD7-3CBF-838B-35D0-F15DD192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3"/>
            <a:ext cx="10515600" cy="57467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Разделиться на команды (3-5) человек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ru-RU" sz="2000" dirty="0"/>
              <a:t>Записать название команды в </a:t>
            </a:r>
            <a:r>
              <a:rPr lang="ru-RU" sz="2000" dirty="0">
                <a:hlinkClick r:id="rId2"/>
              </a:rPr>
              <a:t>таблицу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7058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курса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227CA3-183F-00B6-12FC-E4188F77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3"/>
            <a:ext cx="10515600" cy="57467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ru-RU" sz="2400" dirty="0"/>
              <a:t>Курс проходит в формате проработки двух практических кейсов: CV и NLP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ru-RU" sz="2400" dirty="0"/>
              <a:t>Работа ведется в командах из 3-5 человек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ru-RU" sz="2400" dirty="0"/>
              <a:t>По итогу курса - экзамен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ru-RU" sz="2400" dirty="0"/>
              <a:t>Оценка выставляется по сумме набранных баллов за два кейса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ru-RU" sz="2400" dirty="0"/>
              <a:t>Каждый кейс «весит» 50 баллов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Конвертация баллов в оценку: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5 - [90; 100]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4 - [75; 89]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3 - [60; 74]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F92CD-BAE2-757E-C1CD-8387B6644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A7FEA-5656-365B-5BFC-96368D1D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кейс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F8ADF6-9779-FEEB-2EDD-8F6C01F4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3"/>
            <a:ext cx="10515600" cy="57467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Цель проекта: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Создать прототип системы для детекции людей на видео.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Мы хотим: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Система должна уметь точно и быстро распознавать людей в различных условиях освещения и погоды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 err="1"/>
              <a:t>Ожидаемыи</a:t>
            </a:r>
            <a:r>
              <a:rPr lang="ru-RU" sz="2000" b="1" dirty="0"/>
              <a:t>̆ результат: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 err="1"/>
              <a:t>Демонстрационныи</a:t>
            </a:r>
            <a:r>
              <a:rPr lang="ru-RU" sz="2000" dirty="0"/>
              <a:t>̆ проект (не блокнот), </a:t>
            </a:r>
            <a:r>
              <a:rPr lang="ru-RU" sz="2000" dirty="0" err="1"/>
              <a:t>позволяющии</a:t>
            </a:r>
            <a:r>
              <a:rPr lang="ru-RU" sz="2000" dirty="0"/>
              <a:t>̆ оценить работу алгоритма.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Отчет (</a:t>
            </a:r>
            <a:r>
              <a:rPr lang="ru-RU" sz="2000" dirty="0" err="1"/>
              <a:t>readme</a:t>
            </a:r>
            <a:r>
              <a:rPr lang="ru-RU" sz="2000" dirty="0"/>
              <a:t> в </a:t>
            </a:r>
            <a:r>
              <a:rPr lang="ru-RU" sz="2000" dirty="0" err="1"/>
              <a:t>github</a:t>
            </a:r>
            <a:r>
              <a:rPr lang="ru-RU" sz="2000" dirty="0"/>
              <a:t>), </a:t>
            </a:r>
            <a:r>
              <a:rPr lang="ru-RU" sz="2000" dirty="0" err="1"/>
              <a:t>содержащии</a:t>
            </a:r>
            <a:r>
              <a:rPr lang="ru-RU" sz="2000" dirty="0"/>
              <a:t>̆ информацию о всем ходе работы.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Репозиторий с кодом проекта и кодом обучения модели (</a:t>
            </a:r>
            <a:r>
              <a:rPr lang="ru-RU" sz="2000" dirty="0" err="1"/>
              <a:t>моделеи</a:t>
            </a:r>
            <a:r>
              <a:rPr lang="ru-RU" sz="2000" dirty="0"/>
              <a:t>̆).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79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EED4E-175F-C7DE-2FB6-CDF212CD1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6C246-F232-73E6-A349-0AEA32FA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оценивается в кейсах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281B0B-FD2F-A529-7C30-03E673B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3"/>
            <a:ext cx="10515600" cy="57467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ru-RU" sz="1700" b="1" dirty="0"/>
              <a:t>Выбор технологий и инструментов: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Какие фреймворки и библиотеки для машинного обучения были использованы и почему.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Какие методы и модели были применены, и их соответствие задаче.</a:t>
            </a:r>
          </a:p>
          <a:p>
            <a:pPr lvl="1">
              <a:spcBef>
                <a:spcPts val="0"/>
              </a:spcBef>
            </a:pP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700" b="1" dirty="0"/>
              <a:t>Обработка данных: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 студенты собирали и подготавливали датасет.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Какие методы аугментации данных были использованы для повышения робастности модели.</a:t>
            </a:r>
          </a:p>
          <a:p>
            <a:pPr lvl="1">
              <a:spcBef>
                <a:spcPts val="0"/>
              </a:spcBef>
            </a:pP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700" b="1" dirty="0"/>
              <a:t>Обучение модели: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 был подобран состав тренировочного, </a:t>
            </a:r>
            <a:r>
              <a:rPr lang="ru-RU" sz="1600" dirty="0" err="1"/>
              <a:t>валидационного</a:t>
            </a:r>
            <a:r>
              <a:rPr lang="ru-RU" sz="1600" dirty="0"/>
              <a:t> и тестового набора данных.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Какие метрики использовались для оценки модели (точность, полнота, F1-мера и т.д.).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Тестирование и валидация: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 проводилось тестирование модели и какие критерии успешности были установлены.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 предоставлена информация о проведенных экспериментах.</a:t>
            </a:r>
          </a:p>
          <a:p>
            <a:pPr lvl="1">
              <a:spcBef>
                <a:spcPts val="0"/>
              </a:spcBef>
            </a:pP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700" b="1" dirty="0"/>
              <a:t>Интеграция и деплой: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Качество кода решения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 решение интегрировано в прототип и как происходит взаимодействие с пользовательским интерфейсом</a:t>
            </a:r>
          </a:p>
          <a:p>
            <a:pPr lvl="1">
              <a:spcBef>
                <a:spcPts val="0"/>
              </a:spcBef>
            </a:pPr>
            <a:endParaRPr lang="ru-RU" sz="1500" dirty="0"/>
          </a:p>
          <a:p>
            <a:pPr>
              <a:spcBef>
                <a:spcPts val="0"/>
              </a:spcBef>
            </a:pPr>
            <a:r>
              <a:rPr lang="ru-RU" sz="1700" b="1" dirty="0"/>
              <a:t>Продуктовые детали:</a:t>
            </a:r>
            <a:endParaRPr lang="ru-RU" sz="1700" dirty="0"/>
          </a:p>
          <a:p>
            <a:pPr lvl="1">
              <a:spcBef>
                <a:spcPts val="0"/>
              </a:spcBef>
            </a:pPr>
            <a:r>
              <a:rPr lang="ru-RU" sz="1600" dirty="0"/>
              <a:t>Понимание контекста использования: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Для каких условий и сценариев использования разрабатывается система, как интегрируется с существующей платформой, какие сценарии </a:t>
            </a:r>
            <a:r>
              <a:rPr lang="ru-RU" sz="1600" dirty="0" err="1"/>
              <a:t>инференса</a:t>
            </a:r>
            <a:r>
              <a:rPr lang="ru-RU" sz="1600" dirty="0"/>
              <a:t> и т.п.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Интерфейс и удобство использования: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Каким образом пользователь будет взаимодействовать с системой.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Масштабируемость и оптимизация:</a:t>
            </a:r>
          </a:p>
          <a:p>
            <a:pPr lvl="1">
              <a:spcBef>
                <a:spcPts val="0"/>
              </a:spcBef>
            </a:pPr>
            <a:r>
              <a:rPr lang="ru-RU" sz="1600" dirty="0"/>
              <a:t>Произведена ли оптимизация модели для работы поиска в реальном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45427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208AC-09DD-BAC8-3E7F-48DD44F9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DD0D4-FA6D-71DF-1518-BB059998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будем строить работу?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A3EDB-9267-B0C3-E4B8-82317F30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Каждый кейс длится 6 занятий (3 недели по 2 раза в неделю):</a:t>
            </a:r>
          </a:p>
          <a:p>
            <a:pPr lvl="1"/>
            <a:r>
              <a:rPr lang="ru-RU" b="1" dirty="0"/>
              <a:t>1 занятие</a:t>
            </a:r>
            <a:r>
              <a:rPr lang="ru-RU" dirty="0"/>
              <a:t>: обсуждение бизнес задачи с ментором, уточнение необходимых деталей, декомпозиция задачи, распределение обязанностей внутри команды и составление плана работы.</a:t>
            </a:r>
          </a:p>
          <a:p>
            <a:pPr lvl="1"/>
            <a:r>
              <a:rPr lang="ru-RU" b="1" dirty="0"/>
              <a:t>2 занятие</a:t>
            </a:r>
            <a:r>
              <a:rPr lang="ru-RU" dirty="0"/>
              <a:t>: обсуждение с ментором</a:t>
            </a:r>
          </a:p>
          <a:p>
            <a:pPr lvl="1"/>
            <a:r>
              <a:rPr lang="ru-RU" b="1" dirty="0"/>
              <a:t>3 занятие</a:t>
            </a:r>
            <a:r>
              <a:rPr lang="ru-RU" dirty="0"/>
              <a:t>: демонстрация результатов работы первой недели</a:t>
            </a:r>
          </a:p>
          <a:p>
            <a:pPr lvl="1"/>
            <a:r>
              <a:rPr lang="ru-RU" b="1" dirty="0"/>
              <a:t>4 занятие</a:t>
            </a:r>
            <a:r>
              <a:rPr lang="ru-RU" dirty="0"/>
              <a:t>: завершающее занятие перед финализацией проекта</a:t>
            </a:r>
          </a:p>
          <a:p>
            <a:pPr lvl="1"/>
            <a:r>
              <a:rPr lang="ru-RU" b="1" dirty="0"/>
              <a:t>5 занятие</a:t>
            </a:r>
            <a:r>
              <a:rPr lang="ru-RU" dirty="0"/>
              <a:t>: фидбэк от ментора по проекту, ответы на вопросы</a:t>
            </a:r>
          </a:p>
          <a:p>
            <a:pPr lvl="1"/>
            <a:r>
              <a:rPr lang="ru-RU" b="1" dirty="0"/>
              <a:t>6 занятие</a:t>
            </a:r>
            <a:r>
              <a:rPr lang="ru-RU" dirty="0"/>
              <a:t>: общее собрание команд, презентация своего решения другим участникам курса (опционально)</a:t>
            </a:r>
          </a:p>
        </p:txBody>
      </p:sp>
    </p:spTree>
    <p:extLst>
      <p:ext uri="{BB962C8B-B14F-4D97-AF65-F5344CB8AC3E}">
        <p14:creationId xmlns:p14="http://schemas.microsoft.com/office/powerpoint/2010/main" val="35690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сдавать решения?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8" cy="4351338"/>
          </a:xfrm>
        </p:spPr>
        <p:txBody>
          <a:bodyPr>
            <a:normAutofit/>
          </a:bodyPr>
          <a:lstStyle/>
          <a:p>
            <a:r>
              <a:rPr lang="ru-RU" dirty="0"/>
              <a:t>Создать приватный репозиторий на </a:t>
            </a:r>
            <a:r>
              <a:rPr lang="en-US" dirty="0"/>
              <a:t>GitHub</a:t>
            </a:r>
          </a:p>
          <a:p>
            <a:r>
              <a:rPr lang="ru-RU" dirty="0"/>
              <a:t>Дать доступ </a:t>
            </a:r>
            <a:r>
              <a:rPr lang="en-US" dirty="0">
                <a:solidFill>
                  <a:srgbClr val="FF0000"/>
                </a:solidFill>
              </a:rPr>
              <a:t>@pacifikus </a:t>
            </a:r>
            <a:r>
              <a:rPr lang="ru-RU" dirty="0"/>
              <a:t>и </a:t>
            </a:r>
            <a:r>
              <a:rPr lang="ru-RU" dirty="0">
                <a:solidFill>
                  <a:srgbClr val="FF0000"/>
                </a:solidFill>
              </a:rPr>
              <a:t>своему ментору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Каждая домашняя работа –</a:t>
            </a:r>
            <a:r>
              <a:rPr lang="en-US" dirty="0"/>
              <a:t> PR </a:t>
            </a:r>
            <a:r>
              <a:rPr lang="ru-RU" dirty="0"/>
              <a:t>в отдельную ветку</a:t>
            </a:r>
            <a:endParaRPr lang="en-US" dirty="0"/>
          </a:p>
          <a:p>
            <a:r>
              <a:rPr lang="ru-RU" dirty="0"/>
              <a:t>Добавить </a:t>
            </a:r>
            <a:r>
              <a:rPr lang="en-US" dirty="0">
                <a:solidFill>
                  <a:srgbClr val="FF0000"/>
                </a:solidFill>
              </a:rPr>
              <a:t>@pacifikus </a:t>
            </a:r>
            <a:r>
              <a:rPr lang="ru-RU" dirty="0"/>
              <a:t>и</a:t>
            </a:r>
            <a:r>
              <a:rPr lang="ru-RU" dirty="0">
                <a:solidFill>
                  <a:srgbClr val="FF0000"/>
                </a:solidFill>
              </a:rPr>
              <a:t> своего ментора </a:t>
            </a:r>
            <a:r>
              <a:rPr lang="ru-RU" dirty="0"/>
              <a:t>в </a:t>
            </a:r>
            <a:r>
              <a:rPr lang="en-US" dirty="0"/>
              <a:t>reviewers</a:t>
            </a:r>
            <a:endParaRPr lang="ru-RU" dirty="0"/>
          </a:p>
          <a:p>
            <a:r>
              <a:rPr lang="ru-RU" dirty="0"/>
              <a:t>Дождаться ревью, если все </a:t>
            </a:r>
            <a:r>
              <a:rPr lang="ru-RU" dirty="0" err="1"/>
              <a:t>ок</a:t>
            </a:r>
            <a:r>
              <a:rPr lang="ru-RU" dirty="0"/>
              <a:t> – </a:t>
            </a:r>
            <a:r>
              <a:rPr lang="ru-RU" dirty="0" err="1"/>
              <a:t>мержим</a:t>
            </a:r>
            <a:r>
              <a:rPr lang="ru-RU" dirty="0"/>
              <a:t> в </a:t>
            </a:r>
            <a:r>
              <a:rPr lang="en-US" dirty="0"/>
              <a:t>main</a:t>
            </a:r>
            <a:endParaRPr lang="ru-RU" dirty="0"/>
          </a:p>
          <a:p>
            <a:r>
              <a:rPr lang="ru-RU" dirty="0"/>
              <a:t>Если не </a:t>
            </a:r>
            <a:r>
              <a:rPr lang="ru-RU" dirty="0" err="1"/>
              <a:t>ок</a:t>
            </a:r>
            <a:r>
              <a:rPr lang="ru-RU" dirty="0"/>
              <a:t> – вносим исправления и снова отправляем на ревью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9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D9A6-8925-1390-AB1F-7A1666F1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02BAF-68FD-B9C6-2EE8-1DFA79AB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Коммуникация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B3AB8-ED6E-1644-F8F0-E2951400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Чат в </a:t>
            </a:r>
            <a:r>
              <a:rPr lang="en-US" dirty="0" err="1"/>
              <a:t>tg</a:t>
            </a:r>
            <a:r>
              <a:rPr lang="ru-RU" dirty="0"/>
              <a:t> для любых вопросов по курсу</a:t>
            </a:r>
          </a:p>
          <a:p>
            <a:r>
              <a:rPr lang="ru-RU" dirty="0"/>
              <a:t>Можно также писать в </a:t>
            </a:r>
            <a:r>
              <a:rPr lang="ru-RU" dirty="0" err="1"/>
              <a:t>личку</a:t>
            </a:r>
            <a:r>
              <a:rPr lang="ru-RU" dirty="0"/>
              <a:t>, если не хочется в чат</a:t>
            </a:r>
          </a:p>
        </p:txBody>
      </p:sp>
    </p:spTree>
    <p:extLst>
      <p:ext uri="{BB962C8B-B14F-4D97-AF65-F5344CB8AC3E}">
        <p14:creationId xmlns:p14="http://schemas.microsoft.com/office/powerpoint/2010/main" val="90362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Deep Learning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9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9DDB0-0FCB-B687-A04E-2B100786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EE2F3-56F2-ED7E-3E1A-AA8456F4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DF6FC-0B5D-9BE7-49BE-B86B1657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Deep Learning</a:t>
            </a:r>
          </a:p>
          <a:p>
            <a:pPr lvl="1"/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/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Lightning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599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622</Words>
  <Application>Microsoft Office PowerPoint</Application>
  <PresentationFormat>Широкоэкранный</PresentationFormat>
  <Paragraphs>100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Тема Office</vt:lpstr>
      <vt:lpstr>Глубокое обучение на практике</vt:lpstr>
      <vt:lpstr>Краткое описание курса</vt:lpstr>
      <vt:lpstr>Первый кейс</vt:lpstr>
      <vt:lpstr>Что оценивается в кейсах</vt:lpstr>
      <vt:lpstr>Как будем строить работу?</vt:lpstr>
      <vt:lpstr>Как сдавать решения?</vt:lpstr>
      <vt:lpstr>Коммуникация</vt:lpstr>
      <vt:lpstr>Небольшая синхронизация</vt:lpstr>
      <vt:lpstr>Небольшая синхронизация</vt:lpstr>
      <vt:lpstr>Небольшая синхронизация</vt:lpstr>
      <vt:lpstr>Небольшая синхронизация</vt:lpstr>
      <vt:lpstr>Ожидания от курса</vt:lpstr>
      <vt:lpstr>Задание до 18.04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131</cp:revision>
  <dcterms:created xsi:type="dcterms:W3CDTF">2023-01-09T13:10:05Z</dcterms:created>
  <dcterms:modified xsi:type="dcterms:W3CDTF">2025-04-14T08:45:34Z</dcterms:modified>
</cp:coreProperties>
</file>