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85" r:id="rId4"/>
    <p:sldId id="287" r:id="rId5"/>
    <p:sldId id="288" r:id="rId6"/>
    <p:sldId id="289" r:id="rId7"/>
    <p:sldId id="292" r:id="rId8"/>
    <p:sldId id="297" r:id="rId9"/>
    <p:sldId id="296" r:id="rId10"/>
    <p:sldId id="299" r:id="rId11"/>
    <p:sldId id="298" r:id="rId12"/>
    <p:sldId id="300" r:id="rId13"/>
    <p:sldId id="301" r:id="rId14"/>
    <p:sldId id="302" r:id="rId15"/>
    <p:sldId id="294" r:id="rId16"/>
    <p:sldId id="303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171" y="1491922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Глубокое обучение и обработка естественного языка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5096-9FEF-2965-7DA1-6D04A16F2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661FD-76AE-F3A7-6E44-4C12DA70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C4CBB-E57F-78AA-9E7C-0AC383CEE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endParaRPr lang="ru-RU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для текстов –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Bag-of-Words, TF-IDF, BM25, …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559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DCBAC-C624-3E6F-5041-AD5CC6EA0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73CA9-6F34-05FB-0590-9358C814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6A852-C6F5-1DAC-C0D4-6B5CA236A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для текстов –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Bag-of-Words, TF-IDF, BM25, …</a:t>
            </a:r>
          </a:p>
          <a:p>
            <a:pPr lvl="1"/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/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Lightning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548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68684-D8F7-2C08-F7CF-CDC80A59E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3CFFE-F02F-364F-806F-AF8999926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C8D53-0221-2C78-02E6-FBDB8CC02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для текстов –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Bag-of-Words, TF-IDF, BM25, …</a:t>
            </a:r>
          </a:p>
          <a:p>
            <a:pPr lvl="1"/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/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Lightning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Basic DL – MLP, </a:t>
            </a:r>
            <a:r>
              <a:rPr lang="ru-RU" sz="2400" dirty="0"/>
              <a:t>функции потерь, функции активации, </a:t>
            </a:r>
            <a:r>
              <a:rPr lang="ru-RU" sz="2400" dirty="0" err="1"/>
              <a:t>Dropout</a:t>
            </a:r>
            <a:r>
              <a:rPr lang="ru-RU" sz="2400" dirty="0"/>
              <a:t>, </a:t>
            </a:r>
            <a:r>
              <a:rPr lang="ru-RU" sz="2400" dirty="0" err="1"/>
              <a:t>Batch</a:t>
            </a:r>
            <a:r>
              <a:rPr lang="ru-RU" sz="2400" dirty="0"/>
              <a:t> </a:t>
            </a:r>
            <a:r>
              <a:rPr lang="ru-RU" sz="2400" dirty="0" err="1"/>
              <a:t>Normalization</a:t>
            </a:r>
            <a:r>
              <a:rPr lang="ru-RU" sz="2400" dirty="0"/>
              <a:t>, инициализация весов, оптимизаторы, </a:t>
            </a:r>
            <a:r>
              <a:rPr lang="ru-RU" sz="2400" dirty="0" err="1"/>
              <a:t>early</a:t>
            </a:r>
            <a:r>
              <a:rPr lang="ru-RU" sz="2400" dirty="0"/>
              <a:t> </a:t>
            </a:r>
            <a:r>
              <a:rPr lang="ru-RU" sz="2400" dirty="0" err="1"/>
              <a:t>stopping</a:t>
            </a:r>
            <a:r>
              <a:rPr lang="ru-RU" sz="2400" dirty="0"/>
              <a:t>, регуляризация…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31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119B9-33F5-D62A-07BC-B71B997E0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0FF91-16B0-EED4-B093-0469C8B8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8E35C-EFC1-3FCF-D034-4E8FAD581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для текстов –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Bag-of-Words, TF-IDF, BM25, …</a:t>
            </a:r>
          </a:p>
          <a:p>
            <a:pPr lvl="1"/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/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Lightning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Basic DL – MLP, </a:t>
            </a:r>
            <a:r>
              <a:rPr lang="ru-RU" sz="2400" dirty="0"/>
              <a:t>функции потерь, функции активации, </a:t>
            </a:r>
            <a:r>
              <a:rPr lang="ru-RU" sz="2400" dirty="0" err="1"/>
              <a:t>Dropout</a:t>
            </a:r>
            <a:r>
              <a:rPr lang="ru-RU" sz="2400" dirty="0"/>
              <a:t>, </a:t>
            </a:r>
            <a:r>
              <a:rPr lang="ru-RU" sz="2400" dirty="0" err="1"/>
              <a:t>Batch</a:t>
            </a:r>
            <a:r>
              <a:rPr lang="ru-RU" sz="2400" dirty="0"/>
              <a:t> </a:t>
            </a:r>
            <a:r>
              <a:rPr lang="ru-RU" sz="2400" dirty="0" err="1"/>
              <a:t>Normalization</a:t>
            </a:r>
            <a:r>
              <a:rPr lang="ru-RU" sz="2400" dirty="0"/>
              <a:t>, инициализация весов, оптимизаторы, </a:t>
            </a:r>
            <a:r>
              <a:rPr lang="ru-RU" sz="2400" dirty="0" err="1"/>
              <a:t>early</a:t>
            </a:r>
            <a:r>
              <a:rPr lang="ru-RU" sz="2400" dirty="0"/>
              <a:t> </a:t>
            </a:r>
            <a:r>
              <a:rPr lang="ru-RU" sz="2400" dirty="0" err="1"/>
              <a:t>stopping</a:t>
            </a:r>
            <a:r>
              <a:rPr lang="ru-RU" sz="2400" dirty="0"/>
              <a:t>, регуляризация…</a:t>
            </a:r>
            <a:endParaRPr lang="en-US" sz="2400" dirty="0"/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Basic DL 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для текстовых данных -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CNN, RNN, Word2Vec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, …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974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B35E6-65A3-AD5F-9B60-1413822C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386A8-7DE6-EC13-B770-225FB27C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281890-FAE3-BCF9-391B-B332F0C6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 для текстов –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Bag-of-Words, TF-IDF, BM25, …</a:t>
            </a:r>
          </a:p>
          <a:p>
            <a:pPr lvl="1"/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/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PyTorch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Lightning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Basic DL – MLP, </a:t>
            </a:r>
            <a:r>
              <a:rPr lang="ru-RU" sz="2400" dirty="0"/>
              <a:t>функции потерь, функции активации, </a:t>
            </a:r>
            <a:r>
              <a:rPr lang="ru-RU" sz="2400" dirty="0" err="1"/>
              <a:t>Dropout</a:t>
            </a:r>
            <a:r>
              <a:rPr lang="ru-RU" sz="2400" dirty="0"/>
              <a:t>, </a:t>
            </a:r>
            <a:r>
              <a:rPr lang="ru-RU" sz="2400" dirty="0" err="1"/>
              <a:t>Batch</a:t>
            </a:r>
            <a:r>
              <a:rPr lang="ru-RU" sz="2400" dirty="0"/>
              <a:t> </a:t>
            </a:r>
            <a:r>
              <a:rPr lang="ru-RU" sz="2400" dirty="0" err="1"/>
              <a:t>Normalization</a:t>
            </a:r>
            <a:r>
              <a:rPr lang="ru-RU" sz="2400" dirty="0"/>
              <a:t>, инициализация весов, оптимизаторы, </a:t>
            </a:r>
            <a:r>
              <a:rPr lang="ru-RU" sz="2400" dirty="0" err="1"/>
              <a:t>early</a:t>
            </a:r>
            <a:r>
              <a:rPr lang="ru-RU" sz="2400" dirty="0"/>
              <a:t> </a:t>
            </a:r>
            <a:r>
              <a:rPr lang="ru-RU" sz="2400" dirty="0" err="1"/>
              <a:t>stopping</a:t>
            </a:r>
            <a:r>
              <a:rPr lang="ru-RU" sz="2400" dirty="0"/>
              <a:t>, регуляризация…</a:t>
            </a:r>
            <a:endParaRPr lang="en-US" sz="2400" dirty="0"/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Basic DL 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для текстовых данных -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CNN, RNN, Word2Vec</a:t>
            </a:r>
            <a:r>
              <a:rPr lang="ru-RU" dirty="0">
                <a:solidFill>
                  <a:srgbClr val="1F2328"/>
                </a:solidFill>
                <a:latin typeface="-apple-system"/>
              </a:rPr>
              <a:t>, …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Attention &amp; Transformers</a:t>
            </a:r>
            <a:endParaRPr lang="ru-RU" dirty="0">
              <a:solidFill>
                <a:srgbClr val="1F2328"/>
              </a:solidFill>
              <a:latin typeface="-apple-system"/>
            </a:endParaRP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39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Ожидания от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было…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НЕ было…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88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92FD169C-C7B8-9043-F690-E106CF0E7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1107" y="132805"/>
            <a:ext cx="8909786" cy="681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4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Примерный план курса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227CA3-183F-00B6-12FC-E4188F77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953"/>
            <a:ext cx="10515600" cy="574674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1. Обзор задач NLP и предобработка текстовых данных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1.1 Знакомство с основными задачи в обработке естественного языка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1.2 Обзор базовых методов предобработки текстов - нормализация, стемминг/лемматизация, морфологический анализ...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</a:t>
            </a:r>
            <a:r>
              <a:rPr lang="en-US" sz="1600" b="1" dirty="0"/>
              <a:t> 2. Classic ML meets NLP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2.1 Представления текстовых данных: Методы </a:t>
            </a:r>
            <a:r>
              <a:rPr lang="ru-RU" sz="1600" dirty="0" err="1"/>
              <a:t>Bag</a:t>
            </a:r>
            <a:r>
              <a:rPr lang="ru-RU" sz="1600" dirty="0"/>
              <a:t> </a:t>
            </a:r>
            <a:r>
              <a:rPr lang="ru-RU" sz="1600" dirty="0" err="1"/>
              <a:t>of</a:t>
            </a:r>
            <a:r>
              <a:rPr lang="ru-RU" sz="1600" dirty="0"/>
              <a:t> </a:t>
            </a:r>
            <a:r>
              <a:rPr lang="ru-RU" sz="1600" dirty="0" err="1"/>
              <a:t>Words</a:t>
            </a:r>
            <a:r>
              <a:rPr lang="ru-RU" sz="1600" dirty="0"/>
              <a:t>, </a:t>
            </a:r>
            <a:r>
              <a:rPr lang="ru-RU" sz="1600" dirty="0" err="1"/>
              <a:t>Tf-Idf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2.2 Представления текстовых данных: Word </a:t>
            </a:r>
            <a:r>
              <a:rPr lang="ru-RU" sz="1600" dirty="0" err="1"/>
              <a:t>Embeddings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2.3 Классификация текстов (классический ML)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3: Задача языкового моделирования - начало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3.1 Статистические и нейросетевые языковые модели: </a:t>
            </a:r>
            <a:r>
              <a:rPr lang="en-US" sz="1600" dirty="0"/>
              <a:t>CNN/RNN recap, </a:t>
            </a:r>
            <a:r>
              <a:rPr lang="ru-RU" sz="1600" dirty="0"/>
              <a:t>методы сэмплирования.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3.2 Механизм внимания (</a:t>
            </a:r>
            <a:r>
              <a:rPr lang="en-US" sz="1600" dirty="0"/>
              <a:t>attention). </a:t>
            </a:r>
            <a:r>
              <a:rPr lang="ru-RU" sz="1600" dirty="0"/>
              <a:t>Архитектуры </a:t>
            </a:r>
            <a:r>
              <a:rPr lang="en-US" sz="1600" dirty="0"/>
              <a:t>encoder-decoder-attention, </a:t>
            </a:r>
            <a:r>
              <a:rPr lang="ru-RU" sz="1600" dirty="0"/>
              <a:t>задача машинного перевода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3.3 </a:t>
            </a:r>
            <a:r>
              <a:rPr lang="en-US" sz="1600" dirty="0"/>
              <a:t>Transfer learning </a:t>
            </a:r>
            <a:r>
              <a:rPr lang="ru-RU" sz="1600" dirty="0"/>
              <a:t>в задачах анализа текстов. </a:t>
            </a:r>
            <a:r>
              <a:rPr lang="en-US" sz="1600" dirty="0"/>
              <a:t>Self-Attention. </a:t>
            </a:r>
            <a:r>
              <a:rPr lang="ru-RU" sz="1600" dirty="0"/>
              <a:t>Основные архитектуры трансформеров.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4. Современные </a:t>
            </a:r>
            <a:r>
              <a:rPr lang="en-US" sz="1600" b="1" dirty="0"/>
              <a:t>LLM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4.1 Модификации трансформеров, альтернативы трансформерам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4.2 Fine-</a:t>
            </a:r>
            <a:r>
              <a:rPr lang="ru-RU" sz="1600" dirty="0" err="1"/>
              <a:t>Tuning</a:t>
            </a:r>
            <a:r>
              <a:rPr lang="ru-RU" sz="1600" dirty="0"/>
              <a:t> &amp; PEFT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4.3 RLHF, RLAIF, DPO, KTO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4.4 Ускорение LLM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4.5 </a:t>
            </a:r>
            <a:r>
              <a:rPr lang="ru-RU" sz="1600" dirty="0" err="1"/>
              <a:t>Deploy</a:t>
            </a:r>
            <a:r>
              <a:rPr lang="ru-RU" sz="1600" dirty="0"/>
              <a:t> (опционально) - данная тема несколько выходит за рамки курса, поэтому будет рассмотрена, если успеем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4.6 Reasoning</a:t>
            </a:r>
            <a:br>
              <a:rPr lang="ru-RU" sz="1600" dirty="0"/>
            </a:b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b="1" dirty="0"/>
              <a:t>Блок 5. Некоторые прикладные задачи NLP</a:t>
            </a:r>
            <a:endParaRPr lang="en-US" sz="1600" b="1" dirty="0"/>
          </a:p>
          <a:p>
            <a:pPr>
              <a:spcBef>
                <a:spcPts val="0"/>
              </a:spcBef>
            </a:pPr>
            <a:r>
              <a:rPr lang="ru-RU" sz="1600" dirty="0"/>
              <a:t>5.1 Тематическое моделирование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5.2 NER (</a:t>
            </a:r>
            <a:r>
              <a:rPr lang="ru-RU" sz="1600" dirty="0" err="1"/>
              <a:t>named</a:t>
            </a:r>
            <a:r>
              <a:rPr lang="ru-RU" sz="1600" dirty="0"/>
              <a:t> </a:t>
            </a:r>
            <a:r>
              <a:rPr lang="ru-RU" sz="1600" dirty="0" err="1"/>
              <a:t>entity</a:t>
            </a:r>
            <a:r>
              <a:rPr lang="ru-RU" sz="1600" dirty="0"/>
              <a:t> </a:t>
            </a:r>
            <a:r>
              <a:rPr lang="ru-RU" sz="1600" dirty="0" err="1"/>
              <a:t>recognition</a:t>
            </a:r>
            <a:r>
              <a:rPr lang="ru-RU" sz="1600" dirty="0"/>
              <a:t>) - распознавание именованных сущностей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5.3 Автоматическое реферирование (</a:t>
            </a:r>
            <a:r>
              <a:rPr lang="ru-RU" sz="1600" dirty="0" err="1"/>
              <a:t>summarization</a:t>
            </a:r>
            <a:r>
              <a:rPr lang="ru-RU" sz="1600" dirty="0"/>
              <a:t>)</a:t>
            </a:r>
          </a:p>
          <a:p>
            <a:pPr>
              <a:spcBef>
                <a:spcPts val="0"/>
              </a:spcBef>
            </a:pPr>
            <a:r>
              <a:rPr lang="ru-RU" sz="1600" dirty="0"/>
              <a:t>5.4 </a:t>
            </a:r>
            <a:r>
              <a:rPr lang="ru-RU" sz="1600" dirty="0" err="1"/>
              <a:t>Question</a:t>
            </a:r>
            <a:r>
              <a:rPr lang="ru-RU" sz="1600" dirty="0"/>
              <a:t> </a:t>
            </a:r>
            <a:r>
              <a:rPr lang="ru-RU" sz="1600" dirty="0" err="1"/>
              <a:t>answering</a:t>
            </a:r>
            <a:r>
              <a:rPr lang="ru-RU" sz="1600" dirty="0"/>
              <a:t> (построение </a:t>
            </a:r>
            <a:r>
              <a:rPr lang="ru-RU" sz="1600" dirty="0" err="1"/>
              <a:t>вопросно</a:t>
            </a:r>
            <a:r>
              <a:rPr lang="en-US" sz="1600" dirty="0"/>
              <a:t>-</a:t>
            </a:r>
            <a:r>
              <a:rPr lang="ru-RU" sz="1600" dirty="0"/>
              <a:t>ответных систем)</a:t>
            </a: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5.5 </a:t>
            </a:r>
            <a:r>
              <a:rPr lang="ru-RU" sz="1600" dirty="0"/>
              <a:t>*Мультимодальные модели – </a:t>
            </a:r>
            <a:r>
              <a:rPr lang="en-US" sz="1600" dirty="0"/>
              <a:t>text-to-image, image retrieval…</a:t>
            </a:r>
            <a:endParaRPr lang="ru-RU" sz="1600" dirty="0"/>
          </a:p>
          <a:p>
            <a:pPr>
              <a:spcBef>
                <a:spcPts val="0"/>
              </a:spcBef>
            </a:pPr>
            <a:r>
              <a:rPr lang="ru-RU" sz="1600" dirty="0"/>
              <a:t>5.5 *RAG </a:t>
            </a:r>
          </a:p>
          <a:p>
            <a:pPr>
              <a:spcBef>
                <a:spcPts val="0"/>
              </a:spcBef>
            </a:pPr>
            <a:endParaRPr lang="ru-RU" sz="1600" dirty="0"/>
          </a:p>
          <a:p>
            <a:pPr>
              <a:spcBef>
                <a:spcPts val="0"/>
              </a:spcBef>
            </a:pPr>
            <a:endParaRPr lang="ru-RU" sz="16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600" dirty="0"/>
              <a:t>* (опционально)</a:t>
            </a:r>
            <a:r>
              <a:rPr lang="en-US" sz="1600" dirty="0"/>
              <a:t> – </a:t>
            </a:r>
            <a:r>
              <a:rPr lang="ru-RU" sz="1600" dirty="0"/>
              <a:t>так как данные темы более полно охватываются в других курсах - при наличии запроса от большинства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336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закрыть курс?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2212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8 домашних заданий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8*</a:t>
            </a:r>
            <a:r>
              <a:rPr lang="en-US" b="1" dirty="0"/>
              <a:t>1</a:t>
            </a:r>
            <a:r>
              <a:rPr lang="ru-RU" b="1" dirty="0"/>
              <a:t>0=80 </a:t>
            </a:r>
            <a:r>
              <a:rPr lang="ru-RU" dirty="0"/>
              <a:t>баллов</a:t>
            </a:r>
          </a:p>
          <a:p>
            <a:r>
              <a:rPr lang="ru-RU" dirty="0" err="1"/>
              <a:t>Reading</a:t>
            </a:r>
            <a:r>
              <a:rPr lang="ru-RU" dirty="0"/>
              <a:t> Club - </a:t>
            </a:r>
            <a:r>
              <a:rPr lang="ru-RU" b="1" dirty="0"/>
              <a:t>15-30</a:t>
            </a:r>
            <a:r>
              <a:rPr lang="ru-RU" dirty="0"/>
              <a:t> баллов - в зависимости от сложности/объема статьи</a:t>
            </a:r>
          </a:p>
          <a:p>
            <a:pPr lvl="1"/>
            <a:r>
              <a:rPr lang="ru-RU" dirty="0"/>
              <a:t>Можно выступить на внутреннем </a:t>
            </a:r>
            <a:r>
              <a:rPr lang="ru-RU" dirty="0" err="1"/>
              <a:t>reading-club</a:t>
            </a:r>
            <a:r>
              <a:rPr lang="ru-RU" dirty="0"/>
              <a:t> курса, или в любом другом месте, но должна быть запись-подтверждение</a:t>
            </a:r>
          </a:p>
          <a:p>
            <a:r>
              <a:rPr lang="ru-RU" dirty="0" err="1"/>
              <a:t>Контрибьют</a:t>
            </a:r>
            <a:r>
              <a:rPr lang="ru-RU" dirty="0"/>
              <a:t> в </a:t>
            </a:r>
            <a:r>
              <a:rPr lang="ru-RU" dirty="0" err="1"/>
              <a:t>open-source</a:t>
            </a:r>
            <a:r>
              <a:rPr lang="ru-RU" dirty="0"/>
              <a:t> – баллы и формат работы обсуждается индивидуально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Конвертация баллов в оценку:</a:t>
            </a:r>
          </a:p>
          <a:p>
            <a:r>
              <a:rPr lang="ru-RU" dirty="0"/>
              <a:t>5 - [70; 80]</a:t>
            </a:r>
          </a:p>
          <a:p>
            <a:r>
              <a:rPr lang="ru-RU" dirty="0"/>
              <a:t>4 - [60; 69]</a:t>
            </a:r>
          </a:p>
          <a:p>
            <a:r>
              <a:rPr lang="ru-RU" dirty="0"/>
              <a:t>3 - [50; 59]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45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8" cy="4351338"/>
          </a:xfrm>
        </p:spPr>
        <p:txBody>
          <a:bodyPr>
            <a:normAutofit/>
          </a:bodyPr>
          <a:lstStyle/>
          <a:p>
            <a:r>
              <a:rPr lang="ru-RU" dirty="0"/>
              <a:t>Создать приватный репозиторий на </a:t>
            </a:r>
            <a:r>
              <a:rPr lang="en-US" dirty="0"/>
              <a:t>GitHub</a:t>
            </a:r>
          </a:p>
          <a:p>
            <a:r>
              <a:rPr lang="ru-RU" dirty="0"/>
              <a:t>Дать доступ </a:t>
            </a:r>
            <a:r>
              <a:rPr lang="en-US" dirty="0">
                <a:solidFill>
                  <a:srgbClr val="FF0000"/>
                </a:solidFill>
              </a:rPr>
              <a:t>@pacifikus </a:t>
            </a:r>
            <a:r>
              <a:rPr lang="ru-RU" dirty="0"/>
              <a:t>и </a:t>
            </a:r>
            <a:r>
              <a:rPr lang="ru-RU" dirty="0">
                <a:solidFill>
                  <a:srgbClr val="FF0000"/>
                </a:solidFill>
              </a:rPr>
              <a:t>своему ментору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ru-RU" dirty="0"/>
              <a:t>Каждая домашняя работа –</a:t>
            </a:r>
            <a:r>
              <a:rPr lang="en-US" dirty="0"/>
              <a:t> PR </a:t>
            </a:r>
            <a:r>
              <a:rPr lang="ru-RU" dirty="0"/>
              <a:t>в отдельную ветку </a:t>
            </a:r>
            <a:r>
              <a:rPr lang="en-US" dirty="0" err="1"/>
              <a:t>hw_n</a:t>
            </a:r>
            <a:endParaRPr lang="en-US" dirty="0"/>
          </a:p>
          <a:p>
            <a:r>
              <a:rPr lang="ru-RU" dirty="0"/>
              <a:t>Добавить </a:t>
            </a:r>
            <a:r>
              <a:rPr lang="en-US" dirty="0">
                <a:solidFill>
                  <a:srgbClr val="FF0000"/>
                </a:solidFill>
              </a:rPr>
              <a:t>@pacifikus </a:t>
            </a:r>
            <a:r>
              <a:rPr lang="ru-RU" dirty="0"/>
              <a:t>и</a:t>
            </a:r>
            <a:r>
              <a:rPr lang="ru-RU" dirty="0">
                <a:solidFill>
                  <a:srgbClr val="FF0000"/>
                </a:solidFill>
              </a:rPr>
              <a:t> своего ментора </a:t>
            </a:r>
            <a:r>
              <a:rPr lang="ru-RU" dirty="0"/>
              <a:t>в </a:t>
            </a:r>
            <a:r>
              <a:rPr lang="en-US" dirty="0"/>
              <a:t>reviewers</a:t>
            </a:r>
            <a:endParaRPr lang="ru-RU" dirty="0"/>
          </a:p>
          <a:p>
            <a:r>
              <a:rPr lang="ru-RU" dirty="0"/>
              <a:t>Дождаться ревью, если все </a:t>
            </a:r>
            <a:r>
              <a:rPr lang="ru-RU" dirty="0" err="1"/>
              <a:t>ок</a:t>
            </a:r>
            <a:r>
              <a:rPr lang="ru-RU" dirty="0"/>
              <a:t> – </a:t>
            </a:r>
            <a:r>
              <a:rPr lang="ru-RU" dirty="0" err="1"/>
              <a:t>мержим</a:t>
            </a:r>
            <a:r>
              <a:rPr lang="ru-RU" dirty="0"/>
              <a:t> в </a:t>
            </a:r>
            <a:r>
              <a:rPr lang="en-US" dirty="0"/>
              <a:t>main</a:t>
            </a:r>
            <a:endParaRPr lang="ru-RU" dirty="0"/>
          </a:p>
          <a:p>
            <a:r>
              <a:rPr lang="ru-RU" dirty="0"/>
              <a:t>Если не </a:t>
            </a:r>
            <a:r>
              <a:rPr lang="ru-RU" dirty="0" err="1"/>
              <a:t>ок</a:t>
            </a:r>
            <a:r>
              <a:rPr lang="ru-RU" dirty="0"/>
              <a:t> – вносим исправления и снова отправляем на ревью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99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открытия </a:t>
            </a:r>
            <a:r>
              <a:rPr lang="en-US" dirty="0"/>
              <a:t>PR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B0CAC3-374D-F577-35F2-CDA69285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80" y="1869168"/>
            <a:ext cx="6733839" cy="435133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410AAA7-FD48-C51A-BBB3-80390EA7E58A}"/>
              </a:ext>
            </a:extLst>
          </p:cNvPr>
          <p:cNvCxnSpPr>
            <a:cxnSpLocks/>
          </p:cNvCxnSpPr>
          <p:nvPr/>
        </p:nvCxnSpPr>
        <p:spPr>
          <a:xfrm flipV="1">
            <a:off x="2107474" y="2786743"/>
            <a:ext cx="1166949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D9D221-DA99-8861-159A-B997B22741C2}"/>
              </a:ext>
            </a:extLst>
          </p:cNvPr>
          <p:cNvSpPr txBox="1"/>
          <p:nvPr/>
        </p:nvSpPr>
        <p:spPr>
          <a:xfrm>
            <a:off x="757645" y="310025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Название </a:t>
            </a:r>
            <a:r>
              <a:rPr lang="en-US" dirty="0"/>
              <a:t>PR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919DDF-33EF-D4EA-DACB-0A9108FB01D2}"/>
              </a:ext>
            </a:extLst>
          </p:cNvPr>
          <p:cNvCxnSpPr/>
          <p:nvPr/>
        </p:nvCxnSpPr>
        <p:spPr>
          <a:xfrm flipH="1" flipV="1">
            <a:off x="9265920" y="3248297"/>
            <a:ext cx="818605" cy="383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5070B-7610-485A-CBFE-5BD03F2CF311}"/>
              </a:ext>
            </a:extLst>
          </p:cNvPr>
          <p:cNvSpPr txBox="1"/>
          <p:nvPr/>
        </p:nvSpPr>
        <p:spPr>
          <a:xfrm>
            <a:off x="10084525" y="3544388"/>
            <a:ext cx="12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Добавляем </a:t>
            </a:r>
            <a:r>
              <a:rPr lang="ru-RU" dirty="0" err="1"/>
              <a:t>ревьювера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92C95A-7850-F4DA-FEBF-2B2029F6CCC0}"/>
              </a:ext>
            </a:extLst>
          </p:cNvPr>
          <p:cNvCxnSpPr/>
          <p:nvPr/>
        </p:nvCxnSpPr>
        <p:spPr>
          <a:xfrm flipV="1">
            <a:off x="2020389" y="3544388"/>
            <a:ext cx="1254034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754DC-890E-77E2-2A38-456B288D22DC}"/>
              </a:ext>
            </a:extLst>
          </p:cNvPr>
          <p:cNvSpPr txBox="1"/>
          <p:nvPr/>
        </p:nvSpPr>
        <p:spPr>
          <a:xfrm>
            <a:off x="261257" y="4246054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по желанию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F63D4-9B4A-4126-D80D-17D9D4DB38BE}"/>
              </a:ext>
            </a:extLst>
          </p:cNvPr>
          <p:cNvSpPr txBox="1"/>
          <p:nvPr/>
        </p:nvSpPr>
        <p:spPr>
          <a:xfrm>
            <a:off x="3274423" y="6427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Нужен ли более подробный разбор работы с </a:t>
            </a:r>
            <a:r>
              <a:rPr lang="en-US" b="1" dirty="0"/>
              <a:t>git/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346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Мягкий дедлайн – неделя с момента выдачи ДЗ – полный балл</a:t>
            </a:r>
          </a:p>
          <a:p>
            <a:r>
              <a:rPr lang="ru-RU" dirty="0"/>
              <a:t>Жесткий дедлайн – 2 недели с момента выдачи ДЗ – 50% баллов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Непредвиденные обстоятельства обсуждаются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251717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Менторы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Лютова Дарья - </a:t>
            </a:r>
            <a:r>
              <a:rPr lang="en-US" dirty="0"/>
              <a:t>@DariaLyutova</a:t>
            </a:r>
            <a:endParaRPr lang="ru-RU" dirty="0"/>
          </a:p>
          <a:p>
            <a:r>
              <a:rPr lang="ru-RU" dirty="0"/>
              <a:t>Тихобаева Ольга - </a:t>
            </a:r>
            <a:r>
              <a:rPr lang="en-US" dirty="0"/>
              <a:t>@otikhobaeva</a:t>
            </a:r>
            <a:endParaRPr lang="ru-RU" dirty="0"/>
          </a:p>
          <a:p>
            <a:r>
              <a:rPr lang="ru-RU" dirty="0"/>
              <a:t>Федорова Инесса - </a:t>
            </a:r>
            <a:r>
              <a:rPr lang="en-US" dirty="0"/>
              <a:t>@notn3ss</a:t>
            </a:r>
            <a:endParaRPr lang="ru-RU" dirty="0"/>
          </a:p>
          <a:p>
            <a:r>
              <a:rPr lang="ru-RU" dirty="0"/>
              <a:t>Текучева Анна - </a:t>
            </a:r>
            <a:r>
              <a:rPr lang="en-US" dirty="0"/>
              <a:t>@AnTkDm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582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D9A6-8925-1390-AB1F-7A1666F1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02BAF-68FD-B9C6-2EE8-1DFA79AB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Коммуникация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B3AB8-ED6E-1644-F8F0-E2951400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Чат в </a:t>
            </a:r>
            <a:r>
              <a:rPr lang="en-US" dirty="0" err="1"/>
              <a:t>tg</a:t>
            </a:r>
            <a:r>
              <a:rPr lang="ru-RU" dirty="0"/>
              <a:t> для любых вопросов по курсу</a:t>
            </a:r>
          </a:p>
          <a:p>
            <a:r>
              <a:rPr lang="ru-RU" dirty="0"/>
              <a:t>Можно также писать в </a:t>
            </a:r>
            <a:r>
              <a:rPr lang="ru-RU" dirty="0" err="1"/>
              <a:t>личку</a:t>
            </a:r>
            <a:r>
              <a:rPr lang="ru-RU" dirty="0"/>
              <a:t>, если не хочется в чат</a:t>
            </a:r>
          </a:p>
        </p:txBody>
      </p:sp>
    </p:spTree>
    <p:extLst>
      <p:ext uri="{BB962C8B-B14F-4D97-AF65-F5344CB8AC3E}">
        <p14:creationId xmlns:p14="http://schemas.microsoft.com/office/powerpoint/2010/main" val="903621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Небольшая синхронизация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Напишите, пожалуйста, насколько хорошо вы знакомы с: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Classic ML</a:t>
            </a:r>
          </a:p>
          <a:p>
            <a:pPr lvl="1"/>
            <a:endParaRPr lang="en-US" dirty="0">
              <a:solidFill>
                <a:srgbClr val="1F2328"/>
              </a:solidFill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0291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764</Words>
  <Application>Microsoft Office PowerPoint</Application>
  <PresentationFormat>Широкоэкранный</PresentationFormat>
  <Paragraphs>109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Тема Office</vt:lpstr>
      <vt:lpstr>Глубокое обучение и обработка естественного языка</vt:lpstr>
      <vt:lpstr>Примерный план курса</vt:lpstr>
      <vt:lpstr>Как закрыть курс?</vt:lpstr>
      <vt:lpstr>Как сдавать ДЗ?</vt:lpstr>
      <vt:lpstr>Пример открытия PR</vt:lpstr>
      <vt:lpstr>Когда сдавать ДЗ?</vt:lpstr>
      <vt:lpstr>Менторы</vt:lpstr>
      <vt:lpstr>Коммуникация</vt:lpstr>
      <vt:lpstr>Небольшая синхронизация</vt:lpstr>
      <vt:lpstr>Небольшая синхронизация</vt:lpstr>
      <vt:lpstr>Небольшая синхронизация</vt:lpstr>
      <vt:lpstr>Небольшая синхронизация</vt:lpstr>
      <vt:lpstr>Небольшая синхронизация</vt:lpstr>
      <vt:lpstr>Небольшая синхронизация</vt:lpstr>
      <vt:lpstr>Ожидания от курса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124</cp:revision>
  <dcterms:created xsi:type="dcterms:W3CDTF">2023-01-09T13:10:05Z</dcterms:created>
  <dcterms:modified xsi:type="dcterms:W3CDTF">2025-02-17T15:51:19Z</dcterms:modified>
</cp:coreProperties>
</file>