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стина Желтова" initials="КЖ" lastIdx="1" clrIdx="0">
    <p:extLst>
      <p:ext uri="{19B8F6BF-5375-455C-9EA6-DF929625EA0E}">
        <p15:presenceInfo xmlns:p15="http://schemas.microsoft.com/office/powerpoint/2012/main" userId="e393ba5682dd51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4A0-EC7F-4813-A3E7-82F7E7F5E905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B55A-CABE-4C0C-8FF5-83437BB9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pacifikus/d4abfcaa0beed1c311a9ec1c1362cebe" TargetMode="External"/><Relationship Id="rId2" Type="http://schemas.openxmlformats.org/officeDocument/2006/relationships/hyperlink" Target="https://gist.github.com/pacifikus/b45dd720ec74d15a8e7e2b9959024c5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pacifikus/3aff38157f190a6e64c29db5ef021e7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30171" y="1042033"/>
            <a:ext cx="10931658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Машинное обучение для анализа научных данных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Занятие №1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Python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GIT &amp;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Jupyter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Notebook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0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Python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GIT &amp;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Jupyter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Notebook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ML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29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Ожидания от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было…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НЕ было…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88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Примерный план курса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9066AAF-F012-8E56-E267-1F3B47428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214499"/>
              </p:ext>
            </p:extLst>
          </p:nvPr>
        </p:nvGraphicFramePr>
        <p:xfrm>
          <a:off x="975360" y="1375953"/>
          <a:ext cx="10763794" cy="5147012"/>
        </p:xfrm>
        <a:graphic>
          <a:graphicData uri="http://schemas.openxmlformats.org/drawingml/2006/table">
            <a:tbl>
              <a:tblPr/>
              <a:tblGrid>
                <a:gridCol w="10763794">
                  <a:extLst>
                    <a:ext uri="{9D8B030D-6E8A-4147-A177-3AD203B41FA5}">
                      <a16:colId xmlns:a16="http://schemas.microsoft.com/office/drawing/2014/main" val="2385034589"/>
                    </a:ext>
                  </a:extLst>
                </a:gridCol>
              </a:tblGrid>
              <a:tr h="4376691">
                <a:tc>
                  <a:txBody>
                    <a:bodyPr/>
                    <a:lstStyle/>
                    <a:p>
                      <a:r>
                        <a:rPr lang="ru-RU" sz="1600" b="1" dirty="0"/>
                        <a:t>Блок 1: Введение в машинное обучение, инструменты, основные задачи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1.1 </a:t>
                      </a:r>
                      <a:r>
                        <a:rPr lang="ru-RU" sz="1600" dirty="0" err="1"/>
                        <a:t>Numpy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Pandas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Jupyter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Notebook</a:t>
                      </a:r>
                      <a:r>
                        <a:rPr lang="ru-RU" sz="1600" dirty="0"/>
                        <a:t> &amp; </a:t>
                      </a:r>
                      <a:r>
                        <a:rPr lang="ru-RU" sz="1600" dirty="0" err="1"/>
                        <a:t>Colab</a:t>
                      </a:r>
                      <a:r>
                        <a:rPr lang="ru-RU" sz="1600" dirty="0"/>
                        <a:t>, профилирование кода по памяти/времени</a:t>
                      </a:r>
                    </a:p>
                    <a:p>
                      <a:pPr lvl="1"/>
                      <a:r>
                        <a:rPr lang="ru-RU" sz="1600" dirty="0"/>
                        <a:t>1.2 Обработка больших массивов данных: оптимизация </a:t>
                      </a:r>
                      <a:r>
                        <a:rPr lang="ru-RU" sz="1600" dirty="0" err="1"/>
                        <a:t>Pandas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Dask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Polars</a:t>
                      </a:r>
                      <a:r>
                        <a:rPr lang="ru-RU" sz="1600" dirty="0"/>
                        <a:t>, </a:t>
                      </a:r>
                      <a:r>
                        <a:rPr lang="en-US" sz="1600" dirty="0" err="1"/>
                        <a:t>Numba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1.3 Визуализация, </a:t>
                      </a:r>
                      <a:r>
                        <a:rPr lang="ru-RU" sz="1600" dirty="0" err="1"/>
                        <a:t>Matplotlib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Seaborn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Plotly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1.4 EDA (</a:t>
                      </a:r>
                      <a:r>
                        <a:rPr lang="ru-RU" sz="1600" dirty="0" err="1"/>
                        <a:t>эксплораторный</a:t>
                      </a:r>
                      <a:r>
                        <a:rPr lang="ru-RU" sz="1600" dirty="0"/>
                        <a:t> анализ)</a:t>
                      </a:r>
                    </a:p>
                    <a:p>
                      <a:pPr lvl="1"/>
                      <a:r>
                        <a:rPr lang="ru-RU" sz="1600" dirty="0"/>
                        <a:t>1.5 Типология задач в ML</a:t>
                      </a:r>
                    </a:p>
                    <a:p>
                      <a:pPr lvl="1"/>
                      <a:r>
                        <a:rPr lang="ru-RU" sz="1600" dirty="0"/>
                        <a:t>1.6 Измерение качества в ML, основные метрики задач классификации и регрессии</a:t>
                      </a:r>
                    </a:p>
                    <a:p>
                      <a:pPr lvl="1"/>
                      <a:endParaRPr lang="ru-RU" sz="1600" dirty="0"/>
                    </a:p>
                    <a:p>
                      <a:r>
                        <a:rPr lang="ru-RU" sz="1600" b="1" dirty="0"/>
                        <a:t>Блок 2: Базовые алгоритмы и техники машинного обучения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2.1 Базовые алгоритмы ML: линейная/логистическая регрессии, SVM, деревья решений, KNN</a:t>
                      </a:r>
                    </a:p>
                    <a:p>
                      <a:pPr lvl="1"/>
                      <a:r>
                        <a:rPr lang="ru-RU" sz="1600" dirty="0"/>
                        <a:t>2.2 Интерпретация базовых алгоритмов &amp; анализ ошибок модели</a:t>
                      </a:r>
                    </a:p>
                    <a:p>
                      <a:pPr lvl="1"/>
                      <a:r>
                        <a:rPr lang="ru-RU" sz="1600" dirty="0"/>
                        <a:t>2.3 </a:t>
                      </a:r>
                      <a:r>
                        <a:rPr lang="ru-RU" sz="1600" dirty="0" err="1"/>
                        <a:t>Кроссвалидация</a:t>
                      </a:r>
                      <a:r>
                        <a:rPr lang="ru-RU" sz="1600" dirty="0"/>
                        <a:t> - базовые и продвинутые схемы</a:t>
                      </a:r>
                    </a:p>
                    <a:p>
                      <a:pPr lvl="1"/>
                      <a:r>
                        <a:rPr lang="ru-RU" sz="1600" dirty="0"/>
                        <a:t>2.4 Обеспечение воспроизводимости экспериментов: инструменты и лучшие практики</a:t>
                      </a:r>
                    </a:p>
                    <a:p>
                      <a:pPr lvl="1"/>
                      <a:endParaRPr lang="ru-RU" sz="1600" dirty="0"/>
                    </a:p>
                    <a:p>
                      <a:r>
                        <a:rPr lang="ru-RU" sz="1600" b="1" dirty="0"/>
                        <a:t>Блок 3: Продвинутые алгоритмы машинного обучения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3.1 Случайный лес, градиентный </a:t>
                      </a:r>
                      <a:r>
                        <a:rPr lang="ru-RU" sz="1600" dirty="0" err="1"/>
                        <a:t>бустинг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ансамблирование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3.2 Улучшение модели: оптимизация </a:t>
                      </a:r>
                      <a:r>
                        <a:rPr lang="ru-RU" sz="1600" dirty="0" err="1"/>
                        <a:t>гиперпараметров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feature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engineering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feature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selection</a:t>
                      </a:r>
                      <a:r>
                        <a:rPr lang="ru-RU" sz="1600" dirty="0"/>
                        <a:t>, регуляризация, генерация синтетических данных</a:t>
                      </a:r>
                    </a:p>
                    <a:p>
                      <a:pPr lvl="1"/>
                      <a:r>
                        <a:rPr lang="ru-RU" sz="1600" dirty="0"/>
                        <a:t>3.3 Интерпретация моделей: </a:t>
                      </a:r>
                      <a:r>
                        <a:rPr lang="ru-RU" sz="1600" dirty="0" err="1"/>
                        <a:t>Shap</a:t>
                      </a:r>
                      <a:r>
                        <a:rPr lang="ru-RU" sz="1600" dirty="0"/>
                        <a:t>, LIME, …</a:t>
                      </a:r>
                    </a:p>
                    <a:p>
                      <a:pPr lvl="1"/>
                      <a:r>
                        <a:rPr lang="ru-RU" sz="1600" dirty="0"/>
                        <a:t>3.4 </a:t>
                      </a:r>
                      <a:r>
                        <a:rPr lang="ru-RU" sz="1600" dirty="0" err="1"/>
                        <a:t>AutoML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3.5 Машинное обучение без учителя: кластеризация, поиск аномалий, снижение размерности</a:t>
                      </a:r>
                    </a:p>
                  </a:txBody>
                  <a:tcPr marL="19779" marR="19779" marT="13186" marB="13186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78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закрыть курс?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2212" cy="4351338"/>
          </a:xfrm>
        </p:spPr>
        <p:txBody>
          <a:bodyPr>
            <a:normAutofit/>
          </a:bodyPr>
          <a:lstStyle/>
          <a:p>
            <a:r>
              <a:rPr lang="ru-RU" dirty="0"/>
              <a:t>3 домашних заданий </a:t>
            </a:r>
            <a:r>
              <a:rPr lang="en-US" dirty="0"/>
              <a:t>–</a:t>
            </a:r>
            <a:r>
              <a:rPr lang="ru-RU" dirty="0"/>
              <a:t> 3*30=90 баллов</a:t>
            </a:r>
          </a:p>
          <a:p>
            <a:r>
              <a:rPr lang="ru-RU" dirty="0"/>
              <a:t>Выступление со своей работой – 10 баллов </a:t>
            </a:r>
          </a:p>
          <a:p>
            <a:endParaRPr lang="ru-RU" dirty="0"/>
          </a:p>
          <a:p>
            <a:r>
              <a:rPr lang="en-US" dirty="0">
                <a:solidFill>
                  <a:srgbClr val="FF0000"/>
                </a:solidFill>
              </a:rPr>
              <a:t>[7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ru-RU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0] </a:t>
            </a:r>
            <a:r>
              <a:rPr lang="ru-RU" dirty="0">
                <a:solidFill>
                  <a:srgbClr val="FF0000"/>
                </a:solidFill>
              </a:rPr>
              <a:t>баллов – «Зачет»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Добрать баллы на ПА </a:t>
            </a:r>
            <a:r>
              <a:rPr lang="en-US" dirty="0"/>
              <a:t>–</a:t>
            </a:r>
            <a:r>
              <a:rPr lang="ru-RU" dirty="0"/>
              <a:t> можно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4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за ДЗ такие?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FA716EE-80BF-1E03-C31F-8774B857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ДЗ 1</a:t>
            </a:r>
            <a:endParaRPr lang="ru-RU" dirty="0"/>
          </a:p>
          <a:p>
            <a:r>
              <a:rPr lang="ru-RU" dirty="0">
                <a:hlinkClick r:id="rId3"/>
              </a:rPr>
              <a:t>ДЗ 2</a:t>
            </a:r>
            <a:endParaRPr lang="ru-RU" dirty="0"/>
          </a:p>
          <a:p>
            <a:r>
              <a:rPr lang="ru-RU" dirty="0">
                <a:hlinkClick r:id="rId4"/>
              </a:rPr>
              <a:t>ДЗ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93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8" cy="4351338"/>
          </a:xfrm>
        </p:spPr>
        <p:txBody>
          <a:bodyPr>
            <a:normAutofit/>
          </a:bodyPr>
          <a:lstStyle/>
          <a:p>
            <a:r>
              <a:rPr lang="ru-RU" dirty="0"/>
              <a:t>Создать приватный репозиторий на </a:t>
            </a:r>
            <a:r>
              <a:rPr lang="en-US" dirty="0"/>
              <a:t>GitHub</a:t>
            </a:r>
          </a:p>
          <a:p>
            <a:r>
              <a:rPr lang="ru-RU" dirty="0"/>
              <a:t>Дать доступ </a:t>
            </a:r>
            <a:r>
              <a:rPr lang="en-US" dirty="0"/>
              <a:t>@pacifikus</a:t>
            </a:r>
          </a:p>
          <a:p>
            <a:r>
              <a:rPr lang="ru-RU" dirty="0"/>
              <a:t>Каждая домашняя работа –</a:t>
            </a:r>
            <a:r>
              <a:rPr lang="en-US" dirty="0"/>
              <a:t> PR </a:t>
            </a:r>
            <a:r>
              <a:rPr lang="ru-RU" dirty="0"/>
              <a:t>в отдельную ветку </a:t>
            </a:r>
            <a:r>
              <a:rPr lang="en-US" dirty="0" err="1"/>
              <a:t>hw_n</a:t>
            </a:r>
            <a:endParaRPr lang="en-US" dirty="0"/>
          </a:p>
          <a:p>
            <a:r>
              <a:rPr lang="ru-RU" dirty="0"/>
              <a:t>Добавить </a:t>
            </a:r>
            <a:r>
              <a:rPr lang="en-US" dirty="0"/>
              <a:t>@pacifikus </a:t>
            </a:r>
            <a:r>
              <a:rPr lang="ru-RU" dirty="0"/>
              <a:t>как </a:t>
            </a:r>
            <a:r>
              <a:rPr lang="ru-RU" dirty="0" err="1"/>
              <a:t>ревьювера</a:t>
            </a:r>
            <a:endParaRPr lang="ru-RU" dirty="0"/>
          </a:p>
          <a:p>
            <a:r>
              <a:rPr lang="ru-RU" dirty="0"/>
              <a:t>Дождаться ревью, если все </a:t>
            </a:r>
            <a:r>
              <a:rPr lang="ru-RU" dirty="0" err="1"/>
              <a:t>ок</a:t>
            </a:r>
            <a:r>
              <a:rPr lang="ru-RU" dirty="0"/>
              <a:t> – </a:t>
            </a:r>
            <a:r>
              <a:rPr lang="ru-RU" dirty="0" err="1"/>
              <a:t>мержим</a:t>
            </a:r>
            <a:r>
              <a:rPr lang="ru-RU" dirty="0"/>
              <a:t> в </a:t>
            </a:r>
            <a:r>
              <a:rPr lang="en-US" dirty="0"/>
              <a:t>main</a:t>
            </a:r>
            <a:endParaRPr lang="ru-RU" dirty="0"/>
          </a:p>
          <a:p>
            <a:r>
              <a:rPr lang="ru-RU" dirty="0"/>
              <a:t>Если не </a:t>
            </a:r>
            <a:r>
              <a:rPr lang="ru-RU" dirty="0" err="1"/>
              <a:t>ок</a:t>
            </a:r>
            <a:r>
              <a:rPr lang="ru-RU" dirty="0"/>
              <a:t> – вносим исправления и снова отправляем на ревью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Ссылка на видео про работу с гитом будет в чате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9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открытия </a:t>
            </a:r>
            <a:r>
              <a:rPr lang="en-US" dirty="0"/>
              <a:t>PR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B0CAC3-374D-F577-35F2-CDA69285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080" y="1869168"/>
            <a:ext cx="6733839" cy="4351338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410AAA7-FD48-C51A-BBB3-80390EA7E58A}"/>
              </a:ext>
            </a:extLst>
          </p:cNvPr>
          <p:cNvCxnSpPr>
            <a:cxnSpLocks/>
          </p:cNvCxnSpPr>
          <p:nvPr/>
        </p:nvCxnSpPr>
        <p:spPr>
          <a:xfrm flipV="1">
            <a:off x="2107474" y="2786743"/>
            <a:ext cx="1166949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D9D221-DA99-8861-159A-B997B22741C2}"/>
              </a:ext>
            </a:extLst>
          </p:cNvPr>
          <p:cNvSpPr txBox="1"/>
          <p:nvPr/>
        </p:nvSpPr>
        <p:spPr>
          <a:xfrm>
            <a:off x="757645" y="310025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Название </a:t>
            </a:r>
            <a:r>
              <a:rPr lang="en-US" dirty="0"/>
              <a:t>PR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5919DDF-33EF-D4EA-DACB-0A9108FB01D2}"/>
              </a:ext>
            </a:extLst>
          </p:cNvPr>
          <p:cNvCxnSpPr/>
          <p:nvPr/>
        </p:nvCxnSpPr>
        <p:spPr>
          <a:xfrm flipH="1" flipV="1">
            <a:off x="9265920" y="3248297"/>
            <a:ext cx="818605" cy="383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5070B-7610-485A-CBFE-5BD03F2CF311}"/>
              </a:ext>
            </a:extLst>
          </p:cNvPr>
          <p:cNvSpPr txBox="1"/>
          <p:nvPr/>
        </p:nvSpPr>
        <p:spPr>
          <a:xfrm>
            <a:off x="10084525" y="3544388"/>
            <a:ext cx="128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Добавляем </a:t>
            </a:r>
            <a:r>
              <a:rPr lang="ru-RU" dirty="0" err="1"/>
              <a:t>ревьювера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92C95A-7850-F4DA-FEBF-2B2029F6CCC0}"/>
              </a:ext>
            </a:extLst>
          </p:cNvPr>
          <p:cNvCxnSpPr/>
          <p:nvPr/>
        </p:nvCxnSpPr>
        <p:spPr>
          <a:xfrm flipV="1">
            <a:off x="2020389" y="3544388"/>
            <a:ext cx="1254034" cy="646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754DC-890E-77E2-2A38-456B288D22DC}"/>
              </a:ext>
            </a:extLst>
          </p:cNvPr>
          <p:cNvSpPr txBox="1"/>
          <p:nvPr/>
        </p:nvSpPr>
        <p:spPr>
          <a:xfrm>
            <a:off x="261257" y="4246054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Комментарии по желанию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F63D4-9B4A-4126-D80D-17D9D4DB38BE}"/>
              </a:ext>
            </a:extLst>
          </p:cNvPr>
          <p:cNvSpPr txBox="1"/>
          <p:nvPr/>
        </p:nvSpPr>
        <p:spPr>
          <a:xfrm>
            <a:off x="3274423" y="6427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Нужен ли более подробный разбор работы с </a:t>
            </a:r>
            <a:r>
              <a:rPr lang="en-US" b="1" dirty="0"/>
              <a:t>git/</a:t>
            </a:r>
            <a:r>
              <a:rPr lang="en-US" b="1" dirty="0" err="1"/>
              <a:t>github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346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Жесткий дедлайн – 2 недели с момента выдачи ДЗ</a:t>
            </a:r>
          </a:p>
          <a:p>
            <a:r>
              <a:rPr lang="ru-RU" dirty="0"/>
              <a:t>После жесткого дедлайна работа будет проверяться без баллов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Непредвиденные обстоятельства обсуждаются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251717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Коммуникация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Чат в </a:t>
            </a:r>
            <a:r>
              <a:rPr lang="en-US" dirty="0" err="1"/>
              <a:t>tg</a:t>
            </a:r>
            <a:r>
              <a:rPr lang="ru-RU" dirty="0"/>
              <a:t> для любых вопросов по курсу</a:t>
            </a:r>
          </a:p>
          <a:p>
            <a:r>
              <a:rPr lang="ru-RU" dirty="0"/>
              <a:t>Можно также писать в </a:t>
            </a:r>
            <a:r>
              <a:rPr lang="ru-RU" dirty="0" err="1"/>
              <a:t>личку</a:t>
            </a:r>
            <a:r>
              <a:rPr lang="ru-RU" dirty="0"/>
              <a:t>, если не хочется в чат</a:t>
            </a:r>
          </a:p>
        </p:txBody>
      </p:sp>
    </p:spTree>
    <p:extLst>
      <p:ext uri="{BB962C8B-B14F-4D97-AF65-F5344CB8AC3E}">
        <p14:creationId xmlns:p14="http://schemas.microsoft.com/office/powerpoint/2010/main" val="338582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Python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01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431</Words>
  <Application>Microsoft Office PowerPoint</Application>
  <PresentationFormat>Широкоэкранный</PresentationFormat>
  <Paragraphs>77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Тема Office</vt:lpstr>
      <vt:lpstr>Машинное обучение для анализа научных данных</vt:lpstr>
      <vt:lpstr>Примерный план курса</vt:lpstr>
      <vt:lpstr>Как закрыть курс?</vt:lpstr>
      <vt:lpstr>Что за ДЗ такие?</vt:lpstr>
      <vt:lpstr>Как сдавать ДЗ?</vt:lpstr>
      <vt:lpstr>Пример открытия PR</vt:lpstr>
      <vt:lpstr>Когда сдавать ДЗ?</vt:lpstr>
      <vt:lpstr>Коммуникация</vt:lpstr>
      <vt:lpstr>Небольшая синхронизация</vt:lpstr>
      <vt:lpstr>Небольшая синхронизация</vt:lpstr>
      <vt:lpstr>Небольшая синхронизация</vt:lpstr>
      <vt:lpstr>Ожидания от курса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114</cp:revision>
  <dcterms:created xsi:type="dcterms:W3CDTF">2023-01-09T13:10:05Z</dcterms:created>
  <dcterms:modified xsi:type="dcterms:W3CDTF">2025-09-18T20:36:07Z</dcterms:modified>
</cp:coreProperties>
</file>