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9" r:id="rId6"/>
    <p:sldId id="259" r:id="rId7"/>
    <p:sldId id="291" r:id="rId8"/>
    <p:sldId id="265" r:id="rId9"/>
    <p:sldId id="264" r:id="rId10"/>
    <p:sldId id="263" r:id="rId11"/>
    <p:sldId id="266" r:id="rId12"/>
    <p:sldId id="304" r:id="rId13"/>
    <p:sldId id="295" r:id="rId14"/>
    <p:sldId id="271" r:id="rId15"/>
    <p:sldId id="280" r:id="rId16"/>
    <p:sldId id="308" r:id="rId17"/>
    <p:sldId id="307" r:id="rId18"/>
    <p:sldId id="296" r:id="rId19"/>
    <p:sldId id="305" r:id="rId20"/>
    <p:sldId id="30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F9CC-C32D-49BC-9499-148F9E10D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FA0-CB78-493F-AC1D-3186B9C7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E81B-817D-4D9D-9DF4-C7986268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2400-611A-4E86-B881-B21E5916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14BA-4D95-4D22-8BEB-EA30622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5133-0FAB-433D-8952-B6C2E23A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70818-23EE-44D3-9B57-B17B813A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3660-3912-4E7F-BE59-7CFA4482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5DB6-C438-49BD-B10D-1F0F398E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4187-1929-487F-A229-3BCC4D4C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6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76C-70CD-48DE-AA35-FC5B07D71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01E6B-2870-4ADF-B7C1-A06CBE2E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9478-286C-4A28-9B21-F08CC49A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5951-2ADB-4177-9B10-B4FC038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F2BA-4B82-4A9C-9E53-DBE30436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60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3304-EE21-4962-B229-1BE87BC3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749C-38FA-4B4C-BEAF-D7CA9EC7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8C1-8DB9-4807-9FF2-6AAF97E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9C91-372E-40BA-A814-B37D13A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78FA-C91F-41CA-87A7-EDB6292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51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25B-6A06-4067-9AEF-445BF379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1489D-6D31-4A3D-9DC8-EE7F35DA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4ABA-62FE-431F-8085-D4F9EA83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FF6A-00D8-4AF7-B6B7-610EA587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A87F-6237-43A1-87B9-D4DD0DEA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9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6D8-9A36-4550-A1E8-7FB1CE23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1CA-94E8-440B-9289-575AA81C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B6C03-9648-4264-9B14-0A85D5B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ECDD1-E28C-4CDF-9C0D-755A3B11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FDFF-E1EE-4AD9-BBEE-2147F9D2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18B3-F034-43D8-983F-FC37E630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2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9A73-8CF5-43A7-B979-8DACDC6F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173D-6EA6-4A2E-B3BB-4480F109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0A2B-4ED9-4CF2-A7D6-34239E7E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B1CB0-B15A-4787-A1D0-B54862187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FEAE9-4A8F-47D1-BFC1-3F1DEEB55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63F31-059D-49EC-89E6-B8824FF6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D2442-447B-4C73-B2D1-6D422C8C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559C1-3549-4849-B85E-090BB36E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3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A2-8D3B-49CA-87C4-C50EDB7B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3B043-3954-490C-88D1-860AC3EE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90AFF-0A3C-4021-B3A4-F91F0937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17470-4840-4F8F-B247-DA8E68CA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54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1D12A-BD59-4375-A279-D0F0E2FE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D5582-9F6E-4E03-A112-DEF91360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E41-8C80-4E8F-B929-EEB3FE7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15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2139-C700-4A26-8C88-4674D97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B76F-4682-481A-AB70-95761F17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AE639-D14A-4BBA-A73E-DC8D936E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B3E8-9E43-414E-BE90-6A64B5B7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9B10-916E-4B5B-9F0E-CFA0F825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2C86F-AEAC-4A76-B5B5-08CB450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99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58D9-5D7E-4CA9-8606-923F1C4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4BA31-9117-428F-B051-C5B403869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65BB-6DA7-4124-B151-30C077DAA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18BF1-B2B1-4E81-B920-21F41E0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E3315-16DD-47E8-9B57-233B1D6A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B3AA8-ABBC-4467-A4E7-38635690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9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0B59-5B84-447E-AABB-12507F1F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83D0-EDAD-46B3-B94A-FC48FFF6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5105-67BF-4AED-97D7-06CC50360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CE2E-A28E-4D8C-8729-8972A49D6C23}" type="datetimeFigureOut">
              <a:rPr lang="ru-RU" smtClean="0"/>
              <a:t>18.05.2021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0E00-42BB-4F59-9971-4EB637BC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699B-3218-4EEC-8722-E9493A65A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D54E-72EA-4565-8F22-0EA8CF4EB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2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1574A-16A3-48FF-B541-9245AD40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48" y="1166932"/>
            <a:ext cx="434549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Applied AI Challenge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Цифровой </a:t>
            </a:r>
            <a:r>
              <a:rPr lang="ru-RU" sz="3200" dirty="0" err="1">
                <a:solidFill>
                  <a:schemeClr val="bg1"/>
                </a:solidFill>
              </a:rPr>
              <a:t>ГеоТех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488F-FF0E-485F-BAC8-F65E99EA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48" y="6176371"/>
            <a:ext cx="4345496" cy="437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Кристина Желтова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C004FC-9A2A-4770-8252-BB49C6901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5" r="2878"/>
          <a:stretch/>
        </p:blipFill>
        <p:spPr>
          <a:xfrm>
            <a:off x="4694547" y="0"/>
            <a:ext cx="7497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895-7763-4F15-8C55-22C3963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Ковариантный сдвиг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B893279-6E5A-4AA3-A8E6-763334D8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X, Y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MD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A82E39-2103-428B-8FD2-FE682047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89" y="3105150"/>
            <a:ext cx="4420607" cy="287669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C4D4EAA-2FA5-4126-ACA3-D5F74801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55" y="3173554"/>
            <a:ext cx="4787095" cy="3003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6DE610-8C51-4E96-AD11-BE6EF1F1C49C}"/>
              </a:ext>
            </a:extLst>
          </p:cNvPr>
          <p:cNvSpPr txBox="1"/>
          <p:nvPr/>
        </p:nvSpPr>
        <p:spPr>
          <a:xfrm>
            <a:off x="2922106" y="6210498"/>
            <a:ext cx="121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</a:t>
            </a:r>
            <a:r>
              <a:rPr lang="ru-RU" sz="1400" dirty="0"/>
              <a:t>координата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D07C6-B03F-4AEC-8306-22718BFECDB1}"/>
              </a:ext>
            </a:extLst>
          </p:cNvPr>
          <p:cNvSpPr txBox="1"/>
          <p:nvPr/>
        </p:nvSpPr>
        <p:spPr>
          <a:xfrm>
            <a:off x="8541856" y="621218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3048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895-7763-4F15-8C55-22C3963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validation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472058-B1E6-459C-A776-7605D917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/>
              <a:t>ExtraTreesClassifier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=100)</a:t>
            </a:r>
          </a:p>
          <a:p>
            <a:r>
              <a:rPr lang="en-US" dirty="0"/>
              <a:t>cv = </a:t>
            </a:r>
            <a:r>
              <a:rPr lang="en-US" dirty="0" err="1"/>
              <a:t>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=5, shuffle=True) 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EB8D9E-ABCC-469F-9A8A-567B097E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0" y="3429000"/>
            <a:ext cx="5037233" cy="1743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90B0C6-3F91-40FD-8353-47E1A81FED1C}"/>
              </a:ext>
            </a:extLst>
          </p:cNvPr>
          <p:cNvSpPr txBox="1"/>
          <p:nvPr/>
        </p:nvSpPr>
        <p:spPr>
          <a:xfrm>
            <a:off x="7589356" y="5511150"/>
            <a:ext cx="2304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drop(columns=['X', 'Y', 'MD’])</a:t>
            </a:r>
            <a:endParaRPr lang="ru-RU" sz="1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55879C-D24C-415E-AB68-B4F99A46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28" y="3488771"/>
            <a:ext cx="5037233" cy="16833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A94960-7291-44B5-95A8-F9DB545A5B9C}"/>
              </a:ext>
            </a:extLst>
          </p:cNvPr>
          <p:cNvSpPr txBox="1"/>
          <p:nvPr/>
        </p:nvSpPr>
        <p:spPr>
          <a:xfrm>
            <a:off x="1998181" y="5511149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drop(columns=['X', 'Y'])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642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895-7763-4F15-8C55-22C3963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472058-B1E6-459C-A776-7605D917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Encoding </a:t>
            </a:r>
            <a:r>
              <a:rPr lang="ru-RU" dirty="0"/>
              <a:t>признака </a:t>
            </a:r>
            <a:r>
              <a:rPr lang="en-US" dirty="0"/>
              <a:t>DEPOSITIONAL_ENVIRONMENT</a:t>
            </a:r>
          </a:p>
          <a:p>
            <a:r>
              <a:rPr lang="ru-RU" dirty="0"/>
              <a:t>Стратифицированная кросс-валидация</a:t>
            </a:r>
          </a:p>
          <a:p>
            <a:r>
              <a:rPr lang="ru-RU" dirty="0"/>
              <a:t>Генерация полиномиальных признаков (степень = 2)</a:t>
            </a:r>
          </a:p>
          <a:p>
            <a:r>
              <a:rPr lang="ru-RU" dirty="0"/>
              <a:t>Попытка удалить выбросы ухудшает качество на валидации</a:t>
            </a:r>
          </a:p>
          <a:p>
            <a:r>
              <a:rPr lang="ru-RU" dirty="0"/>
              <a:t>Попытка справиться с дисбалансом классов (например, применить метод </a:t>
            </a:r>
            <a:r>
              <a:rPr lang="en-US" dirty="0"/>
              <a:t>SMOTE) </a:t>
            </a:r>
            <a:r>
              <a:rPr lang="ru-RU" dirty="0"/>
              <a:t>ухудшает качество на валидации</a:t>
            </a:r>
          </a:p>
        </p:txBody>
      </p:sp>
    </p:spTree>
    <p:extLst>
      <p:ext uri="{BB962C8B-B14F-4D97-AF65-F5344CB8AC3E}">
        <p14:creationId xmlns:p14="http://schemas.microsoft.com/office/powerpoint/2010/main" val="324103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574A-16A3-48FF-B541-9245AD40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Структура итоговой модели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AD95A-C38B-43BF-87C0-4BA5D41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ru-RU" sz="4000" dirty="0"/>
              <a:t>Подбор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38C8308-CD17-4791-A25F-282B7B501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732" y="2948634"/>
            <a:ext cx="6706536" cy="2105319"/>
          </a:xfrm>
        </p:spPr>
      </p:pic>
    </p:spTree>
    <p:extLst>
      <p:ext uri="{BB962C8B-B14F-4D97-AF65-F5344CB8AC3E}">
        <p14:creationId xmlns:p14="http://schemas.microsoft.com/office/powerpoint/2010/main" val="71079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AD95A-C38B-43BF-87C0-4BA5D41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ru-RU" sz="4000" dirty="0"/>
              <a:t>Анализ модели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18FBB5-27CA-4B20-A0EC-68BAA384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123846"/>
            <a:ext cx="5048955" cy="32770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CD63049-78D4-41F2-BDDC-5CBA50EA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56" y="2123846"/>
            <a:ext cx="44011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AD95A-C38B-43BF-87C0-4BA5D41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ru-RU" sz="4000" dirty="0"/>
              <a:t>Анализ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7EBCA2-084D-4D0E-AC58-147D93BA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66" y="1842815"/>
            <a:ext cx="657316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95A-C38B-43BF-87C0-4BA5D41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на </a:t>
            </a:r>
            <a:r>
              <a:rPr lang="ru-RU" sz="4000" dirty="0" err="1"/>
              <a:t>лидерборде</a:t>
            </a:r>
            <a:endParaRPr lang="ru-RU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C123842-147B-4EAB-81A4-D0FDCE008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586" y="2842729"/>
            <a:ext cx="9172828" cy="1858704"/>
          </a:xfrm>
        </p:spPr>
      </p:pic>
    </p:spTree>
    <p:extLst>
      <p:ext uri="{BB962C8B-B14F-4D97-AF65-F5344CB8AC3E}">
        <p14:creationId xmlns:p14="http://schemas.microsoft.com/office/powerpoint/2010/main" val="102133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574A-16A3-48FF-B541-9245AD40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Выводы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4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895-7763-4F15-8C55-22C3963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еще попробовать?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472058-B1E6-459C-A776-7605D917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ru-RU" dirty="0"/>
              <a:t>Продвинутая оптимизация </a:t>
            </a:r>
            <a:r>
              <a:rPr lang="ru-RU" dirty="0" err="1"/>
              <a:t>гиперпараметров</a:t>
            </a:r>
            <a:endParaRPr lang="en-US" dirty="0"/>
          </a:p>
          <a:p>
            <a:r>
              <a:rPr lang="ru-RU" dirty="0"/>
              <a:t>Уменьшение ковариационного сдвига</a:t>
            </a:r>
          </a:p>
          <a:p>
            <a:r>
              <a:rPr lang="ru-RU" dirty="0" err="1"/>
              <a:t>Нейросетевой</a:t>
            </a:r>
            <a:r>
              <a:rPr lang="ru-RU" dirty="0"/>
              <a:t> подход</a:t>
            </a:r>
          </a:p>
          <a:p>
            <a:r>
              <a:rPr lang="ru-RU" dirty="0" err="1"/>
              <a:t>Ансамблирование</a:t>
            </a:r>
            <a:r>
              <a:rPr lang="ru-RU" dirty="0"/>
              <a:t>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31282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B2-8F14-4704-B362-1EA26CDA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презентации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2973-57BC-4B87-A453-D0BB25EB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  <a:endParaRPr lang="en-US" dirty="0"/>
          </a:p>
          <a:p>
            <a:r>
              <a:rPr lang="ru-RU" dirty="0" err="1"/>
              <a:t>Эксплоративный</a:t>
            </a:r>
            <a:r>
              <a:rPr lang="ru-RU" dirty="0"/>
              <a:t> анализ данных (</a:t>
            </a:r>
            <a:r>
              <a:rPr lang="en-US" dirty="0"/>
              <a:t>EDA)</a:t>
            </a:r>
          </a:p>
          <a:p>
            <a:r>
              <a:rPr lang="ru-RU" dirty="0"/>
              <a:t>Структура итоговой модели</a:t>
            </a:r>
            <a:endParaRPr lang="en-US" dirty="0"/>
          </a:p>
          <a:p>
            <a:r>
              <a:rPr lang="ru-RU" dirty="0"/>
              <a:t>Выводы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8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574A-16A3-48FF-B541-9245AD40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Спасибо за внимание!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5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D6CE-4D9A-49A0-8D98-FA7866A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B91B-794A-46DD-A5B8-BFDDB1EB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a typeface="+mn-lt"/>
                <a:cs typeface="+mn-lt"/>
              </a:rPr>
              <a:t>Исходные данные:</a:t>
            </a:r>
            <a:r>
              <a:rPr lang="ru-RU" dirty="0">
                <a:ea typeface="+mn-lt"/>
                <a:cs typeface="+mn-lt"/>
              </a:rPr>
              <a:t> скважинные данные одного из реальных месторождений.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a typeface="+mn-lt"/>
                <a:cs typeface="+mn-lt"/>
              </a:rPr>
              <a:t>Цель: </a:t>
            </a:r>
            <a:r>
              <a:rPr lang="ru-RU" dirty="0">
                <a:ea typeface="+mn-lt"/>
                <a:cs typeface="+mn-lt"/>
              </a:rPr>
              <a:t>определение типа горной породы по набору одномерных сигналов.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a typeface="+mn-lt"/>
                <a:cs typeface="+mn-lt"/>
              </a:rPr>
              <a:t>Актуальность: </a:t>
            </a:r>
            <a:r>
              <a:rPr lang="ru-RU" dirty="0">
                <a:ea typeface="+mn-lt"/>
                <a:cs typeface="+mn-lt"/>
              </a:rPr>
              <a:t>вычислительные инструменты для определения типа горной породы позволяют существенно сократить операционные расходы компании </a:t>
            </a:r>
            <a:r>
              <a:rPr lang="en-US" dirty="0">
                <a:ea typeface="+mn-lt"/>
                <a:cs typeface="+mn-lt"/>
              </a:rPr>
              <a:t>[1]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3721B-45D0-49B5-AEBE-0E38A0FA7AA5}"/>
              </a:ext>
            </a:extLst>
          </p:cNvPr>
          <p:cNvSpPr txBox="1"/>
          <p:nvPr/>
        </p:nvSpPr>
        <p:spPr>
          <a:xfrm>
            <a:off x="838199" y="6492875"/>
            <a:ext cx="10856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Thiago Santi </a:t>
            </a:r>
            <a:r>
              <a:rPr lang="en-US" sz="1000" dirty="0" err="1"/>
              <a:t>Bressan</a:t>
            </a:r>
            <a:r>
              <a:rPr lang="en-US" sz="1000" dirty="0"/>
              <a:t>, Marcelo </a:t>
            </a:r>
            <a:r>
              <a:rPr lang="en-US" sz="1000" dirty="0" err="1"/>
              <a:t>Kehl</a:t>
            </a:r>
            <a:r>
              <a:rPr lang="en-US" sz="1000" dirty="0"/>
              <a:t> de Souza, Tiago J. </a:t>
            </a:r>
            <a:r>
              <a:rPr lang="en-US" sz="1000" dirty="0" err="1"/>
              <a:t>Girelli</a:t>
            </a:r>
            <a:r>
              <a:rPr lang="en-US" sz="1000" dirty="0"/>
              <a:t>, Farid </a:t>
            </a:r>
            <a:r>
              <a:rPr lang="en-US" sz="1000" dirty="0" err="1"/>
              <a:t>Chemale</a:t>
            </a:r>
            <a:r>
              <a:rPr lang="en-US" sz="1000" dirty="0"/>
              <a:t> Junior, “Evaluation of machine learning methods for lithology classification using geophysical data”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5759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F05E-2B0B-4586-8391-3798CFFC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решения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FB72AF-5E88-4253-873D-706D44F6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Детальное исследование строения разреза скважины с помощью спуска-подъёма в неё геофизического зонда (каротаж) </a:t>
            </a:r>
            <a:r>
              <a:rPr lang="en-US" dirty="0"/>
              <a:t>[2]</a:t>
            </a:r>
          </a:p>
          <a:p>
            <a:r>
              <a:rPr lang="ru-RU" dirty="0"/>
              <a:t>Бурение</a:t>
            </a:r>
          </a:p>
          <a:p>
            <a:r>
              <a:rPr lang="ru-RU" dirty="0"/>
              <a:t>Машинное обучение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4E21-63DB-4051-AD94-4FB206DD68D4}"/>
              </a:ext>
            </a:extLst>
          </p:cNvPr>
          <p:cNvSpPr txBox="1"/>
          <p:nvPr/>
        </p:nvSpPr>
        <p:spPr>
          <a:xfrm>
            <a:off x="117446" y="6492875"/>
            <a:ext cx="1207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[2] Chen, Gang &amp; Chen, </a:t>
            </a:r>
            <a:r>
              <a:rPr lang="en-US" sz="1000" dirty="0" err="1"/>
              <a:t>Mian</a:t>
            </a:r>
            <a:r>
              <a:rPr lang="en-US" sz="1000" dirty="0"/>
              <a:t> &amp; Hong, </a:t>
            </a:r>
            <a:r>
              <a:rPr lang="en-US" sz="1000" dirty="0" err="1"/>
              <a:t>Guobin</a:t>
            </a:r>
            <a:r>
              <a:rPr lang="en-US" sz="1000" dirty="0"/>
              <a:t> &amp; Lu, </a:t>
            </a:r>
            <a:r>
              <a:rPr lang="en-US" sz="1000" dirty="0" err="1"/>
              <a:t>Yunhu</a:t>
            </a:r>
            <a:r>
              <a:rPr lang="en-US" sz="1000" dirty="0"/>
              <a:t> &amp; Zhou, Bo &amp; Gao, </a:t>
            </a:r>
            <a:r>
              <a:rPr lang="en-US" sz="1000" dirty="0" err="1"/>
              <a:t>Yanfang</a:t>
            </a:r>
            <a:r>
              <a:rPr lang="en-US" sz="1000" dirty="0"/>
              <a:t>. (2020). A New Method of Lithology Classification Based on Convolutional Neural Network Algorithm by Utilizing Drilling String Vibration Data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0503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574A-16A3-48FF-B541-9245AD40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579" y="1441938"/>
            <a:ext cx="7446842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Эксплоративный</a:t>
            </a:r>
            <a:r>
              <a:rPr lang="ru-R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анализ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1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0C34-5636-4B20-9545-DC416986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4050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MD - </a:t>
            </a:r>
            <a:r>
              <a:rPr lang="ru-RU" sz="2000" dirty="0">
                <a:ea typeface="+mn-lt"/>
                <a:cs typeface="+mn-lt"/>
              </a:rPr>
              <a:t>измеренная глубина отклика каротажа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CN – </a:t>
            </a:r>
            <a:r>
              <a:rPr lang="ru-RU" sz="2000" dirty="0">
                <a:ea typeface="+mn-lt"/>
                <a:cs typeface="+mn-lt"/>
              </a:rPr>
              <a:t>индикатор пористости пласта с некоторым приближением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DEN – </a:t>
            </a:r>
            <a:r>
              <a:rPr lang="ru-RU" sz="2000" dirty="0">
                <a:ea typeface="+mn-lt"/>
                <a:cs typeface="+mn-lt"/>
              </a:rPr>
              <a:t>плотность пласта</a:t>
            </a:r>
          </a:p>
          <a:p>
            <a:r>
              <a:rPr lang="en-US" sz="2000" dirty="0">
                <a:ea typeface="+mn-lt"/>
                <a:cs typeface="+mn-lt"/>
              </a:rPr>
              <a:t>RT – </a:t>
            </a:r>
            <a:r>
              <a:rPr lang="ru-RU" sz="2000" dirty="0">
                <a:ea typeface="+mn-lt"/>
                <a:cs typeface="+mn-lt"/>
              </a:rPr>
              <a:t>сопротивление (показатель способности пласта предотвращать прохождение тока через него)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GR – </a:t>
            </a:r>
            <a:r>
              <a:rPr lang="ru-RU" sz="2000" dirty="0">
                <a:ea typeface="+mn-lt"/>
                <a:cs typeface="+mn-lt"/>
              </a:rPr>
              <a:t>естественная радиоактивность пласта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3516D9-BF0D-4421-88F6-01A1725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Описание набора данных</a:t>
            </a:r>
          </a:p>
        </p:txBody>
      </p:sp>
      <p:pic>
        <p:nvPicPr>
          <p:cNvPr id="19" name="Объект 10">
            <a:extLst>
              <a:ext uri="{FF2B5EF4-FFF2-40B4-BE49-F238E27FC236}">
                <a16:creationId xmlns:a16="http://schemas.microsoft.com/office/drawing/2014/main" id="{8C89FEEB-FF0C-46A4-9195-702B0867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55" y="4188969"/>
            <a:ext cx="7339689" cy="20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9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7F1E-5F03-4295-8F63-325291D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Несбалансированные классы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7FE661-2A63-4E99-9404-379E975D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149" y="1519159"/>
            <a:ext cx="5147701" cy="4657804"/>
          </a:xfrm>
        </p:spPr>
      </p:pic>
    </p:spTree>
    <p:extLst>
      <p:ext uri="{BB962C8B-B14F-4D97-AF65-F5344CB8AC3E}">
        <p14:creationId xmlns:p14="http://schemas.microsoft.com/office/powerpoint/2010/main" val="293406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E8F3-AA81-44A0-BB70-3DBC8BE9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Нормальность распределений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DE4D1B-AC0C-4DAB-9800-495A545E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76" y="1558235"/>
            <a:ext cx="3515047" cy="45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D48-723B-4297-BB5F-F4778C8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Преобразования, </a:t>
            </a:r>
            <a:r>
              <a:rPr lang="ru-RU" sz="3600" dirty="0" err="1"/>
              <a:t>максимизирующие</a:t>
            </a:r>
            <a:r>
              <a:rPr lang="ru-RU" sz="3600" dirty="0"/>
              <a:t> нормальность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48BE5C-E259-4BCD-A834-7CB5D20E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Корень</a:t>
            </a:r>
          </a:p>
          <a:p>
            <a:r>
              <a:rPr lang="ru-RU" dirty="0"/>
              <a:t>Логарифм</a:t>
            </a:r>
          </a:p>
          <a:p>
            <a:r>
              <a:rPr lang="ru-RU" dirty="0"/>
              <a:t>Обратное преобразование</a:t>
            </a:r>
            <a:endParaRPr lang="en-US" dirty="0"/>
          </a:p>
          <a:p>
            <a:r>
              <a:rPr lang="ru-RU" dirty="0"/>
              <a:t>трансформация </a:t>
            </a:r>
            <a:r>
              <a:rPr lang="ru-RU" dirty="0" err="1"/>
              <a:t>Йео</a:t>
            </a:r>
            <a:r>
              <a:rPr lang="ru-RU" dirty="0"/>
              <a:t>-Джонсона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DAEF05-0E62-48CB-83C9-77368015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4306018"/>
            <a:ext cx="1020269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5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352</Words>
  <Application>Microsoft Office PowerPoint</Application>
  <PresentationFormat>Широкоэкранный</PresentationFormat>
  <Paragraphs>61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Applied AI Challenge Цифровой ГеоТех</vt:lpstr>
      <vt:lpstr>План презентации</vt:lpstr>
      <vt:lpstr>Постановка задачи</vt:lpstr>
      <vt:lpstr>Методы решения</vt:lpstr>
      <vt:lpstr>Эксплоративный анализ</vt:lpstr>
      <vt:lpstr>Описание набора данных</vt:lpstr>
      <vt:lpstr>Несбалансированные классы</vt:lpstr>
      <vt:lpstr>Нормальность распределений</vt:lpstr>
      <vt:lpstr>Преобразования, максимизирующие нормальность</vt:lpstr>
      <vt:lpstr>Ковариантный сдвиг</vt:lpstr>
      <vt:lpstr>Adversarial validation</vt:lpstr>
      <vt:lpstr>Дополнительно</vt:lpstr>
      <vt:lpstr>Структура итоговой модели</vt:lpstr>
      <vt:lpstr>Подбор модели</vt:lpstr>
      <vt:lpstr>Анализ модели</vt:lpstr>
      <vt:lpstr>Анализ модели</vt:lpstr>
      <vt:lpstr>Результаты на лидерборде</vt:lpstr>
      <vt:lpstr>Выводы</vt:lpstr>
      <vt:lpstr>Что можно еще попробовать?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Geologist</dc:title>
  <dc:creator>Кристина Желтова</dc:creator>
  <cp:lastModifiedBy>Кристина Желтова</cp:lastModifiedBy>
  <cp:revision>165</cp:revision>
  <dcterms:created xsi:type="dcterms:W3CDTF">2020-09-12T07:25:10Z</dcterms:created>
  <dcterms:modified xsi:type="dcterms:W3CDTF">2021-05-18T14:45:54Z</dcterms:modified>
</cp:coreProperties>
</file>