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5" r:id="rId6"/>
    <p:sldId id="286" r:id="rId7"/>
    <p:sldId id="287" r:id="rId8"/>
    <p:sldId id="259" r:id="rId9"/>
    <p:sldId id="261" r:id="rId10"/>
    <p:sldId id="276" r:id="rId11"/>
    <p:sldId id="277" r:id="rId12"/>
    <p:sldId id="262" r:id="rId13"/>
    <p:sldId id="263" r:id="rId14"/>
    <p:sldId id="264" r:id="rId15"/>
    <p:sldId id="265" r:id="rId16"/>
    <p:sldId id="278" r:id="rId17"/>
    <p:sldId id="266" r:id="rId18"/>
    <p:sldId id="267" r:id="rId19"/>
    <p:sldId id="268" r:id="rId20"/>
    <p:sldId id="271" r:id="rId21"/>
    <p:sldId id="269" r:id="rId22"/>
    <p:sldId id="280" r:id="rId23"/>
    <p:sldId id="279" r:id="rId24"/>
    <p:sldId id="272" r:id="rId25"/>
    <p:sldId id="282" r:id="rId26"/>
    <p:sldId id="288" r:id="rId27"/>
    <p:sldId id="289" r:id="rId28"/>
    <p:sldId id="283" r:id="rId29"/>
    <p:sldId id="281" r:id="rId30"/>
    <p:sldId id="284" r:id="rId31"/>
    <p:sldId id="274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41DD1-44F8-1328-F2CF-4268837F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9B9EFE-5268-75DF-85C2-B3FC2DF4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B980D-B049-3F70-E14B-E67EED3C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D33D2-32C0-9913-E984-2CC8660E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92D83-7CCE-102F-9FDA-AA76B44E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6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CE28E-65D8-E45E-0CF1-90ED03B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D530AF-6648-AE58-D86D-8F285B51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8E5D4-3272-AE3B-94CC-3C1CF251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EC0F2-4FEE-9A22-46DF-A5A7C723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E79FC-E05E-FF4E-2846-FFBD2005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2401F9-C4EE-5867-6166-036863E6A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EB6B8-5F46-82A4-9039-1F50B0CE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FB912-D646-3EF0-67C3-52CD282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25322-DFE6-E62D-DB68-FDA78F7C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7E246-6A3E-AEF1-7678-1D85E31B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5A9EC-0200-67ED-9646-9640C7A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C17AE-E9EF-4904-29F0-222E202D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B6C2D-96CD-488F-24DA-F65023E2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9628A-2B1A-9EF8-2B6E-8721CAC6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F9231-6651-B421-8B3F-8FFF4D6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69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4EE17-2B82-B280-4776-AE1D3FCD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1FE29C-6271-CF81-CBEE-629432C3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A8A83-327F-7B3F-349A-5F32C84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A0F42-3A7D-EE07-6E7E-FBB4121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0C309-0E9C-2642-E46A-DEA8899A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55F5-B145-3157-8AAF-6693FE8D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DD91B-68EA-4394-6AA4-AA76E918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211672-8171-7452-720B-55AFA503B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911417-975F-DD01-0279-94BDF3E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D0550-C2AD-3883-4325-63D1EE14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7D06A-9F67-2925-6EDB-6B80C70A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4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644E0-A8BA-CDF6-60E7-DCDE031D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698A9-C34D-2C5E-D3F4-3484D0F0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95BE1-1FB8-1D30-F71C-18FD021B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6386E-A6C7-6426-DD42-9BE3DBF3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225895-5D19-8C25-E77E-3CF4F4042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627357-C61C-2CB8-EEC5-07CA73C6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1CA96D-4F3A-506D-966C-50CF621C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3E6771-4AAE-68D0-AF66-13E0DD2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7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B396-CEA5-B040-D4F7-E4795A8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293961-3975-E441-3945-BBC5E6D8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3CD950-1C63-59C3-3B89-4AB2A48E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31509-7C58-62BC-0659-F9C5EE86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320318-3574-DE92-586F-4403BD21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CA8C4A-51CF-E147-A390-9314BC33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1109E-CF2A-1FBF-3086-1EC154C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F8F30-A0C0-E83F-7811-9883E96C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2A7C9-EDB9-BC34-36C6-61AE221D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F25D9-9385-6681-7AD2-B134C33D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58A3FE-C8E7-5AD4-48EB-5159BD92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CD8843-086E-17A4-F74F-8F3E18BD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029813-2F43-2575-D103-A69AB897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109F1-A6B8-2781-D61E-6BF028E3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B47F10-991D-7854-B0CE-9BC778077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51863-9F9F-9AD9-D05B-16F07E3D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1F108E-75B5-1E73-E820-0825496F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89984C-574D-17CC-08F1-B204017E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95DBCA-2F71-1381-F6E4-F80E79B3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DC88-A831-4051-3CE1-D9BD7DB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D0ADD-9542-A0EF-BE02-247269EB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DD62C-3ADE-2205-B3D6-D6F13DEB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F8D8-51B3-4DED-AC39-DE63BF3BE92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1616D-8D78-E62F-E169-496545DC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1E9C0-D35D-E8C3-EC07-AA9E22E4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22BE-BEEC-49FC-A950-AF9184E4B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7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BA59F5F5-155D-A467-4099-7F63AFEE21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Программные инструменты анализа данных в задачах ИБ</a:t>
            </a:r>
            <a:endParaRPr sz="4400" dirty="0"/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92D7F490-57B2-3F4D-F68A-1030E4F2DA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Занятие №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9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06DAA-0953-B937-F74E-3E4EA681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BF2B-B245-8E2C-9D2A-FCEECC9C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Стационарность</a:t>
            </a:r>
            <a:r>
              <a:rPr lang="ru-RU" sz="2000" dirty="0"/>
              <a:t> - это свойство временного ряда, которое означает, что его средние и стандартные отклонения не меняются со временем. </a:t>
            </a:r>
          </a:p>
          <a:p>
            <a:r>
              <a:rPr lang="ru-RU" sz="2000" dirty="0"/>
              <a:t>Если временной ряд является стационарным, то его можно легко анализировать и прогнозировать. </a:t>
            </a:r>
          </a:p>
          <a:p>
            <a:r>
              <a:rPr lang="ru-RU" sz="2000" dirty="0"/>
              <a:t>Нестационарный временной ряд может иметь тренд (постоянный рост или падение) или сезонность (повторение определенных событий в разное время года).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0AACD-FA0F-3325-549A-133A9CE8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88" y="4285682"/>
            <a:ext cx="7138453" cy="248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7A65-E97E-E6E7-E2E2-61DBFAC3E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E6121-F91B-5143-4BDF-A0903DC6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Стационарность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45052C-86D0-7300-F462-60D4F7B68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4361"/>
            <a:ext cx="5342984" cy="25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8E54F04-625F-61F0-B37E-D34D757AF10F}"/>
              </a:ext>
            </a:extLst>
          </p:cNvPr>
          <p:cNvSpPr txBox="1">
            <a:spLocks/>
          </p:cNvSpPr>
          <p:nvPr/>
        </p:nvSpPr>
        <p:spPr>
          <a:xfrm>
            <a:off x="6522720" y="1825625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Тест Дики-Фуллера (</a:t>
            </a:r>
            <a:r>
              <a:rPr lang="en-US" sz="2000" dirty="0"/>
              <a:t>Dickey-Fuller test):</a:t>
            </a:r>
            <a:endParaRPr lang="ru-RU" sz="2000" dirty="0"/>
          </a:p>
          <a:p>
            <a:r>
              <a:rPr lang="ru-RU" sz="2000" dirty="0"/>
              <a:t>Нулевая гипотеза предполагает, что процесс нестационарный</a:t>
            </a:r>
          </a:p>
          <a:p>
            <a:r>
              <a:rPr lang="ru-RU" sz="2000" dirty="0"/>
              <a:t>Альтернативная гипотеза соответственно говорит об обратном</a:t>
            </a:r>
          </a:p>
          <a:p>
            <a:r>
              <a:rPr lang="ru-RU" sz="2000" dirty="0"/>
              <a:t>Для принятия решения смотрим на </a:t>
            </a:r>
            <a:r>
              <a:rPr lang="en-US" sz="2000" dirty="0"/>
              <a:t>p-value</a:t>
            </a:r>
            <a:r>
              <a:rPr lang="ru-RU" sz="2000" dirty="0"/>
              <a:t>:</a:t>
            </a:r>
          </a:p>
          <a:p>
            <a:pPr lvl="1"/>
            <a:r>
              <a:rPr lang="ru-RU" sz="1600" dirty="0"/>
              <a:t>p-</a:t>
            </a:r>
            <a:r>
              <a:rPr lang="ru-RU" sz="1600" dirty="0" err="1"/>
              <a:t>value</a:t>
            </a:r>
            <a:r>
              <a:rPr lang="ru-RU" sz="1600" dirty="0"/>
              <a:t> &gt; 0.05 - невозможно отвергнуть нулевую гипотезу (H₀). Ряд считается нестационарным.</a:t>
            </a:r>
          </a:p>
          <a:p>
            <a:pPr lvl="1"/>
            <a:r>
              <a:rPr lang="ru-RU" sz="1600" dirty="0"/>
              <a:t>p-</a:t>
            </a:r>
            <a:r>
              <a:rPr lang="ru-RU" sz="1600" dirty="0" err="1"/>
              <a:t>value</a:t>
            </a:r>
            <a:r>
              <a:rPr lang="ru-RU" sz="1600" dirty="0"/>
              <a:t> &lt;= 0.05 - можно принять альтернативную гипотезу (H₁). Ряд считается стационарным.</a:t>
            </a:r>
          </a:p>
        </p:txBody>
      </p:sp>
    </p:spTree>
    <p:extLst>
      <p:ext uri="{BB962C8B-B14F-4D97-AF65-F5344CB8AC3E}">
        <p14:creationId xmlns:p14="http://schemas.microsoft.com/office/powerpoint/2010/main" val="338069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16214-8B75-78B9-A5D6-E8AF27FC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прогнозирования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1F76EB-5381-ECA4-224D-01659E29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7121"/>
            <a:ext cx="6087325" cy="1238423"/>
          </a:xfrm>
        </p:spPr>
      </p:pic>
      <p:pic>
        <p:nvPicPr>
          <p:cNvPr id="5122" name="Picture 2" descr="Временные ряды | Вводный курс ML">
            <a:extLst>
              <a:ext uri="{FF2B5EF4-FFF2-40B4-BE49-F238E27FC236}">
                <a16:creationId xmlns:a16="http://schemas.microsoft.com/office/drawing/2014/main" id="{AF889554-0B41-3B26-0921-D719FF4D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91" y="2886710"/>
            <a:ext cx="5495109" cy="360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63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B6CB3-C30F-79A8-7E97-4B758ACA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9261E-855D-C75A-C49D-7DE49918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Статистические модели (</a:t>
            </a:r>
            <a:r>
              <a:rPr lang="en-US" dirty="0"/>
              <a:t>ARIMA, SARIMA…)</a:t>
            </a:r>
            <a:endParaRPr lang="ru-RU" dirty="0"/>
          </a:p>
          <a:p>
            <a:r>
              <a:rPr lang="ru-RU" dirty="0"/>
              <a:t>Классические </a:t>
            </a:r>
            <a:r>
              <a:rPr lang="en-US" dirty="0"/>
              <a:t>ML-</a:t>
            </a:r>
            <a:r>
              <a:rPr lang="ru-RU" dirty="0"/>
              <a:t>подходы</a:t>
            </a:r>
          </a:p>
          <a:p>
            <a:r>
              <a:rPr lang="ru-RU" dirty="0" err="1"/>
              <a:t>Нейросетевые</a:t>
            </a:r>
            <a:r>
              <a:rPr lang="ru-RU" dirty="0"/>
              <a:t> модели</a:t>
            </a:r>
          </a:p>
          <a:p>
            <a:r>
              <a:rPr lang="ru-RU" dirty="0"/>
              <a:t>Адаптивные модели краткосрочного прогнозирования</a:t>
            </a:r>
          </a:p>
          <a:p>
            <a:endParaRPr lang="ru-RU" dirty="0"/>
          </a:p>
        </p:txBody>
      </p:sp>
      <p:pic>
        <p:nvPicPr>
          <p:cNvPr id="6148" name="Picture 4" descr="An Easy Introduction to Intel-Optimized XGBoost">
            <a:extLst>
              <a:ext uri="{FF2B5EF4-FFF2-40B4-BE49-F238E27FC236}">
                <a16:creationId xmlns:a16="http://schemas.microsoft.com/office/drawing/2014/main" id="{ECC2E427-0897-54FC-88FA-F40652FA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6" y="4894217"/>
            <a:ext cx="1712532" cy="12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9227176A-A016-AF42-1348-FBFD0892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091" y="4606040"/>
            <a:ext cx="1944869" cy="194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Настройка RMSLE для CatBoost Regressor / Песочница / Хабр">
            <a:extLst>
              <a:ext uri="{FF2B5EF4-FFF2-40B4-BE49-F238E27FC236}">
                <a16:creationId xmlns:a16="http://schemas.microsoft.com/office/drawing/2014/main" id="{7B1A3FCA-F379-EA47-E79A-F572405B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679" y="3707538"/>
            <a:ext cx="2822781" cy="11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Welcome to sktime — sktime documentation">
            <a:extLst>
              <a:ext uri="{FF2B5EF4-FFF2-40B4-BE49-F238E27FC236}">
                <a16:creationId xmlns:a16="http://schemas.microsoft.com/office/drawing/2014/main" id="{09910130-AC14-353C-2CC4-DFB7F79C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6" y="4139065"/>
            <a:ext cx="2133600" cy="5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6F66D83-FC33-F702-238F-29BB0A8F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46" y="4100873"/>
            <a:ext cx="2582360" cy="5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GitHub - tinkoff-ai/etna: ETNA – Time-Series Library">
            <a:extLst>
              <a:ext uri="{FF2B5EF4-FFF2-40B4-BE49-F238E27FC236}">
                <a16:creationId xmlns:a16="http://schemas.microsoft.com/office/drawing/2014/main" id="{DDCCAC2A-B528-6392-8B65-7A926539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46" y="5055734"/>
            <a:ext cx="2242458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Facebook Prophet. (Almost) everything you should know to… | by Moto DEI |  The Startup | Medium">
            <a:extLst>
              <a:ext uri="{FF2B5EF4-FFF2-40B4-BE49-F238E27FC236}">
                <a16:creationId xmlns:a16="http://schemas.microsoft.com/office/drawing/2014/main" id="{1BBD208A-B845-58F3-B25F-CF9F8EFE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23" y="4001294"/>
            <a:ext cx="2602229" cy="7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" name="Picture 30" descr="python统计学习方面的包--statsmodels_statsmodels has no attribute  'nonparametric-CSDN博客">
            <a:extLst>
              <a:ext uri="{FF2B5EF4-FFF2-40B4-BE49-F238E27FC236}">
                <a16:creationId xmlns:a16="http://schemas.microsoft.com/office/drawing/2014/main" id="{B2146B73-CBEB-AE13-1A3C-74AB39D4C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50" y="5002859"/>
            <a:ext cx="2130924" cy="106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Tensorflow логотип - Социальные медиа и логотипы Иконки">
            <a:extLst>
              <a:ext uri="{FF2B5EF4-FFF2-40B4-BE49-F238E27FC236}">
                <a16:creationId xmlns:a16="http://schemas.microsoft.com/office/drawing/2014/main" id="{71E2DF0D-8845-3E70-3B18-1DBE7C0E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88" y="1266134"/>
            <a:ext cx="2237962" cy="11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Pytorch logo - Social media &amp; Logos Icons">
            <a:extLst>
              <a:ext uri="{FF2B5EF4-FFF2-40B4-BE49-F238E27FC236}">
                <a16:creationId xmlns:a16="http://schemas.microsoft.com/office/drawing/2014/main" id="{6BBF2368-1A45-6E56-F0E9-84E1E130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389" y="2242320"/>
            <a:ext cx="2373360" cy="11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511BD-00FC-DF52-C932-C49FDF68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3ECE1-FE68-1C33-B2F2-15FC435A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>
            <a:normAutofit/>
          </a:bodyPr>
          <a:lstStyle/>
          <a:p>
            <a:r>
              <a:rPr lang="ru-RU" sz="1800" b="1" dirty="0"/>
              <a:t>Процесс авторегрессии</a:t>
            </a:r>
            <a:r>
              <a:rPr lang="ru-RU" sz="1800" dirty="0"/>
              <a:t> — последовательная зависимость элементов временного ряда, выражается следующим уравнением:</a:t>
            </a:r>
            <a:br>
              <a:rPr lang="ru-RU" sz="1800" dirty="0"/>
            </a:br>
            <a:endParaRPr lang="en-US" sz="1800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ru-RU" sz="1800" b="1" dirty="0"/>
              <a:t>Процесс скользящего среднего </a:t>
            </a:r>
            <a:r>
              <a:rPr lang="ru-RU" sz="1800" dirty="0"/>
              <a:t>— в процессе скользящего среднего каждый элемент ряда подвержен суммарному воздействию предыдущих ошибок. В общем виде это можно записать следующим образом:</a:t>
            </a:r>
          </a:p>
        </p:txBody>
      </p:sp>
      <p:pic>
        <p:nvPicPr>
          <p:cNvPr id="7172" name="Picture 4" descr="The relationship between ARMA and ARIMA . | Download Scientific Diagram">
            <a:extLst>
              <a:ext uri="{FF2B5EF4-FFF2-40B4-BE49-F238E27FC236}">
                <a16:creationId xmlns:a16="http://schemas.microsoft.com/office/drawing/2014/main" id="{45A97FE1-FD75-DC8F-51F7-3D23E0FA9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32" y="1825625"/>
            <a:ext cx="5833360" cy="35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4661D3-84A2-225B-B574-14213B51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0" y="5479368"/>
            <a:ext cx="5755238" cy="8357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C13C78-EB1B-B9D3-CBFB-A60EC2DE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1" y="2907514"/>
            <a:ext cx="6585749" cy="10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35AD-2908-BDFF-DF78-2F4FA378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Адаптация классических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C930E-BBFE-BF68-6016-1F3FF40E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Основная идея – адаптировать классические </a:t>
            </a:r>
            <a:r>
              <a:rPr lang="en-US" dirty="0"/>
              <a:t>tabular ML </a:t>
            </a:r>
            <a:r>
              <a:rPr lang="ru-RU" dirty="0"/>
              <a:t>методы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F06ED8-CA7A-DBA5-A54D-EA993238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846"/>
            <a:ext cx="5387456" cy="1427383"/>
          </a:xfrm>
          <a:prstGeom prst="rect">
            <a:avLst/>
          </a:prstGeom>
        </p:spPr>
      </p:pic>
      <p:pic>
        <p:nvPicPr>
          <p:cNvPr id="9218" name="Picture 2" descr="The Palm Bell Curve : r/memes">
            <a:extLst>
              <a:ext uri="{FF2B5EF4-FFF2-40B4-BE49-F238E27FC236}">
                <a16:creationId xmlns:a16="http://schemas.microsoft.com/office/drawing/2014/main" id="{E76341A5-93D4-E583-6931-7E6678C7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656" y="2821442"/>
            <a:ext cx="5297009" cy="39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3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621E6-A633-266B-92C6-FFFA77B6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1008E-6790-6E71-1997-49BDD078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Адаптация классических методов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AD96E8-6748-B9EF-0290-53C7C77C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94" y="2046513"/>
            <a:ext cx="6212751" cy="29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6FA56-C48F-6197-613D-20027040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Нейросетевые</a:t>
            </a:r>
            <a:r>
              <a:rPr lang="ru-RU" dirty="0"/>
              <a:t> методы</a:t>
            </a:r>
          </a:p>
        </p:txBody>
      </p:sp>
      <p:pic>
        <p:nvPicPr>
          <p:cNvPr id="8194" name="Picture 2" descr="RRNN neural network structure As shown in FIG. 1, í µí±ˆ, í µí±‰, and í...  | Download Scientific Diagram">
            <a:extLst>
              <a:ext uri="{FF2B5EF4-FFF2-40B4-BE49-F238E27FC236}">
                <a16:creationId xmlns:a16="http://schemas.microsoft.com/office/drawing/2014/main" id="{702277AD-0467-F6C5-B832-7E4CE31259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86" y="1889874"/>
            <a:ext cx="69532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9541CDF1-BE14-A765-8FDE-4864FA0857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0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/>
              <a:t>Плюсы:</a:t>
            </a:r>
          </a:p>
          <a:p>
            <a:pPr lvl="1"/>
            <a:r>
              <a:rPr lang="ru-RU" sz="1600" dirty="0"/>
              <a:t>Выявление сложных паттернов</a:t>
            </a:r>
          </a:p>
          <a:p>
            <a:pPr lvl="1"/>
            <a:r>
              <a:rPr lang="ru-RU" sz="1600" dirty="0"/>
              <a:t>Автоматическая обработка трендов/сезонностей</a:t>
            </a:r>
          </a:p>
          <a:p>
            <a:r>
              <a:rPr lang="ru-RU" sz="1800" b="1" dirty="0"/>
              <a:t>Минусы:</a:t>
            </a:r>
          </a:p>
          <a:p>
            <a:pPr lvl="1"/>
            <a:r>
              <a:rPr lang="ru-RU" sz="1600" dirty="0"/>
              <a:t>Долго и дорого обучать</a:t>
            </a:r>
          </a:p>
          <a:p>
            <a:pPr lvl="1"/>
            <a:r>
              <a:rPr lang="ru-RU" sz="1600" dirty="0"/>
              <a:t>Плохо интерпретируются</a:t>
            </a:r>
          </a:p>
          <a:p>
            <a:pPr lvl="1"/>
            <a:r>
              <a:rPr lang="ru-RU" sz="1600" dirty="0"/>
              <a:t>Склонность к переобучению</a:t>
            </a:r>
          </a:p>
          <a:p>
            <a:pPr lvl="1"/>
            <a:r>
              <a:rPr lang="ru-RU" sz="1600" dirty="0"/>
              <a:t>Нужно много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98154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E6BC-F065-A288-DE5C-8CEDAD27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Адаптивные модели краткосрочного прогнозирования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AED87-FCF4-D495-7E13-9AE73368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1" dirty="0"/>
              <a:t>Экспоненциальное скользящее среднее</a:t>
            </a:r>
            <a:r>
              <a:rPr lang="ru-RU" sz="2000" dirty="0"/>
              <a:t> — это тип скользящего среднего, который придает больший вес недавним наблюдениям, что означает, что он может быстрее фиксировать последние тенденции.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500319-D226-851D-85C6-0D621BFA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6176963"/>
            <a:ext cx="4429743" cy="495369"/>
          </a:xfrm>
          <a:prstGeom prst="rect">
            <a:avLst/>
          </a:prstGeom>
        </p:spPr>
      </p:pic>
      <p:pic>
        <p:nvPicPr>
          <p:cNvPr id="10244" name="Picture 4" descr="Exponential Moving Average Calculator Good Calculators, 48% OFF">
            <a:extLst>
              <a:ext uri="{FF2B5EF4-FFF2-40B4-BE49-F238E27FC236}">
                <a16:creationId xmlns:a16="http://schemas.microsoft.com/office/drawing/2014/main" id="{63A7A193-896F-BE66-98FE-B0BF065B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12" y="2659137"/>
            <a:ext cx="6750776" cy="33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6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74E73-93FA-3BB6-08BD-6B7C61E5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Наивные прогнозы == </a:t>
            </a:r>
            <a:r>
              <a:rPr lang="ru-RU" dirty="0" err="1"/>
              <a:t>бейзлайн</a:t>
            </a:r>
            <a:endParaRPr lang="ru-RU" dirty="0"/>
          </a:p>
        </p:txBody>
      </p:sp>
      <p:pic>
        <p:nvPicPr>
          <p:cNvPr id="4" name="Picture 6" descr="Using Moving Averages to Smooth Time Series Data - Statistics By Jim">
            <a:extLst>
              <a:ext uri="{FF2B5EF4-FFF2-40B4-BE49-F238E27FC236}">
                <a16:creationId xmlns:a16="http://schemas.microsoft.com/office/drawing/2014/main" id="{F6247800-BE22-0528-9C28-D55851F0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5293"/>
            <a:ext cx="55149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9E3F7F4-9B93-FF50-E9D0-09347148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766" y="1825625"/>
            <a:ext cx="4683034" cy="4351338"/>
          </a:xfrm>
        </p:spPr>
        <p:txBody>
          <a:bodyPr/>
          <a:lstStyle/>
          <a:p>
            <a:r>
              <a:rPr lang="ru-RU" dirty="0"/>
              <a:t>Простой метод</a:t>
            </a:r>
          </a:p>
          <a:p>
            <a:r>
              <a:rPr lang="ru-RU" dirty="0"/>
              <a:t>Хороший </a:t>
            </a:r>
            <a:r>
              <a:rPr lang="ru-RU" dirty="0" err="1"/>
              <a:t>бейзлайн</a:t>
            </a:r>
            <a:endParaRPr lang="ru-RU" dirty="0"/>
          </a:p>
          <a:p>
            <a:r>
              <a:rPr lang="ru-RU" dirty="0"/>
              <a:t>Можно добавить как признак в модель</a:t>
            </a:r>
          </a:p>
        </p:txBody>
      </p:sp>
    </p:spTree>
    <p:extLst>
      <p:ext uri="{BB962C8B-B14F-4D97-AF65-F5344CB8AC3E}">
        <p14:creationId xmlns:p14="http://schemas.microsoft.com/office/powerpoint/2010/main" val="89429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E6F78-D0D3-8C93-BB38-87CBC549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временной ряд?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50F278-0FC0-A54C-DAD6-257566A0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129" y="1963807"/>
            <a:ext cx="5019939" cy="3069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A3219-3A67-CE85-EFDA-C0E821719F1A}"/>
              </a:ext>
            </a:extLst>
          </p:cNvPr>
          <p:cNvSpPr txBox="1"/>
          <p:nvPr/>
        </p:nvSpPr>
        <p:spPr>
          <a:xfrm>
            <a:off x="5740393" y="3429000"/>
            <a:ext cx="71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VS</a:t>
            </a:r>
            <a:endParaRPr lang="ru-RU" sz="3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8C6613-8558-905C-B298-1E835B8A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3" y="1963807"/>
            <a:ext cx="5019938" cy="31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024B-A5C5-CB7A-3FAB-CAB258A4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E5CD0-B4F3-8438-AEB2-E013C187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Наивные прогнозы == </a:t>
            </a:r>
            <a:r>
              <a:rPr lang="ru-RU" dirty="0" err="1"/>
              <a:t>бейзлайн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A0066-31B1-0B96-C4E6-FAF825D8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Еще более простой метод</a:t>
            </a:r>
          </a:p>
          <a:p>
            <a:r>
              <a:rPr lang="ru-RU" dirty="0"/>
              <a:t>Не очень хороший </a:t>
            </a:r>
            <a:r>
              <a:rPr lang="ru-RU" dirty="0" err="1"/>
              <a:t>бейзлайн</a:t>
            </a:r>
            <a:endParaRPr lang="ru-RU" dirty="0"/>
          </a:p>
        </p:txBody>
      </p:sp>
      <p:pic>
        <p:nvPicPr>
          <p:cNvPr id="4" name="Picture 4" descr="forecasting time series based on previous value forecasted - Cross Validated">
            <a:extLst>
              <a:ext uri="{FF2B5EF4-FFF2-40B4-BE49-F238E27FC236}">
                <a16:creationId xmlns:a16="http://schemas.microsoft.com/office/drawing/2014/main" id="{C6DFDF17-1916-6D90-C214-6CE2CA57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90688"/>
            <a:ext cx="52482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8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DEE7-DC68-6A27-FF1D-F0067AFB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и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7D26B-2C3A-DDCB-6943-2BB03E0E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правило валидации для временных рядов – учимся на прошлом, </a:t>
            </a:r>
            <a:r>
              <a:rPr lang="ru-RU" dirty="0" err="1"/>
              <a:t>валидируемся</a:t>
            </a:r>
            <a:r>
              <a:rPr lang="ru-RU" dirty="0"/>
              <a:t> на будущем</a:t>
            </a:r>
          </a:p>
        </p:txBody>
      </p:sp>
      <p:pic>
        <p:nvPicPr>
          <p:cNvPr id="12292" name="Picture 4" descr="Classical k -fold cross validation vs. time series split cross validation |  Download Scientific Diagram">
            <a:extLst>
              <a:ext uri="{FF2B5EF4-FFF2-40B4-BE49-F238E27FC236}">
                <a16:creationId xmlns:a16="http://schemas.microsoft.com/office/drawing/2014/main" id="{F0E67971-DF09-40B6-E9E2-C1157C87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873375"/>
            <a:ext cx="80962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7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B4EC2-6E56-248F-877D-2335B51A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B0444-6B7D-82A1-867C-2C316FD8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и тестирование -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FACAD-0C73-B41F-641D-F25CD307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Разные виды окна кросс-валидации</a:t>
            </a:r>
          </a:p>
        </p:txBody>
      </p:sp>
      <p:pic>
        <p:nvPicPr>
          <p:cNvPr id="14340" name="Picture 4" descr="python - Is there a way to get a Sliding Nested Cross Validation using  SKlearn? - Stack Overflow">
            <a:extLst>
              <a:ext uri="{FF2B5EF4-FFF2-40B4-BE49-F238E27FC236}">
                <a16:creationId xmlns:a16="http://schemas.microsoft.com/office/drawing/2014/main" id="{21F8A2C0-4D93-82AE-0832-63A61703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95" y="3263538"/>
            <a:ext cx="8659397" cy="22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1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B47A-8195-7AC9-26C7-4FB4B129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E9EA-8C67-1E59-1BBE-12A47038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Валидация и тестирование</a:t>
            </a:r>
            <a:r>
              <a:rPr lang="en-US" dirty="0"/>
              <a:t> - gap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59F9D5-6559-2F81-0843-5AF90B90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09" y="1793110"/>
            <a:ext cx="5420791" cy="227379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794C2-133A-421B-2CD1-5629307B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57" y="4003766"/>
            <a:ext cx="615400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3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DFB8-CB32-83CA-83F1-2CFE9DB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моделированию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EE043-ADEE-F3E6-3B3E-62D30E27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Анализ временных рядов стоит начинать с </a:t>
            </a:r>
            <a:r>
              <a:rPr lang="ru-RU" sz="2000" b="1" dirty="0"/>
              <a:t>оценки компонент</a:t>
            </a:r>
            <a:r>
              <a:rPr lang="ru-RU" sz="2000" dirty="0"/>
              <a:t>: трендов, сезонностей, циклов и случайного шума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Чаще всего полезно </a:t>
            </a:r>
            <a:r>
              <a:rPr lang="ru-RU" sz="2000" b="1" dirty="0"/>
              <a:t>привести ВР к стационарному виду</a:t>
            </a:r>
            <a:r>
              <a:rPr lang="ru-RU" sz="2000" dirty="0"/>
              <a:t>, удалив из него тренд и сезонность, и затем применять подходящую модель.</a:t>
            </a:r>
          </a:p>
          <a:p>
            <a:r>
              <a:rPr lang="ru-RU" sz="2000" dirty="0"/>
              <a:t>В частности, стационарные временные ряды можно прогнозировать с помощью градиентного </a:t>
            </a:r>
            <a:r>
              <a:rPr lang="ru-RU" sz="2000" dirty="0" err="1"/>
              <a:t>бустинга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Простой способ избавиться от </a:t>
            </a:r>
            <a:r>
              <a:rPr lang="ru-RU" sz="2000" dirty="0" err="1"/>
              <a:t>нестационарности</a:t>
            </a:r>
            <a:r>
              <a:rPr lang="ru-RU" sz="2000" dirty="0"/>
              <a:t> – </a:t>
            </a:r>
            <a:r>
              <a:rPr lang="ru-RU" sz="2000" b="1" dirty="0"/>
              <a:t>дифференцирование</a:t>
            </a:r>
            <a:r>
              <a:rPr lang="ru-RU" sz="2000" dirty="0"/>
              <a:t> – переход к попарным разницам </a:t>
            </a:r>
            <a:r>
              <a:rPr lang="ru-RU" sz="1400" dirty="0"/>
              <a:t>𝑦</a:t>
            </a:r>
            <a:r>
              <a:rPr lang="ru-RU" sz="1400" baseline="-25000" dirty="0"/>
              <a:t>𝑡</a:t>
            </a:r>
            <a:r>
              <a:rPr lang="ru-RU" sz="1400" dirty="0"/>
              <a:t>′ = 𝑦</a:t>
            </a:r>
            <a:r>
              <a:rPr lang="ru-RU" sz="1400" baseline="-25000" dirty="0"/>
              <a:t>𝑡</a:t>
            </a:r>
            <a:r>
              <a:rPr lang="ru-RU" sz="1400" dirty="0"/>
              <a:t> − 𝑦</a:t>
            </a:r>
            <a:r>
              <a:rPr lang="ru-RU" sz="1400" baseline="-25000" dirty="0"/>
              <a:t>𝑡−1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93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1013-83D6-FC8F-B4B4-09C3C8D22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C573-7DE9-965E-4EA6-1E3AD3F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дифференцирования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10B4FA-E50F-45AF-7AA8-8B0E7C30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82" y="1690688"/>
            <a:ext cx="3915321" cy="4544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CB643D-913D-F9C3-F8A9-ADC27EF1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14" y="1893751"/>
            <a:ext cx="4287270" cy="43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1013-83D6-FC8F-B4B4-09C3C8D22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C573-7DE9-965E-4EA6-1E3AD3F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Автокорреляция</a:t>
            </a:r>
          </a:p>
        </p:txBody>
      </p:sp>
      <p:pic>
        <p:nvPicPr>
          <p:cNvPr id="1026" name="Picture 2" descr="Анализ временных рядов / Хабр">
            <a:extLst>
              <a:ext uri="{FF2B5EF4-FFF2-40B4-BE49-F238E27FC236}">
                <a16:creationId xmlns:a16="http://schemas.microsoft.com/office/drawing/2014/main" id="{39F75862-159D-5FEE-9CA9-9900C99D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15" y="1331751"/>
            <a:ext cx="6272169" cy="47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6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1013-83D6-FC8F-B4B4-09C3C8D22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C573-7DE9-965E-4EA6-1E3AD3F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</a:t>
            </a:r>
            <a:r>
              <a:rPr lang="ru-RU" dirty="0"/>
              <a:t>и </a:t>
            </a:r>
            <a:r>
              <a:rPr lang="en-US" dirty="0"/>
              <a:t>PACF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2B15E-66D4-F58E-7CBA-7E67A0F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1600" b="1" dirty="0"/>
              <a:t>ACF</a:t>
            </a:r>
            <a:r>
              <a:rPr lang="ru-RU" sz="1600" dirty="0"/>
              <a:t> измеряет степень сходства между значением временного ряда и его прошлыми значениями с разными временными лагами. Другими словами, ACF измеряет корреляцию между временными отклонениями ряда и его отставаниями на различные лаги</a:t>
            </a:r>
            <a:endParaRPr lang="en-US" sz="1600" dirty="0"/>
          </a:p>
          <a:p>
            <a:r>
              <a:rPr lang="ru-RU" sz="1600" b="1" dirty="0"/>
              <a:t>PACF</a:t>
            </a:r>
            <a:r>
              <a:rPr lang="ru-RU" sz="1600" dirty="0"/>
              <a:t> показывает прямую корреляцию между текущим значением и его прошлыми значениями с учетом временных лагов. При этом она исключает влияние промежуточных значений на эту корреляцию.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AC8F5-5EEA-D15F-4D4D-E6A8C67A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02" y="3323240"/>
            <a:ext cx="8296795" cy="31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4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664B8-4880-7DA8-0830-A969D774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F3804-2FEA-DEED-6EDE-9511D73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Стабилизация дисперсии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F1BB21-DBE6-F775-0333-DEBFFF1C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4" y="3170992"/>
            <a:ext cx="6912729" cy="241945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B1A86899-21CC-0BAA-3B46-6386C95E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778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Для рядов с монотонно меняющейся дисперсией можно использовать стабилизирующие преобразования, например, </a:t>
            </a:r>
            <a:r>
              <a:rPr lang="ru-RU" sz="2000" b="1" dirty="0"/>
              <a:t>логарифмирование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72582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22E3-66B7-6ACD-D96A-E51C68C5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9E28F-FADA-DAA5-0144-719FEA7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обойтись без обработки компонент?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E780DB-6AFA-CA77-969B-E3FB687E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1862633"/>
            <a:ext cx="6296904" cy="4277322"/>
          </a:xfrm>
        </p:spPr>
      </p:pic>
    </p:spTree>
    <p:extLst>
      <p:ext uri="{BB962C8B-B14F-4D97-AF65-F5344CB8AC3E}">
        <p14:creationId xmlns:p14="http://schemas.microsoft.com/office/powerpoint/2010/main" val="158861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9C653-3CE5-4870-B9BC-39B0231F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E6D38-239F-D413-A6D1-D303D49B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временной ряд?</a:t>
            </a:r>
          </a:p>
        </p:txBody>
      </p:sp>
      <p:pic>
        <p:nvPicPr>
          <p:cNvPr id="1026" name="Picture 2" descr="Yet Another an End-to-End Time Series Project Tutorial | by George  Vinogradov | Towards Data Science">
            <a:extLst>
              <a:ext uri="{FF2B5EF4-FFF2-40B4-BE49-F238E27FC236}">
                <a16:creationId xmlns:a16="http://schemas.microsoft.com/office/drawing/2014/main" id="{1B90A7E5-7A14-0CF3-96BC-66272B9757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83" y="4241577"/>
            <a:ext cx="3889678" cy="24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DBAA35E-3EB2-4FA0-5E7D-C6664E9D2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50B28-70F9-FA0D-71E2-3F5B6417DB40}"/>
              </a:ext>
            </a:extLst>
          </p:cNvPr>
          <p:cNvSpPr txBox="1"/>
          <p:nvPr/>
        </p:nvSpPr>
        <p:spPr>
          <a:xfrm>
            <a:off x="838199" y="1690688"/>
            <a:ext cx="10958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Временной ряд </a:t>
            </a:r>
            <a:r>
              <a:rPr lang="ru-RU" dirty="0"/>
              <a:t>— собранный в разные моменты времени статистический материал о значении каких-либо параметров исследуемого процесса. </a:t>
            </a:r>
          </a:p>
          <a:p>
            <a:r>
              <a:rPr lang="ru-RU" dirty="0"/>
              <a:t>Каждая единица статистического материала называется измерением или отсчётом. </a:t>
            </a:r>
          </a:p>
          <a:p>
            <a:r>
              <a:rPr lang="ru-RU" dirty="0"/>
              <a:t>Во временном ряде для каждого отсчёта </a:t>
            </a:r>
            <a:r>
              <a:rPr lang="ru-RU" b="1" dirty="0"/>
              <a:t>должно быть указано время измерения или номер измерения </a:t>
            </a:r>
            <a:r>
              <a:rPr lang="ru-RU" dirty="0"/>
              <a:t>по порядку. </a:t>
            </a:r>
          </a:p>
          <a:p>
            <a:r>
              <a:rPr lang="ru-RU" dirty="0"/>
              <a:t>Временной ряд существенно отличается от простой выборки данных, так как </a:t>
            </a:r>
            <a:r>
              <a:rPr lang="ru-RU" b="1" dirty="0"/>
              <a:t>при анализе учитывается взаимосвязь измерений со временем</a:t>
            </a:r>
            <a:r>
              <a:rPr lang="ru-RU" dirty="0"/>
              <a:t>, а не только статистическое разнообразие и статистические характеристики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168184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BD1BA-7F2F-3219-0D53-D23BEF670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1AA7-5175-31B5-52B0-CF3ED995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остатков прогноза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9A0F7-B07A-8F36-7BE3-69D59F73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Несмещённость</a:t>
            </a:r>
            <a:r>
              <a:rPr lang="ru-RU" dirty="0"/>
              <a:t> — равенство среднего значения нулю</a:t>
            </a:r>
          </a:p>
          <a:p>
            <a:r>
              <a:rPr lang="ru-RU" dirty="0"/>
              <a:t>Стационарность — отсутствие зависимости от времени</a:t>
            </a:r>
          </a:p>
          <a:p>
            <a:r>
              <a:rPr lang="ru-RU" dirty="0" err="1"/>
              <a:t>Неавтокоррелированность</a:t>
            </a:r>
            <a:r>
              <a:rPr lang="ru-RU" dirty="0"/>
              <a:t> — отсутствие неучтённой зависимости от предыдущих наблюдений</a:t>
            </a:r>
          </a:p>
          <a:p>
            <a:r>
              <a:rPr lang="ru-RU" dirty="0"/>
              <a:t>Гомоскедастичность — однородность дисперсии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692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A0AD-BAAA-5CFD-9F67-2829380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  <a:r>
              <a:rPr lang="ru-RU" dirty="0"/>
              <a:t>для временных рядов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6E95-59ED-8D62-8029-E336A86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Лаги</a:t>
            </a:r>
          </a:p>
          <a:p>
            <a:r>
              <a:rPr lang="ru-RU" dirty="0"/>
              <a:t>Скользящие статистики</a:t>
            </a:r>
          </a:p>
          <a:p>
            <a:r>
              <a:rPr lang="ru-RU" dirty="0"/>
              <a:t>Взвешенные скользящие статистики</a:t>
            </a:r>
          </a:p>
          <a:p>
            <a:r>
              <a:rPr lang="ru-RU" dirty="0"/>
              <a:t>Групповые скользящие статистики</a:t>
            </a:r>
          </a:p>
          <a:p>
            <a:r>
              <a:rPr lang="ru-RU" dirty="0"/>
              <a:t>Признаки даты/времени</a:t>
            </a:r>
          </a:p>
          <a:p>
            <a:r>
              <a:rPr lang="ru-RU" dirty="0"/>
              <a:t>Тренд/сезонность как признаки</a:t>
            </a:r>
          </a:p>
          <a:p>
            <a:r>
              <a:rPr lang="ru-RU" dirty="0"/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72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234D-2A08-A9C2-D3B5-C2F2688F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временных рядов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AFC86-C6C5-0A94-CDA6-59AA9101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141C3A"/>
                </a:solidFill>
                <a:latin typeface="Mulish"/>
              </a:rPr>
              <a:t>Д</a:t>
            </a:r>
            <a:r>
              <a:rPr lang="ru-RU" b="0" i="0" dirty="0">
                <a:solidFill>
                  <a:srgbClr val="141C3A"/>
                </a:solidFill>
                <a:effectLst/>
                <a:latin typeface="Mulish"/>
              </a:rPr>
              <a:t>анные о ценах акций на бирже,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Температура воздуха 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Ежедневные продажи в магазинах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Данные о рождаемости</a:t>
            </a:r>
          </a:p>
          <a:p>
            <a:r>
              <a:rPr lang="ru-RU" dirty="0">
                <a:solidFill>
                  <a:srgbClr val="141C3A"/>
                </a:solidFill>
                <a:latin typeface="Mulish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2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234D-2A08-A9C2-D3B5-C2F2688F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задач в аналитике ВР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AFC86-C6C5-0A94-CDA6-59AA9101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  <a:p>
            <a:r>
              <a:rPr lang="ru-RU" dirty="0"/>
              <a:t>Классификация</a:t>
            </a:r>
          </a:p>
          <a:p>
            <a:r>
              <a:rPr lang="ru-RU" dirty="0"/>
              <a:t>Поиск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82103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234D-2A08-A9C2-D3B5-C2F2688F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задач с ВР в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AFC86-C6C5-0A94-CDA6-59AA9101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141C3A"/>
                </a:solidFill>
                <a:latin typeface="Mulish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71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1234D-2A08-A9C2-D3B5-C2F2688F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задач с ВР в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AFC86-C6C5-0A94-CDA6-59AA9101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сетевого трафика</a:t>
            </a:r>
          </a:p>
          <a:p>
            <a:r>
              <a:rPr lang="ru-RU" dirty="0"/>
              <a:t>Анализ журнала событий</a:t>
            </a:r>
          </a:p>
          <a:p>
            <a:r>
              <a:rPr lang="ru-RU" dirty="0"/>
              <a:t>Прогнозирование интенсивности инцидентов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15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08D8D-B5FA-D4CD-4B19-FDF401C8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временного ряда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63B41-CA79-C9A4-F283-1358CBA2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874" cy="4351338"/>
          </a:xfrm>
        </p:spPr>
        <p:txBody>
          <a:bodyPr>
            <a:normAutofit/>
          </a:bodyPr>
          <a:lstStyle/>
          <a:p>
            <a:r>
              <a:rPr lang="ru-RU" sz="2000" b="1" dirty="0"/>
              <a:t>Тренд</a:t>
            </a:r>
            <a:r>
              <a:rPr lang="ru-RU" sz="2000" dirty="0"/>
              <a:t> — долгосрочное изменение уровня ряда</a:t>
            </a:r>
          </a:p>
          <a:p>
            <a:r>
              <a:rPr lang="ru-RU" sz="2000" b="1" dirty="0"/>
              <a:t>Сезонность</a:t>
            </a:r>
            <a:r>
              <a:rPr lang="ru-RU" sz="2000" dirty="0"/>
              <a:t> предполагает циклические изменения уровня ряда с постоянным периодом</a:t>
            </a:r>
          </a:p>
          <a:p>
            <a:r>
              <a:rPr lang="ru-RU" sz="2000" b="1" dirty="0"/>
              <a:t>Случайные колебания</a:t>
            </a:r>
            <a:r>
              <a:rPr lang="ru-RU" sz="2000" dirty="0"/>
              <a:t> — непрогнозируемое случайное изменение ряда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A027DC-4CD2-6E3C-D371-DD80CC84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84" y="1382804"/>
            <a:ext cx="5895678" cy="52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4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75F3F-04BC-CFC6-D0CD-D3CF33B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модели применимы?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734C1-F03E-7D49-2501-1993C545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модели </a:t>
            </a:r>
            <a:r>
              <a:rPr lang="en-US" dirty="0"/>
              <a:t>as is </a:t>
            </a:r>
            <a:r>
              <a:rPr lang="ru-RU" dirty="0"/>
              <a:t>не подойдут, потому что:</a:t>
            </a:r>
          </a:p>
          <a:p>
            <a:pPr lvl="1"/>
            <a:r>
              <a:rPr lang="ru-RU" dirty="0"/>
              <a:t>Данные коррелированы во времени</a:t>
            </a:r>
          </a:p>
          <a:p>
            <a:pPr lvl="1"/>
            <a:r>
              <a:rPr lang="ru-RU" dirty="0"/>
              <a:t>Данные часто </a:t>
            </a:r>
            <a:r>
              <a:rPr lang="ru-RU" dirty="0" err="1"/>
              <a:t>нестационарны</a:t>
            </a:r>
            <a:endParaRPr lang="ru-RU" dirty="0"/>
          </a:p>
          <a:p>
            <a:pPr lvl="1"/>
            <a:r>
              <a:rPr lang="ru-RU" dirty="0"/>
              <a:t>Может потребоваться много данных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F06AD4-E75B-6204-AE34-74C836B3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35" y="3401441"/>
            <a:ext cx="5113836" cy="30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06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718</Words>
  <Application>Microsoft Office PowerPoint</Application>
  <PresentationFormat>Широкоэкранный</PresentationFormat>
  <Paragraphs>109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Mulish</vt:lpstr>
      <vt:lpstr>Тема Office</vt:lpstr>
      <vt:lpstr>Программные инструменты анализа данных в задачах ИБ</vt:lpstr>
      <vt:lpstr>Что такое временной ряд?</vt:lpstr>
      <vt:lpstr>Что такое временной ряд?</vt:lpstr>
      <vt:lpstr>Примеры временных рядов</vt:lpstr>
      <vt:lpstr>Примеры задач в аналитике ВР</vt:lpstr>
      <vt:lpstr>Примеры задач с ВР в ИБ</vt:lpstr>
      <vt:lpstr>Примеры задач с ВР в ИБ</vt:lpstr>
      <vt:lpstr>Компоненты временного ряда</vt:lpstr>
      <vt:lpstr>Какие модели применимы?</vt:lpstr>
      <vt:lpstr>Стационарность</vt:lpstr>
      <vt:lpstr>Стационарность</vt:lpstr>
      <vt:lpstr>Постановка задачи прогнозирования</vt:lpstr>
      <vt:lpstr>Инструменты</vt:lpstr>
      <vt:lpstr>Статистические модели</vt:lpstr>
      <vt:lpstr>Адаптация классических методов</vt:lpstr>
      <vt:lpstr>Адаптация классических методов</vt:lpstr>
      <vt:lpstr>Нейросетевые методы</vt:lpstr>
      <vt:lpstr>Адаптивные модели краткосрочного прогнозирования</vt:lpstr>
      <vt:lpstr>Наивные прогнозы == бейзлайн</vt:lpstr>
      <vt:lpstr>Наивные прогнозы == бейзлайн</vt:lpstr>
      <vt:lpstr>Валидация и тестирование</vt:lpstr>
      <vt:lpstr>Валидация и тестирование - окно</vt:lpstr>
      <vt:lpstr>Валидация и тестирование - gap</vt:lpstr>
      <vt:lpstr>Подготовка к моделированию</vt:lpstr>
      <vt:lpstr>Результаты дифференцирования</vt:lpstr>
      <vt:lpstr>Автокорреляция</vt:lpstr>
      <vt:lpstr>ACF и PACF</vt:lpstr>
      <vt:lpstr>Стабилизация дисперсии</vt:lpstr>
      <vt:lpstr>Если обойтись без обработки компонент?</vt:lpstr>
      <vt:lpstr>Свойства остатков прогноза</vt:lpstr>
      <vt:lpstr>Feature engineering для временных рядов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Желтова</dc:creator>
  <cp:lastModifiedBy>Кристина Желтова</cp:lastModifiedBy>
  <cp:revision>27</cp:revision>
  <dcterms:created xsi:type="dcterms:W3CDTF">2024-02-14T21:51:18Z</dcterms:created>
  <dcterms:modified xsi:type="dcterms:W3CDTF">2025-09-09T11:03:07Z</dcterms:modified>
</cp:coreProperties>
</file>