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261D9E-6B11-4986-9442-0F4F00569859}" type="datetimeFigureOut">
              <a:rPr lang="en-US" smtClean="0"/>
              <a:t>2/8/18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FEE2071-612D-4A0F-8519-A6D60422FD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EE2071-612D-4A0F-8519-A6D60422FD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EE2071-612D-4A0F-8519-A6D60422FD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EE2071-612D-4A0F-8519-A6D60422FD1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EE2071-612D-4A0F-8519-A6D60422FD1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EE2071-612D-4A0F-8519-A6D60422FD1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FEE2071-612D-4A0F-8519-A6D60422FD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FEE2071-612D-4A0F-8519-A6D60422FD1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261D9E-6B11-4986-9442-0F4F00569859}" type="datetimeFigureOut">
              <a:rPr lang="en-US" smtClean="0"/>
              <a:t>2/8/18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FEE2071-612D-4A0F-8519-A6D60422FD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6261D9E-6B11-4986-9442-0F4F00569859}" type="datetimeFigureOut">
              <a:rPr lang="en-US" smtClean="0"/>
              <a:t>2/8/18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EE2071-612D-4A0F-8519-A6D60422FD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261D9E-6B11-4986-9442-0F4F00569859}" type="datetimeFigureOut">
              <a:rPr lang="en-US" smtClean="0"/>
              <a:t>2/8/18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FEE2071-612D-4A0F-8519-A6D60422FD1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261D9E-6B11-4986-9442-0F4F00569859}" type="datetimeFigureOut">
              <a:rPr lang="en-US" smtClean="0"/>
              <a:t>2/8/18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EE2071-612D-4A0F-8519-A6D60422FD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MYSQL </a:t>
            </a:r>
            <a:r>
              <a:rPr lang="en-US" dirty="0" err="1" smtClean="0"/>
              <a:t>WorkBench</a:t>
            </a:r>
            <a:r>
              <a:rPr lang="en-US" dirty="0" smtClean="0"/>
              <a:t> Tool</a:t>
            </a:r>
            <a:endParaRPr lang="en-US" dirty="0"/>
          </a:p>
        </p:txBody>
      </p:sp>
      <p:sp>
        <p:nvSpPr>
          <p:cNvPr id="3" name="Subtitle 2"/>
          <p:cNvSpPr>
            <a:spLocks noGrp="1"/>
          </p:cNvSpPr>
          <p:nvPr>
            <p:ph type="subTitle" idx="1"/>
          </p:nvPr>
        </p:nvSpPr>
        <p:spPr/>
        <p:txBody>
          <a:bodyPr/>
          <a:lstStyle/>
          <a:p>
            <a:r>
              <a:rPr lang="en-US" b="1" dirty="0" smtClean="0"/>
              <a:t>By Celestin MBONABUCYA</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fontAlgn="base"/>
            <a:r>
              <a:rPr lang="en-US" b="1" dirty="0" smtClean="0"/>
              <a:t>Table Editor</a:t>
            </a:r>
            <a:r>
              <a:rPr lang="en-US" dirty="0" smtClean="0"/>
              <a:t> - easily edit data and commit changes using a simple grid format.</a:t>
            </a:r>
          </a:p>
          <a:p>
            <a:pPr lvl="0" fontAlgn="base"/>
            <a:r>
              <a:rPr lang="en-US" b="1" dirty="0" smtClean="0"/>
              <a:t>Results Window</a:t>
            </a:r>
            <a:r>
              <a:rPr lang="en-US" dirty="0" smtClean="0"/>
              <a:t> - execute multiple queries simultaneously and view text results, image and spatial views, and query performance statistics on individual tabs.</a:t>
            </a:r>
          </a:p>
          <a:p>
            <a:pPr lvl="0" fontAlgn="base"/>
            <a:r>
              <a:rPr lang="en-US" b="1" dirty="0" smtClean="0"/>
              <a:t>History Panel</a:t>
            </a:r>
            <a:r>
              <a:rPr lang="en-US" dirty="0" smtClean="0"/>
              <a:t> - view complete session history of queries and statements showing what queries were run and when. Easily retrieve, review, re-run, append or modify previously executed SQL statements.</a:t>
            </a:r>
          </a:p>
          <a:p>
            <a:pPr lvl="0" fontAlgn="base"/>
            <a:r>
              <a:rPr lang="en-US" b="1" dirty="0" smtClean="0"/>
              <a:t>Table Data Search Panel</a:t>
            </a:r>
            <a:r>
              <a:rPr lang="en-US" dirty="0" smtClean="0"/>
              <a:t> - find data across an entire database by proving text search on any number of tables and schemas, showing rows matching a given pattern.</a:t>
            </a:r>
          </a:p>
          <a:p>
            <a:pPr lvl="0" fontAlgn="base"/>
            <a:r>
              <a:rPr lang="en-US" b="1" dirty="0" smtClean="0"/>
              <a:t>Export Results </a:t>
            </a:r>
            <a:r>
              <a:rPr lang="en-US" dirty="0" smtClean="0"/>
              <a:t>- export results data to common formats including CSV, HTML, and XML.</a:t>
            </a:r>
          </a:p>
          <a:p>
            <a:endParaRPr lang="en-US" dirty="0"/>
          </a:p>
        </p:txBody>
      </p:sp>
      <p:sp>
        <p:nvSpPr>
          <p:cNvPr id="2" name="Title 1"/>
          <p:cNvSpPr>
            <a:spLocks noGrp="1"/>
          </p:cNvSpPr>
          <p:nvPr>
            <p:ph type="title"/>
          </p:nvPr>
        </p:nvSpPr>
        <p:spPr/>
        <p:txBody>
          <a:bodyPr>
            <a:normAutofit fontScale="90000"/>
          </a:bodyPr>
          <a:lstStyle/>
          <a:p>
            <a:r>
              <a:rPr lang="en-US" dirty="0" smtClean="0"/>
              <a:t>The SQL Editor provides:</a:t>
            </a:r>
            <a:br>
              <a:rPr lang="en-US"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dirty="0" smtClean="0"/>
              <a:t>The </a:t>
            </a:r>
            <a:r>
              <a:rPr lang="en-US" dirty="0"/>
              <a:t>Object Browser enables developers to easily navigate database schemas and objects. </a:t>
            </a:r>
            <a:endParaRPr lang="en-US" dirty="0" smtClean="0"/>
          </a:p>
          <a:p>
            <a:pPr fontAlgn="base"/>
            <a:r>
              <a:rPr lang="en-US" dirty="0" smtClean="0"/>
              <a:t>DBAs </a:t>
            </a:r>
            <a:r>
              <a:rPr lang="en-US" dirty="0"/>
              <a:t>can visually select tables and fields to query, edit tables, create new tables and databases, and drop tables and databases.</a:t>
            </a:r>
          </a:p>
          <a:p>
            <a:pPr lvl="0" fontAlgn="base"/>
            <a:r>
              <a:rPr lang="en-US" b="1" dirty="0"/>
              <a:t>Schema Inspector</a:t>
            </a:r>
            <a:r>
              <a:rPr lang="en-US" dirty="0"/>
              <a:t> - Leverage a suite of detailed grids on all objects in their database schemas to view, sort, and analyze various details and statistics</a:t>
            </a:r>
            <a:r>
              <a:rPr lang="en-US" dirty="0" smtClean="0"/>
              <a:t>.</a:t>
            </a:r>
          </a:p>
          <a:p>
            <a:pPr lvl="0" fontAlgn="base"/>
            <a:r>
              <a:rPr lang="en-US" dirty="0" smtClean="0"/>
              <a:t> </a:t>
            </a:r>
            <a:r>
              <a:rPr lang="en-US" dirty="0"/>
              <a:t>From within Schema inspector developers can easily invoke table maintenance operations such as ANALYZE and OPTIMIZE TABLE.</a:t>
            </a:r>
          </a:p>
          <a:p>
            <a:pPr lvl="0" fontAlgn="base"/>
            <a:r>
              <a:rPr lang="en-US" b="1" dirty="0"/>
              <a:t>Object Browser</a:t>
            </a:r>
            <a:r>
              <a:rPr lang="en-US" dirty="0"/>
              <a:t> - Easily navigate, explore, and perform actions on database objects (tables, views, triggers, etc.)</a:t>
            </a:r>
          </a:p>
          <a:p>
            <a:pPr lvl="0" fontAlgn="base"/>
            <a:r>
              <a:rPr lang="en-US" b="1" dirty="0"/>
              <a:t>Object Editor</a:t>
            </a:r>
            <a:r>
              <a:rPr lang="en-US" dirty="0"/>
              <a:t> - Easily edit, create or delete database objects (tables, views, triggers, etc.)</a:t>
            </a:r>
          </a:p>
          <a:p>
            <a:endParaRPr lang="en-US" dirty="0"/>
          </a:p>
        </p:txBody>
      </p:sp>
      <p:sp>
        <p:nvSpPr>
          <p:cNvPr id="2" name="Title 1"/>
          <p:cNvSpPr>
            <a:spLocks noGrp="1"/>
          </p:cNvSpPr>
          <p:nvPr>
            <p:ph type="title"/>
          </p:nvPr>
        </p:nvSpPr>
        <p:spPr/>
        <p:txBody>
          <a:bodyPr>
            <a:normAutofit fontScale="90000"/>
          </a:bodyPr>
          <a:lstStyle/>
          <a:p>
            <a:r>
              <a:rPr lang="en-US" b="1" dirty="0" smtClean="0"/>
              <a:t>Object Management</a:t>
            </a:r>
            <a:r>
              <a:rPr lang="en-US" dirty="0" smtClean="0"/>
              <a:t/>
            </a:r>
            <a:br>
              <a:rPr lang="en-US" dirty="0" smtClean="0"/>
            </a:b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The </a:t>
            </a:r>
            <a:r>
              <a:rPr lang="en-US" dirty="0"/>
              <a:t>Database Connections Panel and Connections Wizard enables developers to create, organize, and manage standard database connections, including </a:t>
            </a:r>
            <a:r>
              <a:rPr lang="en-US" dirty="0" err="1" smtClean="0"/>
              <a:t>MySQL</a:t>
            </a:r>
            <a:r>
              <a:rPr lang="en-US" dirty="0" smtClean="0"/>
              <a:t>.</a:t>
            </a:r>
          </a:p>
          <a:p>
            <a:pPr fontAlgn="base"/>
            <a:r>
              <a:rPr lang="en-US" dirty="0" smtClean="0"/>
              <a:t> </a:t>
            </a:r>
            <a:r>
              <a:rPr lang="en-US" dirty="0"/>
              <a:t>Advanced users can use the Manage Connections dialog to enter connection parameters like IP address, port, username, and password, as well as easily create secure remote connections via </a:t>
            </a:r>
            <a:r>
              <a:rPr lang="en-US" dirty="0" err="1" smtClean="0"/>
              <a:t>ssh</a:t>
            </a:r>
            <a:r>
              <a:rPr lang="en-US" dirty="0" smtClean="0"/>
              <a:t> key.</a:t>
            </a:r>
            <a:endParaRPr lang="en-US" dirty="0"/>
          </a:p>
          <a:p>
            <a:endParaRPr lang="en-US" dirty="0"/>
          </a:p>
        </p:txBody>
      </p:sp>
      <p:sp>
        <p:nvSpPr>
          <p:cNvPr id="2" name="Title 1"/>
          <p:cNvSpPr>
            <a:spLocks noGrp="1"/>
          </p:cNvSpPr>
          <p:nvPr>
            <p:ph type="title"/>
          </p:nvPr>
        </p:nvSpPr>
        <p:spPr/>
        <p:txBody>
          <a:bodyPr>
            <a:normAutofit fontScale="90000"/>
          </a:bodyPr>
          <a:lstStyle/>
          <a:p>
            <a:r>
              <a:rPr lang="en-US" b="1" dirty="0" smtClean="0"/>
              <a:t>Connection Management</a:t>
            </a:r>
            <a:r>
              <a:rPr lang="en-US" dirty="0" smtClean="0"/>
              <a:t/>
            </a:r>
            <a:br>
              <a:rPr lang="en-US"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err="1" smtClean="0"/>
              <a:t>MySQL</a:t>
            </a:r>
            <a:r>
              <a:rPr lang="en-US" dirty="0" smtClean="0"/>
              <a:t> </a:t>
            </a:r>
            <a:r>
              <a:rPr lang="en-US" dirty="0"/>
              <a:t>Workbench provides a visual console to easily administer </a:t>
            </a:r>
            <a:r>
              <a:rPr lang="en-US" dirty="0" err="1"/>
              <a:t>MySQL</a:t>
            </a:r>
            <a:r>
              <a:rPr lang="en-US" dirty="0"/>
              <a:t> environments and gain better visibility into databases. </a:t>
            </a:r>
            <a:endParaRPr lang="en-US" dirty="0" smtClean="0"/>
          </a:p>
          <a:p>
            <a:pPr fontAlgn="base"/>
            <a:r>
              <a:rPr lang="en-US" dirty="0" smtClean="0"/>
              <a:t>Developers </a:t>
            </a:r>
            <a:r>
              <a:rPr lang="en-US" dirty="0"/>
              <a:t>and DBAs can use the visual tools for configuring servers, administering users, performing backup and recovery, inspecting audit data, and viewing database health.</a:t>
            </a:r>
          </a:p>
          <a:p>
            <a:endParaRPr lang="en-US" dirty="0"/>
          </a:p>
        </p:txBody>
      </p:sp>
      <p:sp>
        <p:nvSpPr>
          <p:cNvPr id="2" name="Title 1"/>
          <p:cNvSpPr>
            <a:spLocks noGrp="1"/>
          </p:cNvSpPr>
          <p:nvPr>
            <p:ph type="title"/>
          </p:nvPr>
        </p:nvSpPr>
        <p:spPr/>
        <p:txBody>
          <a:bodyPr>
            <a:normAutofit fontScale="90000"/>
          </a:bodyPr>
          <a:lstStyle/>
          <a:p>
            <a:r>
              <a:rPr lang="en-US" b="1" dirty="0" smtClean="0"/>
              <a:t>Administer</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Easily </a:t>
            </a:r>
            <a:r>
              <a:rPr lang="en-US" dirty="0"/>
              <a:t>create and manage online </a:t>
            </a:r>
            <a:r>
              <a:rPr lang="en-US" dirty="0" err="1"/>
              <a:t>MySQL</a:t>
            </a:r>
            <a:r>
              <a:rPr lang="en-US" dirty="0"/>
              <a:t> backups using the Workbench GUI for </a:t>
            </a:r>
            <a:r>
              <a:rPr lang="en-US" dirty="0" err="1"/>
              <a:t>MySQL</a:t>
            </a:r>
            <a:r>
              <a:rPr lang="en-US" dirty="0"/>
              <a:t> Enterprise Backup. </a:t>
            </a:r>
            <a:endParaRPr lang="en-US" dirty="0" smtClean="0"/>
          </a:p>
          <a:p>
            <a:pPr fontAlgn="base"/>
            <a:r>
              <a:rPr lang="en-US" dirty="0" smtClean="0"/>
              <a:t>Simple </a:t>
            </a:r>
            <a:r>
              <a:rPr lang="en-US" dirty="0"/>
              <a:t>to setup, run, schedule, and view backups while in progress, </a:t>
            </a:r>
            <a:endParaRPr lang="en-US" dirty="0" smtClean="0"/>
          </a:p>
          <a:p>
            <a:pPr fontAlgn="base"/>
            <a:r>
              <a:rPr lang="en-US" dirty="0" smtClean="0"/>
              <a:t>this </a:t>
            </a:r>
            <a:r>
              <a:rPr lang="en-US" dirty="0"/>
              <a:t>tool helps to quickly put proper backups in place. </a:t>
            </a:r>
            <a:endParaRPr lang="en-US" dirty="0" smtClean="0"/>
          </a:p>
          <a:p>
            <a:pPr fontAlgn="base"/>
            <a:r>
              <a:rPr lang="en-US" dirty="0" smtClean="0"/>
              <a:t>When </a:t>
            </a:r>
            <a:r>
              <a:rPr lang="en-US" dirty="0"/>
              <a:t>its time to restore, the GUIs assesses the history - what, when, and where - and steps a DBAs through the recovery process.</a:t>
            </a:r>
          </a:p>
          <a:p>
            <a:endParaRPr lang="en-US" dirty="0"/>
          </a:p>
        </p:txBody>
      </p:sp>
      <p:sp>
        <p:nvSpPr>
          <p:cNvPr id="2" name="Title 1"/>
          <p:cNvSpPr>
            <a:spLocks noGrp="1"/>
          </p:cNvSpPr>
          <p:nvPr>
            <p:ph type="title"/>
          </p:nvPr>
        </p:nvSpPr>
        <p:spPr/>
        <p:txBody>
          <a:bodyPr>
            <a:normAutofit fontScale="90000"/>
          </a:bodyPr>
          <a:lstStyle/>
          <a:p>
            <a:r>
              <a:rPr lang="en-US" b="1" dirty="0" smtClean="0"/>
              <a:t>Backup/Recovery</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Easily </a:t>
            </a:r>
            <a:r>
              <a:rPr lang="en-US" dirty="0"/>
              <a:t>enable </a:t>
            </a:r>
            <a:r>
              <a:rPr lang="en-US" dirty="0" err="1"/>
              <a:t>MySQL</a:t>
            </a:r>
            <a:r>
              <a:rPr lang="en-US" dirty="0"/>
              <a:t> Enterprise Audit and see who did what, when, where and how. </a:t>
            </a:r>
            <a:endParaRPr lang="en-US" dirty="0" smtClean="0"/>
          </a:p>
          <a:p>
            <a:pPr fontAlgn="base"/>
            <a:r>
              <a:rPr lang="en-US" dirty="0" smtClean="0"/>
              <a:t>Using </a:t>
            </a:r>
            <a:r>
              <a:rPr lang="en-US" dirty="0"/>
              <a:t>built in filters and text search, DBAs can easily find suspect activity in your audit trails</a:t>
            </a:r>
            <a:r>
              <a:rPr lang="en-US" dirty="0" smtClean="0"/>
              <a:t>.</a:t>
            </a:r>
          </a:p>
          <a:p>
            <a:pPr fontAlgn="base"/>
            <a:r>
              <a:rPr lang="en-US" dirty="0" smtClean="0"/>
              <a:t> </a:t>
            </a:r>
            <a:r>
              <a:rPr lang="en-US" dirty="0" err="1"/>
              <a:t>MySQL</a:t>
            </a:r>
            <a:r>
              <a:rPr lang="en-US" dirty="0"/>
              <a:t> Workbench provides a powerful grid view and enables DBAs to quickly page through data and sort across nine attributes such as user, </a:t>
            </a:r>
            <a:r>
              <a:rPr lang="en-US" dirty="0" err="1"/>
              <a:t>ip</a:t>
            </a:r>
            <a:r>
              <a:rPr lang="en-US" dirty="0"/>
              <a:t>, activity type, date and time.</a:t>
            </a:r>
          </a:p>
          <a:p>
            <a:endParaRPr lang="en-US" dirty="0"/>
          </a:p>
        </p:txBody>
      </p:sp>
      <p:sp>
        <p:nvSpPr>
          <p:cNvPr id="2" name="Title 1"/>
          <p:cNvSpPr>
            <a:spLocks noGrp="1"/>
          </p:cNvSpPr>
          <p:nvPr>
            <p:ph type="title"/>
          </p:nvPr>
        </p:nvSpPr>
        <p:spPr/>
        <p:txBody>
          <a:bodyPr>
            <a:normAutofit fontScale="90000"/>
          </a:bodyPr>
          <a:lstStyle/>
          <a:p>
            <a:r>
              <a:rPr lang="en-US" b="1" dirty="0" smtClean="0"/>
              <a:t>Auditing</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Administering </a:t>
            </a:r>
            <a:r>
              <a:rPr lang="en-US" dirty="0"/>
              <a:t>users, granting privileges and viewing privilege information has never been easier. </a:t>
            </a:r>
            <a:endParaRPr lang="en-US" dirty="0" smtClean="0"/>
          </a:p>
          <a:p>
            <a:pPr fontAlgn="base"/>
            <a:r>
              <a:rPr lang="en-US" dirty="0" smtClean="0"/>
              <a:t>Using </a:t>
            </a:r>
            <a:r>
              <a:rPr lang="en-US" dirty="0" err="1"/>
              <a:t>MySQL</a:t>
            </a:r>
            <a:r>
              <a:rPr lang="en-US" dirty="0"/>
              <a:t> Workbench DBAs can visually add users, assign passwords and setup user profiles. </a:t>
            </a:r>
            <a:endParaRPr lang="en-US" dirty="0" smtClean="0"/>
          </a:p>
          <a:p>
            <a:pPr fontAlgn="base"/>
            <a:r>
              <a:rPr lang="en-US" dirty="0" smtClean="0"/>
              <a:t>Assigning </a:t>
            </a:r>
            <a:r>
              <a:rPr lang="en-US" dirty="0"/>
              <a:t>and revoking global and database privileges is as easy as adding and removing privilege items from an available list.</a:t>
            </a:r>
          </a:p>
          <a:p>
            <a:endParaRPr lang="en-US" dirty="0"/>
          </a:p>
        </p:txBody>
      </p:sp>
      <p:sp>
        <p:nvSpPr>
          <p:cNvPr id="2" name="Title 1"/>
          <p:cNvSpPr>
            <a:spLocks noGrp="1"/>
          </p:cNvSpPr>
          <p:nvPr>
            <p:ph type="title"/>
          </p:nvPr>
        </p:nvSpPr>
        <p:spPr/>
        <p:txBody>
          <a:bodyPr>
            <a:normAutofit fontScale="90000"/>
          </a:bodyPr>
          <a:lstStyle/>
          <a:p>
            <a:r>
              <a:rPr lang="en-US" b="1" dirty="0" smtClean="0"/>
              <a:t>User Administration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err="1" smtClean="0"/>
              <a:t>MySQL</a:t>
            </a:r>
            <a:r>
              <a:rPr lang="en-US" dirty="0" smtClean="0"/>
              <a:t> </a:t>
            </a:r>
            <a:r>
              <a:rPr lang="en-US" dirty="0"/>
              <a:t>Workbench allows DBAs to easily view and edit general and advanced parameters to quickly fine tune </a:t>
            </a:r>
            <a:r>
              <a:rPr lang="en-US" dirty="0" err="1"/>
              <a:t>MySQL</a:t>
            </a:r>
            <a:r>
              <a:rPr lang="en-US" dirty="0"/>
              <a:t> servers.</a:t>
            </a:r>
          </a:p>
          <a:p>
            <a:endParaRPr lang="en-US" dirty="0"/>
          </a:p>
        </p:txBody>
      </p:sp>
      <p:sp>
        <p:nvSpPr>
          <p:cNvPr id="2" name="Title 1"/>
          <p:cNvSpPr>
            <a:spLocks noGrp="1"/>
          </p:cNvSpPr>
          <p:nvPr>
            <p:ph type="title"/>
          </p:nvPr>
        </p:nvSpPr>
        <p:spPr/>
        <p:txBody>
          <a:bodyPr>
            <a:normAutofit fontScale="90000"/>
          </a:bodyPr>
          <a:lstStyle/>
          <a:p>
            <a:r>
              <a:rPr lang="en-US" b="1" dirty="0" smtClean="0"/>
              <a:t>Server Configuration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Improve </a:t>
            </a:r>
            <a:r>
              <a:rPr lang="en-US" dirty="0"/>
              <a:t>server management with a comprehensive view of all server connections and visual tree based navigation provides detailed information about server and status variables, including number of threads, bytes sent and received by clients, buffer allocations size, and more.</a:t>
            </a:r>
          </a:p>
          <a:p>
            <a:endParaRPr lang="en-US" dirty="0"/>
          </a:p>
        </p:txBody>
      </p:sp>
      <p:sp>
        <p:nvSpPr>
          <p:cNvPr id="2" name="Title 1"/>
          <p:cNvSpPr>
            <a:spLocks noGrp="1"/>
          </p:cNvSpPr>
          <p:nvPr>
            <p:ph type="title"/>
          </p:nvPr>
        </p:nvSpPr>
        <p:spPr/>
        <p:txBody>
          <a:bodyPr>
            <a:normAutofit fontScale="90000"/>
          </a:bodyPr>
          <a:lstStyle/>
          <a:p>
            <a:r>
              <a:rPr lang="en-US" b="1" dirty="0" smtClean="0"/>
              <a:t>Server Connections</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View </a:t>
            </a:r>
            <a:r>
              <a:rPr lang="en-US" dirty="0"/>
              <a:t>all the </a:t>
            </a:r>
            <a:r>
              <a:rPr lang="en-US" dirty="0" err="1"/>
              <a:t>MySQL</a:t>
            </a:r>
            <a:r>
              <a:rPr lang="en-US" dirty="0"/>
              <a:t> log files including error logs, binary logs, and </a:t>
            </a:r>
            <a:r>
              <a:rPr lang="en-US" dirty="0" err="1"/>
              <a:t>InnoDB</a:t>
            </a:r>
            <a:r>
              <a:rPr lang="en-US" dirty="0"/>
              <a:t> logs from a single, centralized administration environment to diagnose server problems quicker and track database changes.</a:t>
            </a:r>
          </a:p>
          <a:p>
            <a:endParaRPr lang="en-US" dirty="0"/>
          </a:p>
        </p:txBody>
      </p:sp>
      <p:sp>
        <p:nvSpPr>
          <p:cNvPr id="2" name="Title 1"/>
          <p:cNvSpPr>
            <a:spLocks noGrp="1"/>
          </p:cNvSpPr>
          <p:nvPr>
            <p:ph type="title"/>
          </p:nvPr>
        </p:nvSpPr>
        <p:spPr/>
        <p:txBody>
          <a:bodyPr>
            <a:normAutofit fontScale="90000"/>
          </a:bodyPr>
          <a:lstStyle/>
          <a:p>
            <a:r>
              <a:rPr lang="en-US" b="1" dirty="0" smtClean="0"/>
              <a:t>Server Logs</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MySQL Workbench is a unified visual tool </a:t>
            </a:r>
            <a:r>
              <a:rPr lang="en-US" dirty="0" smtClean="0"/>
              <a:t>for </a:t>
            </a:r>
            <a:r>
              <a:rPr lang="en-US" dirty="0"/>
              <a:t>database architects, </a:t>
            </a:r>
            <a:r>
              <a:rPr lang="en-US" dirty="0" smtClean="0"/>
              <a:t>developers</a:t>
            </a:r>
            <a:r>
              <a:rPr lang="en-US" dirty="0"/>
              <a:t>, and </a:t>
            </a:r>
            <a:r>
              <a:rPr lang="en-US" dirty="0" smtClean="0"/>
              <a:t>DBAs.</a:t>
            </a:r>
          </a:p>
          <a:p>
            <a:r>
              <a:rPr lang="en-US" dirty="0" smtClean="0"/>
              <a:t> </a:t>
            </a:r>
            <a:r>
              <a:rPr lang="en-US" dirty="0"/>
              <a:t>MySQL Workbench </a:t>
            </a:r>
            <a:r>
              <a:rPr lang="en-US" dirty="0" smtClean="0"/>
              <a:t>provides:</a:t>
            </a:r>
          </a:p>
          <a:p>
            <a:pPr lvl="1"/>
            <a:r>
              <a:rPr lang="en-US" dirty="0" smtClean="0"/>
              <a:t> </a:t>
            </a:r>
            <a:r>
              <a:rPr lang="en-US" dirty="0"/>
              <a:t>data modeling, </a:t>
            </a:r>
            <a:endParaRPr lang="en-US" dirty="0" smtClean="0"/>
          </a:p>
          <a:p>
            <a:pPr lvl="1"/>
            <a:r>
              <a:rPr lang="en-US" dirty="0" smtClean="0"/>
              <a:t>SQL </a:t>
            </a:r>
            <a:r>
              <a:rPr lang="en-US" dirty="0"/>
              <a:t>development, </a:t>
            </a:r>
            <a:r>
              <a:rPr lang="en-US" dirty="0" smtClean="0"/>
              <a:t>and </a:t>
            </a:r>
            <a:r>
              <a:rPr lang="en-US" dirty="0"/>
              <a:t>comprehensive administration tools for server configuration, </a:t>
            </a:r>
            <a:endParaRPr lang="en-US" dirty="0" smtClean="0"/>
          </a:p>
          <a:p>
            <a:pPr lvl="1"/>
            <a:r>
              <a:rPr lang="en-US" dirty="0" smtClean="0"/>
              <a:t>user </a:t>
            </a:r>
            <a:r>
              <a:rPr lang="en-US" dirty="0"/>
              <a:t>administration, </a:t>
            </a:r>
            <a:endParaRPr lang="en-US" dirty="0" smtClean="0"/>
          </a:p>
          <a:p>
            <a:pPr lvl="1"/>
            <a:r>
              <a:rPr lang="en-US" dirty="0" smtClean="0"/>
              <a:t>backup</a:t>
            </a:r>
            <a:r>
              <a:rPr lang="en-US" dirty="0"/>
              <a:t>, and much more</a:t>
            </a:r>
            <a:r>
              <a:rPr lang="en-US" dirty="0" smtClean="0"/>
              <a:t>.</a:t>
            </a:r>
          </a:p>
          <a:p>
            <a:r>
              <a:rPr lang="en-US" dirty="0" smtClean="0"/>
              <a:t> </a:t>
            </a:r>
            <a:r>
              <a:rPr lang="en-US" dirty="0" err="1"/>
              <a:t>MySQL</a:t>
            </a:r>
            <a:r>
              <a:rPr lang="en-US" dirty="0"/>
              <a:t> Workbench is available on Windows, Linux and Mac OS X.</a:t>
            </a:r>
          </a:p>
          <a:p>
            <a:endParaRPr lang="en-US" dirty="0"/>
          </a:p>
        </p:txBody>
      </p:sp>
      <p:sp>
        <p:nvSpPr>
          <p:cNvPr id="2" name="Title 1"/>
          <p:cNvSpPr>
            <a:spLocks noGrp="1"/>
          </p:cNvSpPr>
          <p:nvPr>
            <p:ph type="title"/>
          </p:nvPr>
        </p:nvSpPr>
        <p:spPr/>
        <p:txBody>
          <a:bodyPr/>
          <a:lstStyle/>
          <a:p>
            <a:r>
              <a:rPr lang="en-US" dirty="0" smtClean="0"/>
              <a:t>Definition of </a:t>
            </a:r>
            <a:r>
              <a:rPr lang="en-US" dirty="0" err="1" smtClean="0"/>
              <a:t>MySQL</a:t>
            </a:r>
            <a:r>
              <a:rPr lang="en-US" dirty="0" smtClean="0"/>
              <a:t> Workbench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err="1" smtClean="0"/>
              <a:t>MySQL</a:t>
            </a:r>
            <a:r>
              <a:rPr lang="en-US" dirty="0" smtClean="0"/>
              <a:t> </a:t>
            </a:r>
            <a:r>
              <a:rPr lang="en-US" dirty="0"/>
              <a:t>Workbench includes visual tools for </a:t>
            </a:r>
            <a:r>
              <a:rPr lang="en-US" dirty="0" err="1"/>
              <a:t>mysqldump</a:t>
            </a:r>
            <a:r>
              <a:rPr lang="en-US" dirty="0"/>
              <a:t>. </a:t>
            </a:r>
            <a:endParaRPr lang="en-US" dirty="0" smtClean="0"/>
          </a:p>
          <a:p>
            <a:pPr fontAlgn="base"/>
            <a:r>
              <a:rPr lang="en-US" dirty="0" smtClean="0"/>
              <a:t>Easily </a:t>
            </a:r>
            <a:r>
              <a:rPr lang="en-US" dirty="0"/>
              <a:t>export/import data by selecting the database schemas and/or tables from the Object Browser. </a:t>
            </a:r>
            <a:endParaRPr lang="en-US" dirty="0" smtClean="0"/>
          </a:p>
          <a:p>
            <a:pPr fontAlgn="base"/>
            <a:r>
              <a:rPr lang="en-US" dirty="0" smtClean="0"/>
              <a:t>Advanced </a:t>
            </a:r>
            <a:r>
              <a:rPr lang="en-US" dirty="0"/>
              <a:t>configurations are available for concurrency controls, backup type, and output formatting.</a:t>
            </a:r>
          </a:p>
          <a:p>
            <a:endParaRPr lang="en-US" dirty="0"/>
          </a:p>
        </p:txBody>
      </p:sp>
      <p:sp>
        <p:nvSpPr>
          <p:cNvPr id="2" name="Title 1"/>
          <p:cNvSpPr>
            <a:spLocks noGrp="1"/>
          </p:cNvSpPr>
          <p:nvPr>
            <p:ph type="title"/>
          </p:nvPr>
        </p:nvSpPr>
        <p:spPr/>
        <p:txBody>
          <a:bodyPr>
            <a:normAutofit fontScale="90000"/>
          </a:bodyPr>
          <a:lstStyle/>
          <a:p>
            <a:r>
              <a:rPr lang="en-US" b="1" dirty="0" smtClean="0"/>
              <a:t>Export/Import</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Start </a:t>
            </a:r>
            <a:r>
              <a:rPr lang="en-US" dirty="0"/>
              <a:t>and stop </a:t>
            </a:r>
            <a:r>
              <a:rPr lang="en-US" dirty="0" err="1"/>
              <a:t>MySQL</a:t>
            </a:r>
            <a:r>
              <a:rPr lang="en-US" dirty="0"/>
              <a:t> servers and view corresponding log messages.</a:t>
            </a:r>
          </a:p>
          <a:p>
            <a:endParaRPr lang="en-US" dirty="0"/>
          </a:p>
        </p:txBody>
      </p:sp>
      <p:sp>
        <p:nvSpPr>
          <p:cNvPr id="2" name="Title 1"/>
          <p:cNvSpPr>
            <a:spLocks noGrp="1"/>
          </p:cNvSpPr>
          <p:nvPr>
            <p:ph type="title"/>
          </p:nvPr>
        </p:nvSpPr>
        <p:spPr/>
        <p:txBody>
          <a:bodyPr>
            <a:normAutofit fontScale="90000"/>
          </a:bodyPr>
          <a:lstStyle/>
          <a:p>
            <a:r>
              <a:rPr lang="en-US" b="1" dirty="0" smtClean="0"/>
              <a:t>Service Control</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dirty="0" err="1" smtClean="0"/>
              <a:t>MySQL</a:t>
            </a:r>
            <a:r>
              <a:rPr lang="en-US" dirty="0" smtClean="0"/>
              <a:t> </a:t>
            </a:r>
            <a:r>
              <a:rPr lang="en-US" dirty="0"/>
              <a:t>Workbench provides a suite of tools to improve the performance of </a:t>
            </a:r>
            <a:r>
              <a:rPr lang="en-US" dirty="0" err="1"/>
              <a:t>MySQL</a:t>
            </a:r>
            <a:r>
              <a:rPr lang="en-US" dirty="0"/>
              <a:t> applications</a:t>
            </a:r>
            <a:r>
              <a:rPr lang="en-US" dirty="0" smtClean="0"/>
              <a:t>.</a:t>
            </a:r>
          </a:p>
          <a:p>
            <a:pPr fontAlgn="base"/>
            <a:r>
              <a:rPr lang="en-US" dirty="0" smtClean="0"/>
              <a:t> </a:t>
            </a:r>
            <a:r>
              <a:rPr lang="en-US" dirty="0"/>
              <a:t>DBAs can quickly view key performance indicators using the Performance Dashboard. </a:t>
            </a:r>
            <a:endParaRPr lang="en-US" dirty="0" smtClean="0"/>
          </a:p>
          <a:p>
            <a:pPr fontAlgn="base"/>
            <a:r>
              <a:rPr lang="en-US" dirty="0" smtClean="0"/>
              <a:t>Performance </a:t>
            </a:r>
            <a:r>
              <a:rPr lang="en-US" dirty="0"/>
              <a:t>Reports provide easy identification and access to IO hotspots, high cost SQL statements, and more. </a:t>
            </a:r>
            <a:endParaRPr lang="en-US" dirty="0" smtClean="0"/>
          </a:p>
          <a:p>
            <a:pPr fontAlgn="base"/>
            <a:r>
              <a:rPr lang="en-US" dirty="0" smtClean="0"/>
              <a:t>Plus</a:t>
            </a:r>
            <a:r>
              <a:rPr lang="en-US" dirty="0"/>
              <a:t>, with 1 click, developers can see where to optimize their query with the improved and easy to use Visual Explain Plan.</a:t>
            </a:r>
          </a:p>
          <a:p>
            <a:endParaRPr lang="en-US" dirty="0"/>
          </a:p>
        </p:txBody>
      </p:sp>
      <p:sp>
        <p:nvSpPr>
          <p:cNvPr id="2" name="Title 1"/>
          <p:cNvSpPr>
            <a:spLocks noGrp="1"/>
          </p:cNvSpPr>
          <p:nvPr>
            <p:ph type="title"/>
          </p:nvPr>
        </p:nvSpPr>
        <p:spPr/>
        <p:txBody>
          <a:bodyPr>
            <a:normAutofit fontScale="90000"/>
          </a:bodyPr>
          <a:lstStyle/>
          <a:p>
            <a:r>
              <a:rPr lang="en-US" b="1" dirty="0" smtClean="0"/>
              <a:t>Visual Performance Dashboard</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The </a:t>
            </a:r>
            <a:r>
              <a:rPr lang="en-US" dirty="0"/>
              <a:t>Performance Dashboard provides quick "at a glance" views of </a:t>
            </a:r>
            <a:r>
              <a:rPr lang="en-US" dirty="0" err="1"/>
              <a:t>MySQL</a:t>
            </a:r>
            <a:r>
              <a:rPr lang="en-US" dirty="0"/>
              <a:t> performance on key server, network, and </a:t>
            </a:r>
            <a:r>
              <a:rPr lang="en-US" dirty="0" err="1"/>
              <a:t>InnoDB</a:t>
            </a:r>
            <a:r>
              <a:rPr lang="en-US" dirty="0"/>
              <a:t> metrics. </a:t>
            </a:r>
            <a:endParaRPr lang="en-US" dirty="0" smtClean="0"/>
          </a:p>
          <a:p>
            <a:pPr fontAlgn="base"/>
            <a:r>
              <a:rPr lang="en-US" dirty="0" smtClean="0"/>
              <a:t>Simply </a:t>
            </a:r>
            <a:r>
              <a:rPr lang="en-US" dirty="0"/>
              <a:t>mouse over various graphs and visuals to get added details.</a:t>
            </a:r>
          </a:p>
          <a:p>
            <a:endParaRPr lang="en-US" dirty="0"/>
          </a:p>
        </p:txBody>
      </p:sp>
      <p:sp>
        <p:nvSpPr>
          <p:cNvPr id="2" name="Title 1"/>
          <p:cNvSpPr>
            <a:spLocks noGrp="1"/>
          </p:cNvSpPr>
          <p:nvPr>
            <p:ph type="title"/>
          </p:nvPr>
        </p:nvSpPr>
        <p:spPr/>
        <p:txBody>
          <a:bodyPr>
            <a:normAutofit fontScale="90000"/>
          </a:bodyPr>
          <a:lstStyle/>
          <a:p>
            <a:r>
              <a:rPr lang="en-US" b="1" dirty="0" smtClean="0"/>
              <a:t>New! Performance Dashboard</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Over </a:t>
            </a:r>
            <a:r>
              <a:rPr lang="en-US" dirty="0"/>
              <a:t>20 reports help to analyze the performance of your </a:t>
            </a:r>
            <a:r>
              <a:rPr lang="en-US" dirty="0" err="1"/>
              <a:t>MySQL</a:t>
            </a:r>
            <a:r>
              <a:rPr lang="en-US" dirty="0"/>
              <a:t> databases. </a:t>
            </a:r>
            <a:endParaRPr lang="en-US" dirty="0" smtClean="0"/>
          </a:p>
          <a:p>
            <a:pPr fontAlgn="base"/>
            <a:r>
              <a:rPr lang="en-US" dirty="0" smtClean="0"/>
              <a:t>Targeted </a:t>
            </a:r>
            <a:r>
              <a:rPr lang="en-US" dirty="0"/>
              <a:t>reports make analyzing IO hotspots, high cost SQL statements, Wait statistics, </a:t>
            </a:r>
            <a:r>
              <a:rPr lang="en-US" dirty="0" err="1"/>
              <a:t>InnoDB</a:t>
            </a:r>
            <a:r>
              <a:rPr lang="en-US" dirty="0"/>
              <a:t> engine metrics</a:t>
            </a:r>
            <a:r>
              <a:rPr lang="en-US" dirty="0" smtClean="0"/>
              <a:t>.</a:t>
            </a:r>
          </a:p>
          <a:p>
            <a:pPr fontAlgn="base"/>
            <a:r>
              <a:rPr lang="en-US" dirty="0" smtClean="0"/>
              <a:t> </a:t>
            </a:r>
            <a:r>
              <a:rPr lang="en-US" dirty="0" err="1"/>
              <a:t>MySQL</a:t>
            </a:r>
            <a:r>
              <a:rPr lang="en-US" dirty="0"/>
              <a:t> Workbench leverages the SYS views on the Performance Schema.</a:t>
            </a:r>
          </a:p>
          <a:p>
            <a:endParaRPr lang="en-US" dirty="0"/>
          </a:p>
        </p:txBody>
      </p:sp>
      <p:sp>
        <p:nvSpPr>
          <p:cNvPr id="2" name="Title 1"/>
          <p:cNvSpPr>
            <a:spLocks noGrp="1"/>
          </p:cNvSpPr>
          <p:nvPr>
            <p:ph type="title"/>
          </p:nvPr>
        </p:nvSpPr>
        <p:spPr/>
        <p:txBody>
          <a:bodyPr>
            <a:normAutofit fontScale="90000"/>
          </a:bodyPr>
          <a:lstStyle/>
          <a:p>
            <a:r>
              <a:rPr lang="en-US" b="1" dirty="0" smtClean="0"/>
              <a:t>New! Performance Reports</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The </a:t>
            </a:r>
            <a:r>
              <a:rPr lang="en-US" dirty="0"/>
              <a:t>explain plan shows the operations </a:t>
            </a:r>
            <a:r>
              <a:rPr lang="en-US" dirty="0" err="1"/>
              <a:t>MySQL</a:t>
            </a:r>
            <a:r>
              <a:rPr lang="en-US" dirty="0"/>
              <a:t> performs when it runs SQL statements</a:t>
            </a:r>
            <a:r>
              <a:rPr lang="en-US" dirty="0" smtClean="0"/>
              <a:t>.</a:t>
            </a:r>
          </a:p>
          <a:p>
            <a:pPr fontAlgn="base"/>
            <a:r>
              <a:rPr lang="en-US" dirty="0" smtClean="0"/>
              <a:t> </a:t>
            </a:r>
            <a:r>
              <a:rPr lang="en-US" dirty="0"/>
              <a:t>This information can help optimize SQL performance</a:t>
            </a:r>
            <a:r>
              <a:rPr lang="en-US" dirty="0" smtClean="0"/>
              <a:t>.</a:t>
            </a:r>
          </a:p>
          <a:p>
            <a:pPr fontAlgn="base"/>
            <a:r>
              <a:rPr lang="en-US" dirty="0" smtClean="0"/>
              <a:t> </a:t>
            </a:r>
            <a:r>
              <a:rPr lang="en-US" dirty="0" err="1"/>
              <a:t>MySQLWorkbench</a:t>
            </a:r>
            <a:r>
              <a:rPr lang="en-US" dirty="0"/>
              <a:t> Visualize Explain plans graphically show and highlight how SQL statements execute within </a:t>
            </a:r>
            <a:r>
              <a:rPr lang="en-US" dirty="0" err="1"/>
              <a:t>MySQL</a:t>
            </a:r>
            <a:r>
              <a:rPr lang="en-US" dirty="0"/>
              <a:t>. </a:t>
            </a:r>
            <a:endParaRPr lang="en-US" dirty="0" smtClean="0"/>
          </a:p>
          <a:p>
            <a:pPr fontAlgn="base"/>
            <a:r>
              <a:rPr lang="en-US" dirty="0" smtClean="0"/>
              <a:t>By </a:t>
            </a:r>
            <a:r>
              <a:rPr lang="en-US" dirty="0"/>
              <a:t>showing developers costs and tuning hints, </a:t>
            </a:r>
            <a:r>
              <a:rPr lang="en-US" dirty="0" err="1"/>
              <a:t>MySQL</a:t>
            </a:r>
            <a:r>
              <a:rPr lang="en-US" dirty="0"/>
              <a:t> Workbench improves and simplifies SQL statement performance tuning.</a:t>
            </a:r>
          </a:p>
          <a:p>
            <a:endParaRPr lang="en-US" dirty="0"/>
          </a:p>
        </p:txBody>
      </p:sp>
      <p:sp>
        <p:nvSpPr>
          <p:cNvPr id="2" name="Title 1"/>
          <p:cNvSpPr>
            <a:spLocks noGrp="1"/>
          </p:cNvSpPr>
          <p:nvPr>
            <p:ph type="title"/>
          </p:nvPr>
        </p:nvSpPr>
        <p:spPr/>
        <p:txBody>
          <a:bodyPr>
            <a:normAutofit fontScale="90000"/>
          </a:bodyPr>
          <a:lstStyle/>
          <a:p>
            <a:r>
              <a:rPr lang="en-US" b="1" dirty="0" smtClean="0"/>
              <a:t>New! Explain Plan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Query </a:t>
            </a:r>
            <a:r>
              <a:rPr lang="en-US" dirty="0"/>
              <a:t>Statistics provide instant statistics on SQL executed from the Workbench Editor, such as details about the fields in your result set and key performance statistics from your query, such as client timing, network latency, server execution timing, index usage, number of rows scanned, joins, use of temporary data storage, and more.</a:t>
            </a:r>
          </a:p>
          <a:p>
            <a:endParaRPr lang="en-US" dirty="0"/>
          </a:p>
        </p:txBody>
      </p:sp>
      <p:sp>
        <p:nvSpPr>
          <p:cNvPr id="2" name="Title 1"/>
          <p:cNvSpPr>
            <a:spLocks noGrp="1"/>
          </p:cNvSpPr>
          <p:nvPr>
            <p:ph type="title"/>
          </p:nvPr>
        </p:nvSpPr>
        <p:spPr/>
        <p:txBody>
          <a:bodyPr>
            <a:normAutofit fontScale="90000"/>
          </a:bodyPr>
          <a:lstStyle/>
          <a:p>
            <a:r>
              <a:rPr lang="en-US" b="1" dirty="0" smtClean="0"/>
              <a:t>New! Query Statistics</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dirty="0" err="1" smtClean="0"/>
              <a:t>MySQL</a:t>
            </a:r>
            <a:r>
              <a:rPr lang="en-US" dirty="0" smtClean="0"/>
              <a:t> </a:t>
            </a:r>
            <a:r>
              <a:rPr lang="en-US" dirty="0"/>
              <a:t>Workbench now provides a complete, easy to use solution for migrating Microsoft SQL Server, Microsoft Access, Sybase ASE, </a:t>
            </a:r>
            <a:r>
              <a:rPr lang="en-US" dirty="0" err="1"/>
              <a:t>PostreSQL</a:t>
            </a:r>
            <a:r>
              <a:rPr lang="en-US" dirty="0"/>
              <a:t>, and other RDBMS tables, objects and data to </a:t>
            </a:r>
            <a:r>
              <a:rPr lang="en-US" dirty="0" err="1"/>
              <a:t>MySQL</a:t>
            </a:r>
            <a:r>
              <a:rPr lang="en-US" dirty="0"/>
              <a:t>. </a:t>
            </a:r>
            <a:endParaRPr lang="en-US" dirty="0" smtClean="0"/>
          </a:p>
          <a:p>
            <a:pPr fontAlgn="base"/>
            <a:r>
              <a:rPr lang="en-US" dirty="0" smtClean="0"/>
              <a:t>Developers </a:t>
            </a:r>
            <a:r>
              <a:rPr lang="en-US" dirty="0"/>
              <a:t>and DBAs can quickly and easily convert existing applications to run on </a:t>
            </a:r>
            <a:r>
              <a:rPr lang="en-US" dirty="0" err="1"/>
              <a:t>MySQL</a:t>
            </a:r>
            <a:r>
              <a:rPr lang="en-US" dirty="0"/>
              <a:t> both on Windows and other platforms. </a:t>
            </a:r>
            <a:endParaRPr lang="en-US" dirty="0" smtClean="0"/>
          </a:p>
          <a:p>
            <a:pPr fontAlgn="base"/>
            <a:r>
              <a:rPr lang="en-US" dirty="0" smtClean="0"/>
              <a:t>Migration </a:t>
            </a:r>
            <a:r>
              <a:rPr lang="en-US" dirty="0"/>
              <a:t>also supports migrating from earlier versions of </a:t>
            </a:r>
            <a:r>
              <a:rPr lang="en-US" dirty="0" err="1"/>
              <a:t>MySQL</a:t>
            </a:r>
            <a:r>
              <a:rPr lang="en-US" dirty="0"/>
              <a:t> to the latest releases.</a:t>
            </a:r>
          </a:p>
          <a:p>
            <a:endParaRPr lang="en-US" dirty="0"/>
          </a:p>
        </p:txBody>
      </p:sp>
      <p:sp>
        <p:nvSpPr>
          <p:cNvPr id="2" name="Title 1"/>
          <p:cNvSpPr>
            <a:spLocks noGrp="1"/>
          </p:cNvSpPr>
          <p:nvPr>
            <p:ph type="title"/>
          </p:nvPr>
        </p:nvSpPr>
        <p:spPr/>
        <p:txBody>
          <a:bodyPr>
            <a:normAutofit fontScale="90000"/>
          </a:bodyPr>
          <a:lstStyle/>
          <a:p>
            <a:r>
              <a:rPr lang="en-US" b="1" dirty="0" smtClean="0"/>
              <a:t>Database Migration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0"/>
            <a:ext cx="3276600" cy="1143000"/>
          </a:xfrm>
        </p:spPr>
        <p:txBody>
          <a:bodyPr/>
          <a:lstStyle/>
          <a:p>
            <a:r>
              <a:rPr lang="en-US" dirty="0" smtClean="0"/>
              <a:t>Thanks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err="1" smtClean="0"/>
              <a:t>MySQL</a:t>
            </a:r>
            <a:r>
              <a:rPr lang="en-US" dirty="0" smtClean="0"/>
              <a:t> </a:t>
            </a:r>
            <a:r>
              <a:rPr lang="en-US" dirty="0"/>
              <a:t>Workbench enables a DBA, developer, or data architect to visually design, model, generate, and manage databases. </a:t>
            </a:r>
            <a:endParaRPr lang="en-US" dirty="0" smtClean="0"/>
          </a:p>
          <a:p>
            <a:pPr fontAlgn="base"/>
            <a:r>
              <a:rPr lang="en-US" dirty="0" smtClean="0"/>
              <a:t>It </a:t>
            </a:r>
            <a:r>
              <a:rPr lang="en-US" dirty="0"/>
              <a:t>includes everything a data modeler needs for creating complex ER models, forward and reverse engineering, </a:t>
            </a:r>
            <a:endParaRPr lang="en-US" dirty="0" smtClean="0"/>
          </a:p>
          <a:p>
            <a:pPr fontAlgn="base"/>
            <a:r>
              <a:rPr lang="en-US" dirty="0" smtClean="0"/>
              <a:t>and </a:t>
            </a:r>
            <a:r>
              <a:rPr lang="en-US" dirty="0"/>
              <a:t>also delivers key features for performing difficult change management and documentation tasks that normally require much time and effort.</a:t>
            </a:r>
          </a:p>
          <a:p>
            <a:endParaRPr lang="en-US" dirty="0"/>
          </a:p>
        </p:txBody>
      </p:sp>
      <p:sp>
        <p:nvSpPr>
          <p:cNvPr id="2" name="Title 1"/>
          <p:cNvSpPr>
            <a:spLocks noGrp="1"/>
          </p:cNvSpPr>
          <p:nvPr>
            <p:ph type="title"/>
          </p:nvPr>
        </p:nvSpPr>
        <p:spPr/>
        <p:txBody>
          <a:bodyPr>
            <a:normAutofit fontScale="90000"/>
          </a:bodyPr>
          <a:lstStyle/>
          <a:p>
            <a:r>
              <a:rPr lang="en-US" b="1" dirty="0" smtClean="0"/>
              <a:t>Design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err="1" smtClean="0"/>
              <a:t>MySQL</a:t>
            </a:r>
            <a:r>
              <a:rPr lang="en-US" dirty="0" smtClean="0"/>
              <a:t> </a:t>
            </a:r>
            <a:r>
              <a:rPr lang="en-US" dirty="0"/>
              <a:t>Workbench simplifies database design and maintenance, </a:t>
            </a:r>
            <a:endParaRPr lang="en-US" dirty="0" smtClean="0"/>
          </a:p>
          <a:p>
            <a:pPr fontAlgn="base"/>
            <a:r>
              <a:rPr lang="en-US" dirty="0" smtClean="0"/>
              <a:t>automates </a:t>
            </a:r>
            <a:r>
              <a:rPr lang="en-US" dirty="0"/>
              <a:t>time-consuming and error-prone tasks, and improves communication among DBA and developer teams. </a:t>
            </a:r>
            <a:endParaRPr lang="en-US" dirty="0" smtClean="0"/>
          </a:p>
          <a:p>
            <a:pPr algn="just" fontAlgn="base"/>
            <a:r>
              <a:rPr lang="en-US" dirty="0" smtClean="0"/>
              <a:t>It </a:t>
            </a:r>
            <a:r>
              <a:rPr lang="en-US" dirty="0"/>
              <a:t>enables data architects to visualize requirements, communicate with stakeholders, and resolve design issues before a major investment of time and resources is made. </a:t>
            </a:r>
            <a:endParaRPr lang="en-US" dirty="0" smtClean="0"/>
          </a:p>
          <a:p>
            <a:pPr fontAlgn="base"/>
            <a:r>
              <a:rPr lang="en-US" dirty="0" smtClean="0"/>
              <a:t>It </a:t>
            </a:r>
            <a:r>
              <a:rPr lang="en-US" dirty="0"/>
              <a:t>enables model-driven database design, which is the most efficient methodology for creating valid and well-performing databases, while providing the flexibility to respond to evolving business requirements. </a:t>
            </a:r>
            <a:endParaRPr lang="en-US" dirty="0" smtClean="0"/>
          </a:p>
          <a:p>
            <a:pPr fontAlgn="base"/>
            <a:r>
              <a:rPr lang="en-US" dirty="0" smtClean="0"/>
              <a:t>Model </a:t>
            </a:r>
            <a:r>
              <a:rPr lang="en-US" dirty="0"/>
              <a:t>and Schema Validation utilities enforce best practice standards for data modeling; also enforce </a:t>
            </a:r>
            <a:r>
              <a:rPr lang="en-US" dirty="0" err="1"/>
              <a:t>MySQL</a:t>
            </a:r>
            <a:r>
              <a:rPr lang="en-US" dirty="0"/>
              <a:t>-specific physical design standards so no mistakes are made when building new ER diagrams or generating physical </a:t>
            </a:r>
            <a:r>
              <a:rPr lang="en-US" dirty="0" err="1"/>
              <a:t>MySQL</a:t>
            </a:r>
            <a:r>
              <a:rPr lang="en-US" dirty="0"/>
              <a:t> databases.</a:t>
            </a:r>
          </a:p>
          <a:p>
            <a:endParaRPr lang="en-US" dirty="0"/>
          </a:p>
        </p:txBody>
      </p:sp>
      <p:sp>
        <p:nvSpPr>
          <p:cNvPr id="2" name="Title 1"/>
          <p:cNvSpPr>
            <a:spLocks noGrp="1"/>
          </p:cNvSpPr>
          <p:nvPr>
            <p:ph type="title"/>
          </p:nvPr>
        </p:nvSpPr>
        <p:spPr/>
        <p:txBody>
          <a:bodyPr>
            <a:normAutofit fontScale="90000"/>
          </a:bodyPr>
          <a:lstStyle/>
          <a:p>
            <a:r>
              <a:rPr lang="en-US" b="1" dirty="0" smtClean="0"/>
              <a:t>Visual Database Schema Design</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dirty="0" err="1" smtClean="0"/>
              <a:t>MySQL</a:t>
            </a:r>
            <a:r>
              <a:rPr lang="en-US" dirty="0" smtClean="0"/>
              <a:t> </a:t>
            </a:r>
            <a:r>
              <a:rPr lang="en-US" dirty="0"/>
              <a:t>Workbench provides capabilities for forward engineering of physical database designs. </a:t>
            </a:r>
            <a:endParaRPr lang="en-US" dirty="0" smtClean="0"/>
          </a:p>
          <a:p>
            <a:pPr fontAlgn="base"/>
            <a:r>
              <a:rPr lang="en-US" dirty="0" smtClean="0"/>
              <a:t>A </a:t>
            </a:r>
            <a:r>
              <a:rPr lang="en-US" dirty="0"/>
              <a:t>visual data model can easily be transformed into a physical database on a target </a:t>
            </a:r>
            <a:r>
              <a:rPr lang="en-US" dirty="0" err="1"/>
              <a:t>MySQL</a:t>
            </a:r>
            <a:r>
              <a:rPr lang="en-US" dirty="0"/>
              <a:t> Server with just a few mouse clicks. </a:t>
            </a:r>
            <a:endParaRPr lang="en-US" dirty="0" smtClean="0"/>
          </a:p>
          <a:p>
            <a:pPr fontAlgn="base"/>
            <a:r>
              <a:rPr lang="en-US" dirty="0" smtClean="0"/>
              <a:t>All </a:t>
            </a:r>
            <a:r>
              <a:rPr lang="en-US" dirty="0"/>
              <a:t>SQL code is automatically generated and runs right the first time, which eliminates the normal error-prone process of manually writing complex SQL code</a:t>
            </a:r>
            <a:r>
              <a:rPr lang="en-US" dirty="0" smtClean="0"/>
              <a:t>.</a:t>
            </a:r>
          </a:p>
          <a:p>
            <a:pPr fontAlgn="base"/>
            <a:r>
              <a:rPr lang="en-US" dirty="0" smtClean="0"/>
              <a:t> </a:t>
            </a:r>
            <a:r>
              <a:rPr lang="en-US" dirty="0" err="1"/>
              <a:t>MySQL</a:t>
            </a:r>
            <a:r>
              <a:rPr lang="en-US" dirty="0"/>
              <a:t> Workbench also enables you to reverse engineer an existing database or packaged application to get better insight into its database design. </a:t>
            </a:r>
            <a:endParaRPr lang="en-US" dirty="0" smtClean="0"/>
          </a:p>
          <a:p>
            <a:pPr fontAlgn="base"/>
            <a:r>
              <a:rPr lang="en-US" dirty="0" smtClean="0"/>
              <a:t>Not </a:t>
            </a:r>
            <a:r>
              <a:rPr lang="en-US" dirty="0"/>
              <a:t>only can </a:t>
            </a:r>
            <a:r>
              <a:rPr lang="en-US" dirty="0" err="1"/>
              <a:t>MySQL</a:t>
            </a:r>
            <a:r>
              <a:rPr lang="en-US" dirty="0"/>
              <a:t> Workbench forward and reverse engineer existing databases, but it can also import SQL scripts to build models and export models to DDL scripts that can be run at a later time.</a:t>
            </a:r>
          </a:p>
          <a:p>
            <a:endParaRPr lang="en-US" dirty="0"/>
          </a:p>
        </p:txBody>
      </p:sp>
      <p:sp>
        <p:nvSpPr>
          <p:cNvPr id="2" name="Title 1"/>
          <p:cNvSpPr>
            <a:spLocks noGrp="1"/>
          </p:cNvSpPr>
          <p:nvPr>
            <p:ph type="title"/>
          </p:nvPr>
        </p:nvSpPr>
        <p:spPr/>
        <p:txBody>
          <a:bodyPr>
            <a:normAutofit fontScale="90000"/>
          </a:bodyPr>
          <a:lstStyle/>
          <a:p>
            <a:r>
              <a:rPr lang="en-US" b="1" dirty="0" smtClean="0"/>
              <a:t>Forward and Reverse Engineering</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dirty="0" smtClean="0"/>
              <a:t>Database </a:t>
            </a:r>
            <a:r>
              <a:rPr lang="en-US" dirty="0"/>
              <a:t>change management is a difficult and complex process, which involves maintaining different versions of database schemas and manually modifying existing databases</a:t>
            </a:r>
            <a:r>
              <a:rPr lang="en-US" dirty="0" smtClean="0"/>
              <a:t>.</a:t>
            </a:r>
          </a:p>
          <a:p>
            <a:pPr fontAlgn="base"/>
            <a:r>
              <a:rPr lang="en-US" dirty="0" smtClean="0"/>
              <a:t> </a:t>
            </a:r>
            <a:r>
              <a:rPr lang="en-US" dirty="0"/>
              <a:t>To help DBAs and developers with change management, </a:t>
            </a:r>
            <a:r>
              <a:rPr lang="en-US" dirty="0" err="1"/>
              <a:t>MySQL</a:t>
            </a:r>
            <a:r>
              <a:rPr lang="en-US" dirty="0"/>
              <a:t> Workbench includes Schema Synchronization and Comparison utilities</a:t>
            </a:r>
            <a:r>
              <a:rPr lang="en-US" dirty="0" smtClean="0"/>
              <a:t>.</a:t>
            </a:r>
          </a:p>
          <a:p>
            <a:pPr fontAlgn="base"/>
            <a:r>
              <a:rPr lang="en-US" dirty="0" smtClean="0"/>
              <a:t> </a:t>
            </a:r>
            <a:r>
              <a:rPr lang="en-US" dirty="0"/>
              <a:t>A DBA can compare two live databases or a model and a live database and visually see the differences, and also perform synchronization between a model and a live database or vice versa.</a:t>
            </a:r>
          </a:p>
          <a:p>
            <a:endParaRPr lang="en-US" dirty="0"/>
          </a:p>
        </p:txBody>
      </p:sp>
      <p:sp>
        <p:nvSpPr>
          <p:cNvPr id="2" name="Title 1"/>
          <p:cNvSpPr>
            <a:spLocks noGrp="1"/>
          </p:cNvSpPr>
          <p:nvPr>
            <p:ph type="title"/>
          </p:nvPr>
        </p:nvSpPr>
        <p:spPr/>
        <p:txBody>
          <a:bodyPr>
            <a:normAutofit fontScale="90000"/>
          </a:bodyPr>
          <a:lstStyle/>
          <a:p>
            <a:r>
              <a:rPr lang="en-US" b="1" dirty="0" smtClean="0"/>
              <a:t>Change Management</a:t>
            </a:r>
            <a:br>
              <a:rPr lang="en-US" b="1" dirty="0" smtClean="0"/>
            </a:b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Documenting </a:t>
            </a:r>
            <a:r>
              <a:rPr lang="en-US" dirty="0"/>
              <a:t>database designs can be a time-consuming process. </a:t>
            </a:r>
            <a:endParaRPr lang="en-US" dirty="0" smtClean="0"/>
          </a:p>
          <a:p>
            <a:pPr fontAlgn="base"/>
            <a:r>
              <a:rPr lang="en-US" dirty="0" err="1" smtClean="0"/>
              <a:t>MySQL</a:t>
            </a:r>
            <a:r>
              <a:rPr lang="en-US" dirty="0" smtClean="0"/>
              <a:t> </a:t>
            </a:r>
            <a:r>
              <a:rPr lang="en-US" dirty="0"/>
              <a:t>Workbench includes </a:t>
            </a:r>
            <a:r>
              <a:rPr lang="en-US" dirty="0" err="1"/>
              <a:t>DBDoc</a:t>
            </a:r>
            <a:r>
              <a:rPr lang="en-US" dirty="0"/>
              <a:t> that enables a DBA or developer to deliver point-and-click database documentation. </a:t>
            </a:r>
            <a:endParaRPr lang="en-US" dirty="0" smtClean="0"/>
          </a:p>
          <a:p>
            <a:pPr fontAlgn="base"/>
            <a:r>
              <a:rPr lang="en-US" dirty="0" smtClean="0"/>
              <a:t>Models </a:t>
            </a:r>
            <a:r>
              <a:rPr lang="en-US" dirty="0"/>
              <a:t>can be documented in either HTML or plain text format, and includes all the objects and models in a current </a:t>
            </a:r>
            <a:r>
              <a:rPr lang="en-US" dirty="0" err="1"/>
              <a:t>MySQL</a:t>
            </a:r>
            <a:r>
              <a:rPr lang="en-US" dirty="0"/>
              <a:t> Workbench session.</a:t>
            </a:r>
          </a:p>
          <a:p>
            <a:endParaRPr lang="en-US" dirty="0"/>
          </a:p>
        </p:txBody>
      </p:sp>
      <p:sp>
        <p:nvSpPr>
          <p:cNvPr id="2" name="Title 1"/>
          <p:cNvSpPr>
            <a:spLocks noGrp="1"/>
          </p:cNvSpPr>
          <p:nvPr>
            <p:ph type="title"/>
          </p:nvPr>
        </p:nvSpPr>
        <p:spPr/>
        <p:txBody>
          <a:bodyPr>
            <a:normAutofit fontScale="90000"/>
          </a:bodyPr>
          <a:lstStyle/>
          <a:p>
            <a:r>
              <a:rPr lang="en-US" b="1" dirty="0" smtClean="0"/>
              <a:t>Database Documentation</a:t>
            </a:r>
            <a:br>
              <a:rPr lang="en-US" b="1" dirty="0" smtClean="0"/>
            </a:b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dirty="0" err="1" smtClean="0"/>
              <a:t>MySQL</a:t>
            </a:r>
            <a:r>
              <a:rPr lang="en-US" dirty="0" smtClean="0"/>
              <a:t> </a:t>
            </a:r>
            <a:r>
              <a:rPr lang="en-US" dirty="0"/>
              <a:t>Workbench delivers visual tools for creating, executing, and optimizing SQL queries. </a:t>
            </a:r>
            <a:endParaRPr lang="en-US" dirty="0" smtClean="0"/>
          </a:p>
          <a:p>
            <a:pPr fontAlgn="base"/>
            <a:r>
              <a:rPr lang="en-US" dirty="0" smtClean="0"/>
              <a:t>The </a:t>
            </a:r>
            <a:r>
              <a:rPr lang="en-US" dirty="0"/>
              <a:t>SQL Editor provides color syntax highlighting, auto-complete, reuse of </a:t>
            </a:r>
            <a:r>
              <a:rPr lang="en-US" dirty="0" smtClean="0"/>
              <a:t>SQL, </a:t>
            </a:r>
            <a:r>
              <a:rPr lang="en-US" dirty="0"/>
              <a:t>and execution history of SQL. </a:t>
            </a:r>
            <a:endParaRPr lang="en-US" dirty="0" smtClean="0"/>
          </a:p>
          <a:p>
            <a:pPr fontAlgn="base"/>
            <a:r>
              <a:rPr lang="en-US" dirty="0" smtClean="0"/>
              <a:t>The </a:t>
            </a:r>
            <a:r>
              <a:rPr lang="en-US" dirty="0"/>
              <a:t>Database Connections Panel enables developers to easily manage standard database connections, including </a:t>
            </a:r>
            <a:r>
              <a:rPr lang="en-US" dirty="0" err="1" smtClean="0"/>
              <a:t>MySQL</a:t>
            </a:r>
            <a:r>
              <a:rPr lang="en-US" dirty="0" smtClean="0"/>
              <a:t>. </a:t>
            </a:r>
          </a:p>
          <a:p>
            <a:pPr fontAlgn="base"/>
            <a:r>
              <a:rPr lang="en-US" dirty="0" smtClean="0"/>
              <a:t>The </a:t>
            </a:r>
            <a:r>
              <a:rPr lang="en-US" dirty="0"/>
              <a:t>Object Browser provides instant access to database schema and objects.</a:t>
            </a:r>
          </a:p>
          <a:p>
            <a:endParaRPr lang="en-US" dirty="0"/>
          </a:p>
        </p:txBody>
      </p:sp>
      <p:sp>
        <p:nvSpPr>
          <p:cNvPr id="2" name="Title 1"/>
          <p:cNvSpPr>
            <a:spLocks noGrp="1"/>
          </p:cNvSpPr>
          <p:nvPr>
            <p:ph type="title"/>
          </p:nvPr>
        </p:nvSpPr>
        <p:spPr/>
        <p:txBody>
          <a:bodyPr>
            <a:normAutofit fontScale="90000"/>
          </a:bodyPr>
          <a:lstStyle/>
          <a:p>
            <a:r>
              <a:rPr lang="en-US" b="1" dirty="0" smtClean="0"/>
              <a:t>Develop</a:t>
            </a:r>
            <a:br>
              <a:rPr lang="en-US" b="1"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The </a:t>
            </a:r>
            <a:r>
              <a:rPr lang="en-US" dirty="0"/>
              <a:t>visual SQL Editor lets developers build, edit and run queries, create and edit data, and view and export results. </a:t>
            </a:r>
            <a:endParaRPr lang="en-US" dirty="0" smtClean="0"/>
          </a:p>
          <a:p>
            <a:pPr fontAlgn="base"/>
            <a:r>
              <a:rPr lang="en-US" dirty="0" smtClean="0"/>
              <a:t>Color </a:t>
            </a:r>
            <a:r>
              <a:rPr lang="en-US" dirty="0"/>
              <a:t>syntax highlighting, context sensitive help and auto-complete aids in writing and debugging SQL statements. </a:t>
            </a:r>
            <a:endParaRPr lang="en-US" dirty="0" smtClean="0"/>
          </a:p>
          <a:p>
            <a:pPr fontAlgn="base"/>
            <a:r>
              <a:rPr lang="en-US" dirty="0" smtClean="0"/>
              <a:t>And </a:t>
            </a:r>
            <a:r>
              <a:rPr lang="en-US" dirty="0"/>
              <a:t>EXPLAIN plans can easily be gathered to help optimize queries. </a:t>
            </a:r>
          </a:p>
        </p:txBody>
      </p:sp>
      <p:sp>
        <p:nvSpPr>
          <p:cNvPr id="2" name="Title 1"/>
          <p:cNvSpPr>
            <a:spLocks noGrp="1"/>
          </p:cNvSpPr>
          <p:nvPr>
            <p:ph type="title"/>
          </p:nvPr>
        </p:nvSpPr>
        <p:spPr/>
        <p:txBody>
          <a:bodyPr>
            <a:normAutofit fontScale="90000"/>
          </a:bodyPr>
          <a:lstStyle/>
          <a:p>
            <a:r>
              <a:rPr lang="en-US" b="1" dirty="0" smtClean="0"/>
              <a:t>Visual SQL Editor</a:t>
            </a:r>
            <a:r>
              <a:rPr lang="en-US" dirty="0" smtClean="0"/>
              <a:t/>
            </a:r>
            <a:br>
              <a:rPr lang="en-US" dirty="0" smtClean="0"/>
            </a:b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510</TotalTime>
  <Words>1526</Words>
  <Application>Microsoft Macintosh PowerPoint</Application>
  <PresentationFormat>On-screen Show (4:3)</PresentationFormat>
  <Paragraphs>111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MYSQL WorkBench Tool</vt:lpstr>
      <vt:lpstr>Definition of MySQL Workbench</vt:lpstr>
      <vt:lpstr>Design </vt:lpstr>
      <vt:lpstr>Visual Database Schema Design </vt:lpstr>
      <vt:lpstr>Forward and Reverse Engineering </vt:lpstr>
      <vt:lpstr>Change Management </vt:lpstr>
      <vt:lpstr>Database Documentation </vt:lpstr>
      <vt:lpstr>Develop </vt:lpstr>
      <vt:lpstr>Visual SQL Editor </vt:lpstr>
      <vt:lpstr>The SQL Editor provides: </vt:lpstr>
      <vt:lpstr>Object Management </vt:lpstr>
      <vt:lpstr>Connection Management </vt:lpstr>
      <vt:lpstr>Administer </vt:lpstr>
      <vt:lpstr>Backup/Recovery </vt:lpstr>
      <vt:lpstr>Auditing </vt:lpstr>
      <vt:lpstr>User Administration </vt:lpstr>
      <vt:lpstr>Server Configuration </vt:lpstr>
      <vt:lpstr>Server Connections </vt:lpstr>
      <vt:lpstr>Server Logs </vt:lpstr>
      <vt:lpstr>Export/Import </vt:lpstr>
      <vt:lpstr>Service Control </vt:lpstr>
      <vt:lpstr>Visual Performance Dashboard </vt:lpstr>
      <vt:lpstr>New! Performance Dashboard </vt:lpstr>
      <vt:lpstr>New! Performance Reports </vt:lpstr>
      <vt:lpstr>New! Explain Plan </vt:lpstr>
      <vt:lpstr>New! Query Statistics </vt:lpstr>
      <vt:lpstr>Database Migration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WorkBench</dc:title>
  <dc:creator>CELESTIN</dc:creator>
  <cp:lastModifiedBy>Admin</cp:lastModifiedBy>
  <cp:revision>35</cp:revision>
  <dcterms:created xsi:type="dcterms:W3CDTF">2015-03-25T10:41:50Z</dcterms:created>
  <dcterms:modified xsi:type="dcterms:W3CDTF">2018-02-08T13:54:54Z</dcterms:modified>
</cp:coreProperties>
</file>