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ABA4-305F-EDA1-9F9A-BC4D13D4F3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BE0B0-712C-AF64-B382-81E5B4492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F2FA-8296-04DC-BABD-F004D5E5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E0E1-ED6C-416A-8281-CA3B33778ED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88F3-0D12-CC69-4B98-D140638A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25BDF-C2EF-9F12-1CBD-D09EA7ED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35BB-BEEE-45ED-AF60-6C0C761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4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AD75-E85E-BE3A-D609-157A4472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5DCF7-5947-482F-472C-EF5FA9394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97F73-4588-C663-E1C3-FA9CD07B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E0E1-ED6C-416A-8281-CA3B33778ED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B2A5C-5715-CC96-749D-C2236FE9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5F3-2820-BB62-D9CD-27D2EA5C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35BB-BEEE-45ED-AF60-6C0C761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84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99DEA-C96E-04ED-CB48-4273FDED60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A30ED-024B-AF38-F37D-837CBABA9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0C78A-13C9-EE2F-BBBA-CA4CEB645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E0E1-ED6C-416A-8281-CA3B33778ED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0462-B525-6A60-8F90-48C42919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B6FC9-A8F1-837A-220F-84B696DF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35BB-BEEE-45ED-AF60-6C0C761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1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34EF-0F73-F9C1-96AC-7D56ED36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CC8D2-43FA-FCC6-3BB7-EFDEE9892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A907F-E4B1-7F99-5474-19002B63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E0E1-ED6C-416A-8281-CA3B33778ED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7063E-90E9-67EB-1B54-453EC403B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2EDB7-9525-A56B-026E-B2849D7A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35BB-BEEE-45ED-AF60-6C0C761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4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1C24-C6F9-034A-7FCD-E4582EEF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6F30C-E8C6-0D44-7691-6C43EBDF4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4E523-2C6C-B449-E60F-339ACA52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E0E1-ED6C-416A-8281-CA3B33778ED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DBB06-9F52-1A8A-1ECA-D31C0B41C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86FF-ABFD-B626-9585-17CB95BF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35BB-BEEE-45ED-AF60-6C0C761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67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D3E59-C547-C8AF-ECB2-C4CE9B7B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FD02-B25E-DE3C-B937-3A8213D14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E501D-4EDF-80F8-94C9-5E7B651BF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F647E-0088-4506-BD31-ED4FFF84B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E0E1-ED6C-416A-8281-CA3B33778ED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B76642-E554-F37F-8F61-9E75D376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FFEE9-E02E-7D47-8CAB-D99D3302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35BB-BEEE-45ED-AF60-6C0C761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29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9FDE-91D6-23C1-7EC3-2AB5216C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247DD-1936-CFEA-366A-CB8A907D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26C49-A7CC-7B11-117C-97D884F0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E7953-AFEA-EAEC-20C9-6FF90148B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037E79-FD22-BC55-6FE0-A5031F09C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DDD89E-ED78-2577-6089-040BDE87B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E0E1-ED6C-416A-8281-CA3B33778ED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01335-4365-F844-ED93-EE5B462C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53A56-D982-79E4-F7B0-4A4BA745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35BB-BEEE-45ED-AF60-6C0C761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BCB0-8780-D717-6C50-7B7B0F76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B3BB7-A6F1-8DD5-A119-0AEF8CBE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E0E1-ED6C-416A-8281-CA3B33778ED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73695-BA10-5350-B9F1-46F27AC3D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31021-5C3A-2D34-14C1-A7516024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35BB-BEEE-45ED-AF60-6C0C761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3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837C5-5C98-7971-655C-D100B3D75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E0E1-ED6C-416A-8281-CA3B33778ED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94A842-6509-DE7B-9D8A-6943F884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2611B-B085-147A-D9E5-150DB7E5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35BB-BEEE-45ED-AF60-6C0C761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7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77F2-AEB6-8834-6469-2362CA5C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FBE8D-D195-5F66-FDFE-1AADC7D9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6DE8C-FEB9-3433-A9BF-08F342E34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70442-6A9E-6FA3-F338-38ECB9CA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E0E1-ED6C-416A-8281-CA3B33778ED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EF674-0283-0549-8473-3F8B4C5A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040B6-44AC-E569-57AE-1D5CC63DF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35BB-BEEE-45ED-AF60-6C0C761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5DD7-DE0F-0E2B-8DDA-7CBFFAF3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8C6FA-9334-054A-F889-DA89403B9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E5E4F-8F20-8609-9731-BC7F6FCF7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90F72-3DDE-CEB4-3DD3-A92461B7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E0E1-ED6C-416A-8281-CA3B33778ED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4D67A-F2F2-547C-6629-38591673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754B7-F28B-0318-01F2-33AE7762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735BB-BEEE-45ED-AF60-6C0C761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21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8D2C2-9E1A-C9F3-C386-79D1EBE9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C2816-0AAC-FB31-553F-B1CADB2BC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14957-9470-A00D-3BD5-4949C8B05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4E0E1-ED6C-416A-8281-CA3B33778ED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50360-845F-4452-0E0C-79BD55A78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C302B-BBA2-57AC-0FB1-ABB1BF8D8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735BB-BEEE-45ED-AF60-6C0C761A1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8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9B31-977B-7547-3042-E94B96C42E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E7634-1B84-2738-79A0-F37CEF434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3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F1951D6-C8C5-1A6D-3086-9F90BEB46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041780"/>
              </p:ext>
            </p:extLst>
          </p:nvPr>
        </p:nvGraphicFramePr>
        <p:xfrm>
          <a:off x="740229" y="931523"/>
          <a:ext cx="10515600" cy="36576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9274872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6149237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6980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Account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Amount (USD)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849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Revenue from Software Services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258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4010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Revenue from Consulting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518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Salaries and Wages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149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Rent Expense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24,000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85181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Utilities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640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Marketing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426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Software Licenses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228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6000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Interest Expense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055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7000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Tax Expense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29,200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77712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85E6355D-C8F0-E8E1-25AD-69DA5B38A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" y="5002124"/>
            <a:ext cx="48964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💰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Revenue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325,000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💸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Expenses (excluding tax)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174,000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📈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 Profit Before Tax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151,000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🧾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 Profit After Tax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116,800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757498-E1DB-F992-4318-D5DDAC005C0F}"/>
              </a:ext>
            </a:extLst>
          </p:cNvPr>
          <p:cNvSpPr txBox="1"/>
          <p:nvPr/>
        </p:nvSpPr>
        <p:spPr>
          <a:xfrm>
            <a:off x="533401" y="33385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📄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AlphaTech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Solutions Ltd. (C001)</a:t>
            </a:r>
          </a:p>
        </p:txBody>
      </p:sp>
    </p:spTree>
    <p:extLst>
      <p:ext uri="{BB962C8B-B14F-4D97-AF65-F5344CB8AC3E}">
        <p14:creationId xmlns:p14="http://schemas.microsoft.com/office/powerpoint/2010/main" val="915076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E421DB-0D0C-0EB1-C034-EA7979A43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03356"/>
              </p:ext>
            </p:extLst>
          </p:nvPr>
        </p:nvGraphicFramePr>
        <p:xfrm>
          <a:off x="729343" y="1027317"/>
          <a:ext cx="10384971" cy="3291840"/>
        </p:xfrm>
        <a:graphic>
          <a:graphicData uri="http://schemas.openxmlformats.org/drawingml/2006/table">
            <a:tbl>
              <a:tblPr/>
              <a:tblGrid>
                <a:gridCol w="3374571">
                  <a:extLst>
                    <a:ext uri="{9D8B030D-6E8A-4147-A177-3AD203B41FA5}">
                      <a16:colId xmlns:a16="http://schemas.microsoft.com/office/drawing/2014/main" val="38141057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448244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765208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Account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Amount (USD)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41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Revenue from Crop Sales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180,000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964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4010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Revenue from Farm Equipment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9949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Farm Labor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304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Transport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8,500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8869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Fertilizers &amp; Seeds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297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5050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Equipment Maintenance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7,500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160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6000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Interest on Loan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7977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7000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Tax Expense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18,200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814185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90B317E4-77E0-DEA6-E167-96D110ADD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714" y="4847229"/>
            <a:ext cx="48964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💰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Revenue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220,000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💸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Expenses (excluding tax)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126,000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📈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 Profit Before Tax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94,000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🧾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 Profit After Tax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72,800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CC3D0-03D9-7DC9-D771-E39022F9BF63}"/>
              </a:ext>
            </a:extLst>
          </p:cNvPr>
          <p:cNvSpPr txBox="1"/>
          <p:nvPr/>
        </p:nvSpPr>
        <p:spPr>
          <a:xfrm>
            <a:off x="598714" y="3939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📄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GreenFields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Ltd. (C002)</a:t>
            </a:r>
          </a:p>
        </p:txBody>
      </p:sp>
    </p:spTree>
    <p:extLst>
      <p:ext uri="{BB962C8B-B14F-4D97-AF65-F5344CB8AC3E}">
        <p14:creationId xmlns:p14="http://schemas.microsoft.com/office/powerpoint/2010/main" val="197712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014765-E595-65EB-A6F4-82F68E856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14588"/>
              </p:ext>
            </p:extLst>
          </p:nvPr>
        </p:nvGraphicFramePr>
        <p:xfrm>
          <a:off x="1854139" y="1060820"/>
          <a:ext cx="6415436" cy="5210388"/>
        </p:xfrm>
        <a:graphic>
          <a:graphicData uri="http://schemas.openxmlformats.org/drawingml/2006/table">
            <a:tbl>
              <a:tblPr/>
              <a:tblGrid>
                <a:gridCol w="1603859">
                  <a:extLst>
                    <a:ext uri="{9D8B030D-6E8A-4147-A177-3AD203B41FA5}">
                      <a16:colId xmlns:a16="http://schemas.microsoft.com/office/drawing/2014/main" val="917868430"/>
                    </a:ext>
                  </a:extLst>
                </a:gridCol>
                <a:gridCol w="1603859">
                  <a:extLst>
                    <a:ext uri="{9D8B030D-6E8A-4147-A177-3AD203B41FA5}">
                      <a16:colId xmlns:a16="http://schemas.microsoft.com/office/drawing/2014/main" val="548648449"/>
                    </a:ext>
                  </a:extLst>
                </a:gridCol>
                <a:gridCol w="1603859">
                  <a:extLst>
                    <a:ext uri="{9D8B030D-6E8A-4147-A177-3AD203B41FA5}">
                      <a16:colId xmlns:a16="http://schemas.microsoft.com/office/drawing/2014/main" val="3609489239"/>
                    </a:ext>
                  </a:extLst>
                </a:gridCol>
                <a:gridCol w="1603859">
                  <a:extLst>
                    <a:ext uri="{9D8B030D-6E8A-4147-A177-3AD203B41FA5}">
                      <a16:colId xmlns:a16="http://schemas.microsoft.com/office/drawing/2014/main" val="560927879"/>
                    </a:ext>
                  </a:extLst>
                </a:gridCol>
              </a:tblGrid>
              <a:tr h="223146">
                <a:tc>
                  <a:txBody>
                    <a:bodyPr/>
                    <a:lstStyle/>
                    <a:p>
                      <a:r>
                        <a:rPr lang="en-US" sz="1200" b="1"/>
                        <a:t>Company ID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Account Code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Description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Amount (USD)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949185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r>
                        <a:rPr lang="en-US" sz="1200" b="1"/>
                        <a:t>C001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4000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Revenue from Software Services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250,000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613018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r>
                        <a:rPr lang="en-US" sz="1200" b="1"/>
                        <a:t>C002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4000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Revenue from Crop Sales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180,000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827979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r>
                        <a:rPr lang="en-US" sz="1200" b="1" dirty="0"/>
                        <a:t>C001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4010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Revenue from Consulting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75,000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962596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r>
                        <a:rPr lang="en-US" sz="1200" b="1"/>
                        <a:t>C002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4010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Revenue from Farm Equipment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40,000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998571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r>
                        <a:rPr lang="en-US" sz="1200" b="1"/>
                        <a:t>C001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5000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Salaries and Wages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120,000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4151261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r>
                        <a:rPr lang="en-US" sz="1200" b="1"/>
                        <a:t>C002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5000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Farm Labor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90,000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29924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r>
                        <a:rPr lang="en-US" sz="1200" b="1"/>
                        <a:t>C001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5010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Rent Expense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24,000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222127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r>
                        <a:rPr lang="en-US" sz="1200" b="1"/>
                        <a:t>C001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5020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Utilities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6,000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7191650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r>
                        <a:rPr lang="en-US" sz="1200" b="1"/>
                        <a:t>C001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5030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Marketing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15,000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0016192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r>
                        <a:rPr lang="en-US" sz="1200" b="1"/>
                        <a:t>C002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5030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Transport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8,500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8723803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r>
                        <a:rPr lang="en-US" sz="1200" b="1"/>
                        <a:t>C001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5040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Software Licenses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9,000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489065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r>
                        <a:rPr lang="en-US" sz="1200" b="1"/>
                        <a:t>C002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5040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Fertilizers &amp; Seeds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20,000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849470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r>
                        <a:rPr lang="en-US" sz="1200" b="1"/>
                        <a:t>C002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5050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Equipment Maintenance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7,500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777076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r>
                        <a:rPr lang="en-US" sz="1200" b="1"/>
                        <a:t>C001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6000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Interest Expense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5,000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956983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r>
                        <a:rPr lang="en-US" sz="1200" b="1"/>
                        <a:t>C002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6000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Interest on Loan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3,000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057237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r>
                        <a:rPr lang="en-US" sz="1200" b="1"/>
                        <a:t>C001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7000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Tax Expense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29,200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126411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r>
                        <a:rPr lang="en-US" sz="1200" b="1"/>
                        <a:t>C002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7000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Tax Expense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18,200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3712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DBACE81-3D71-A63B-EF46-650DEEAAF4A5}"/>
              </a:ext>
            </a:extLst>
          </p:cNvPr>
          <p:cNvSpPr txBox="1"/>
          <p:nvPr/>
        </p:nvSpPr>
        <p:spPr>
          <a:xfrm>
            <a:off x="1469572" y="4140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📘 </a:t>
            </a:r>
            <a:r>
              <a:rPr lang="en-US" b="1" dirty="0"/>
              <a:t>Integrated PL Report with Company 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16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</Words>
  <Application>Microsoft Office PowerPoint</Application>
  <PresentationFormat>Widescreen</PresentationFormat>
  <Paragraphs>134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</dc:creator>
  <cp:lastModifiedBy>A S</cp:lastModifiedBy>
  <cp:revision>1</cp:revision>
  <dcterms:created xsi:type="dcterms:W3CDTF">2025-05-23T09:37:54Z</dcterms:created>
  <dcterms:modified xsi:type="dcterms:W3CDTF">2025-05-23T09:38:47Z</dcterms:modified>
</cp:coreProperties>
</file>