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7" r:id="rId3"/>
    <p:sldId id="356" r:id="rId5"/>
    <p:sldId id="350" r:id="rId6"/>
    <p:sldId id="357" r:id="rId7"/>
    <p:sldId id="351" r:id="rId8"/>
    <p:sldId id="385" r:id="rId9"/>
    <p:sldId id="407" r:id="rId10"/>
    <p:sldId id="411" r:id="rId11"/>
    <p:sldId id="422" r:id="rId12"/>
    <p:sldId id="419" r:id="rId13"/>
    <p:sldId id="418" r:id="rId14"/>
    <p:sldId id="432" r:id="rId15"/>
    <p:sldId id="433" r:id="rId16"/>
    <p:sldId id="281" r:id="rId17"/>
  </p:sldIdLst>
  <p:sldSz cx="12192000" cy="6858000"/>
  <p:notesSz cx="6858000" cy="9144000"/>
  <p:embeddedFontLst>
    <p:embeddedFont>
      <p:font typeface="Impact" panose="020B0806030902050204" pitchFamily="34" charset="0"/>
      <p:regular r:id="rId22"/>
    </p:embeddedFont>
    <p:embeddedFont>
      <p:font typeface="Copperplate Gothic Bold" panose="020E0705020206020404" pitchFamily="34" charset="0"/>
      <p:regular r:id="rId23"/>
    </p:embeddedFont>
    <p:embeddedFont>
      <p:font typeface="微软雅黑" panose="020B0503020204020204" charset="-122"/>
      <p:regular r:id="rId24"/>
    </p:embeddedFont>
    <p:embeddedFont>
      <p:font typeface="Calibri" panose="020F0502020204030204" charset="0"/>
      <p:regular r:id="rId25"/>
      <p:bold r:id="rId26"/>
      <p:italic r:id="rId27"/>
      <p:boldItalic r:id="rId28"/>
    </p:embeddedFont>
    <p:embeddedFont>
      <p:font typeface="仿宋" panose="02010609060101010101" pitchFamily="49" charset="-122"/>
      <p:regular r:id="rId29"/>
    </p:embeddedFont>
  </p:embeddedFontLst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538D"/>
    <a:srgbClr val="204C82"/>
    <a:srgbClr val="3379CD"/>
    <a:srgbClr val="FF3300"/>
    <a:srgbClr val="339933"/>
    <a:srgbClr val="00CC00"/>
    <a:srgbClr val="28A9D6"/>
    <a:srgbClr val="7FCCE7"/>
    <a:srgbClr val="4AB7D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0750" autoAdjust="0"/>
  </p:normalViewPr>
  <p:slideViewPr>
    <p:cSldViewPr showGuides="1">
      <p:cViewPr>
        <p:scale>
          <a:sx n="60" d="100"/>
          <a:sy n="60" d="100"/>
        </p:scale>
        <p:origin x="-210" y="-90"/>
      </p:cViewPr>
      <p:guideLst>
        <p:guide orient="horz" pos="405"/>
        <p:guide orient="horz" pos="1259"/>
        <p:guide orient="horz" pos="3774"/>
        <p:guide orient="horz" pos="3143"/>
        <p:guide orient="horz" pos="2683"/>
        <p:guide orient="horz" pos="3302"/>
        <p:guide pos="3840"/>
        <p:guide pos="836"/>
        <p:guide pos="7680"/>
        <p:guide pos="7015"/>
        <p:guide pos="1203"/>
        <p:guide pos="634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-4854" y="-96"/>
      </p:cViewPr>
      <p:guideLst>
        <p:guide orient="horz" pos="294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4.xml"/><Relationship Id="rId3" Type="http://schemas.openxmlformats.org/officeDocument/2006/relationships/slide" Target="slides/slide1.xml"/><Relationship Id="rId29" Type="http://schemas.openxmlformats.org/officeDocument/2006/relationships/font" Target="fonts/font8.fntdata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BFD89-BB28-47C4-8202-677F6E447B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3D1DB-4B89-4B9E-99FA-51A04CF95A3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D7BAD-2227-4ED9-976D-74FC1DE8D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228866"/>
            <a:ext cx="12192000" cy="184820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4221088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3"/>
          <p:cNvSpPr txBox="1"/>
          <p:nvPr userDrawn="1"/>
        </p:nvSpPr>
        <p:spPr>
          <a:xfrm>
            <a:off x="3402260" y="2567806"/>
            <a:ext cx="5387481" cy="10763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润泽科技数据中心</a:t>
            </a:r>
            <a:endParaRPr lang="zh-CN" altLang="en-US" sz="3200" b="1" dirty="0" smtClean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3200" b="1" dirty="0" smtClean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87200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87200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787200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42"/>
          <p:cNvSpPr txBox="1"/>
          <p:nvPr userDrawn="1"/>
        </p:nvSpPr>
        <p:spPr>
          <a:xfrm>
            <a:off x="4899660" y="6156325"/>
            <a:ext cx="2771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润泽科技发展有限公司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-34" y="2060848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fd7822eee3c587287323d482549369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3200" y="196850"/>
            <a:ext cx="3602990" cy="8229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94211"/>
            <a:ext cx="84660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339933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zh-CN" altLang="en-US" sz="2400" b="1" dirty="0" smtClean="0">
                <a:solidFill>
                  <a:schemeClr val="accent1"/>
                </a:solidFill>
              </a:rPr>
              <a:t>目录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3" name="图片 2" descr="fd7822eee3c587287323d482549369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5515" y="227965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1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65490" y="33274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2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44535" y="33274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3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47405" y="33274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4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04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47405" y="33274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5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05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0080" y="33274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6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06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4695" y="33274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底面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2626517"/>
            <a:ext cx="12192000" cy="1714585"/>
          </a:xfrm>
          <a:prstGeom prst="rect">
            <a:avLst/>
          </a:prstGeom>
          <a:solidFill>
            <a:schemeClr val="accent1"/>
          </a:solidFill>
          <a:ln>
            <a:solidFill>
              <a:srgbClr val="339933"/>
            </a:soli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0" y="437361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3"/>
          <p:cNvSpPr txBox="1"/>
          <p:nvPr userDrawn="1"/>
        </p:nvSpPr>
        <p:spPr>
          <a:xfrm>
            <a:off x="3876871" y="2822089"/>
            <a:ext cx="4438258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Copperplate Gothic Bold" panose="020E0705020206020404" pitchFamily="34" charset="0"/>
                <a:ea typeface="华康俪金黑W8" pitchFamily="49" charset="-122"/>
              </a:rPr>
              <a:t>谢谢</a:t>
            </a:r>
            <a:endParaRPr lang="zh-CN" altLang="en-US" sz="115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华康俪金黑W8" pitchFamily="49" charset="-122"/>
              <a:ea typeface="华康俪金黑W8" pitchFamily="49" charset="-122"/>
            </a:endParaRPr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-34" y="2597856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/>
        </p:nvCxnSpPr>
        <p:spPr>
          <a:xfrm>
            <a:off x="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/>
        </p:nvCxnSpPr>
        <p:spPr>
          <a:xfrm>
            <a:off x="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/>
        </p:nvCxnSpPr>
        <p:spPr>
          <a:xfrm>
            <a:off x="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 userDrawn="1"/>
        </p:nvCxnSpPr>
        <p:spPr>
          <a:xfrm>
            <a:off x="787200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 userDrawn="1"/>
        </p:nvCxnSpPr>
        <p:spPr>
          <a:xfrm>
            <a:off x="787200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>
            <a:off x="787200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42"/>
          <p:cNvSpPr txBox="1"/>
          <p:nvPr userDrawn="1"/>
        </p:nvSpPr>
        <p:spPr>
          <a:xfrm>
            <a:off x="4858385" y="6093460"/>
            <a:ext cx="27844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润泽科技发展有限公司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0740" y="356235"/>
            <a:ext cx="3602990" cy="8229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943261" y="6338262"/>
            <a:ext cx="540987" cy="283147"/>
          </a:xfrm>
          <a:prstGeom prst="rect">
            <a:avLst/>
          </a:prstGeom>
        </p:spPr>
        <p:txBody>
          <a:bodyPr wrap="square" lIns="0" tIns="0" rIns="0" bIns="0"/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rgbClr val="E6E6E6"/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3"/>
          <p:cNvSpPr txBox="1"/>
          <p:nvPr/>
        </p:nvSpPr>
        <p:spPr>
          <a:xfrm>
            <a:off x="3287688" y="3212976"/>
            <a:ext cx="5387481" cy="5835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ATS</a:t>
            </a:r>
            <a:r>
              <a:rPr lang="zh-CN" altLang="en-US" sz="3200" b="1" dirty="0" smtClean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故障应急</a:t>
            </a:r>
            <a:r>
              <a:rPr lang="zh-CN" altLang="en-US" sz="3200" b="1" dirty="0" smtClean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操作培训</a:t>
            </a:r>
            <a:endParaRPr lang="en-US" altLang="zh-CN" sz="3200" b="1" dirty="0" smtClean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04312" y="486916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培训讲师：</a:t>
            </a:r>
            <a:endParaRPr lang="en-US" altLang="zh-CN" dirty="0" smtClean="0"/>
          </a:p>
          <a:p>
            <a:r>
              <a:rPr lang="zh-CN" altLang="en-US" dirty="0" smtClean="0"/>
              <a:t>培训日期：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303483184446182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6595" y="1270000"/>
            <a:ext cx="7223760" cy="371919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7317" y="414189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</a:rPr>
              <a:t>施耐德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sym typeface="+mn-ea"/>
              </a:rPr>
              <a:t>WATSNA32/4</a:t>
            </a:r>
            <a:endParaRPr lang="zh-CN" altLang="en-US" sz="2400" b="1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1667510" y="3212465"/>
            <a:ext cx="4500880" cy="2324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54025" y="3178175"/>
            <a:ext cx="1455420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模式转换开关</a:t>
            </a:r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675755" y="3258820"/>
            <a:ext cx="8255" cy="23723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255895" y="5706745"/>
            <a:ext cx="2629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手动操作手柄插孔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7187565" y="3823335"/>
            <a:ext cx="2480310" cy="222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621520" y="3650615"/>
            <a:ext cx="1616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操作手柄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469120" y="2195830"/>
            <a:ext cx="1769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模式选择（手动或自动）</a:t>
            </a:r>
            <a:endParaRPr lang="zh-CN" altLang="en-US"/>
          </a:p>
        </p:txBody>
      </p:sp>
      <p:cxnSp>
        <p:nvCxnSpPr>
          <p:cNvPr id="5" name="直接箭头连接符 4"/>
          <p:cNvCxnSpPr>
            <a:endCxn id="4" idx="1"/>
          </p:cNvCxnSpPr>
          <p:nvPr/>
        </p:nvCxnSpPr>
        <p:spPr>
          <a:xfrm flipV="1">
            <a:off x="6822440" y="2518410"/>
            <a:ext cx="2646680" cy="1962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3"/>
          <p:cNvSpPr txBox="1"/>
          <p:nvPr/>
        </p:nvSpPr>
        <p:spPr>
          <a:xfrm>
            <a:off x="3719736" y="4026550"/>
            <a:ext cx="1574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分合指示</a:t>
            </a:r>
            <a:endParaRPr lang="zh-CN" altLang="en-US" sz="16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719580" y="1812925"/>
            <a:ext cx="2504440" cy="11118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42620" y="1259205"/>
            <a:ext cx="1349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分合指示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8676640" y="1472565"/>
            <a:ext cx="792480" cy="13684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469120" y="1259205"/>
            <a:ext cx="1349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分合指示</a:t>
            </a:r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2855595" y="3789045"/>
            <a:ext cx="72390" cy="15836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108835" y="5478145"/>
            <a:ext cx="1181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TextBox 5"/>
          <p:cNvSpPr txBox="1"/>
          <p:nvPr/>
        </p:nvSpPr>
        <p:spPr>
          <a:xfrm>
            <a:off x="1667317" y="414189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</a:rPr>
              <a:t>施耐德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sym typeface="+mn-ea"/>
              </a:rPr>
              <a:t>WATSNA32/4</a:t>
            </a:r>
            <a:endParaRPr lang="zh-CN" altLang="en-US" sz="2400" b="1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3074" name="Picture 2" descr="C:\Users\ADMINI~1\AppData\Local\Temp\WeChat Files\fdb52c2d846eca31c5564b43fc8090f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6" t="3174" r="18677" b="10053"/>
          <a:stretch>
            <a:fillRect/>
          </a:stretch>
        </p:blipFill>
        <p:spPr bwMode="auto">
          <a:xfrm>
            <a:off x="4856246" y="1178988"/>
            <a:ext cx="2880320" cy="520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流程图: 过程 24"/>
          <p:cNvSpPr/>
          <p:nvPr/>
        </p:nvSpPr>
        <p:spPr>
          <a:xfrm>
            <a:off x="5122145" y="1323004"/>
            <a:ext cx="2492541" cy="65420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流程图: 过程 25"/>
          <p:cNvSpPr/>
          <p:nvPr/>
        </p:nvSpPr>
        <p:spPr>
          <a:xfrm>
            <a:off x="5204292" y="2331116"/>
            <a:ext cx="2078094" cy="129614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流程图: 过程 26"/>
          <p:cNvSpPr/>
          <p:nvPr/>
        </p:nvSpPr>
        <p:spPr>
          <a:xfrm>
            <a:off x="4978128" y="3651533"/>
            <a:ext cx="2636557" cy="911831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流程图: 过程 27"/>
          <p:cNvSpPr/>
          <p:nvPr/>
        </p:nvSpPr>
        <p:spPr>
          <a:xfrm>
            <a:off x="5204293" y="4715764"/>
            <a:ext cx="2078094" cy="135976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TextBox 7"/>
          <p:cNvSpPr txBox="1"/>
          <p:nvPr/>
        </p:nvSpPr>
        <p:spPr>
          <a:xfrm>
            <a:off x="623392" y="2242866"/>
            <a:ext cx="357153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控制器保险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30" name="直接箭头连接符 29"/>
          <p:cNvCxnSpPr>
            <a:stCxn id="29" idx="3"/>
            <a:endCxn id="25" idx="1"/>
          </p:cNvCxnSpPr>
          <p:nvPr/>
        </p:nvCxnSpPr>
        <p:spPr>
          <a:xfrm flipV="1">
            <a:off x="4194922" y="1650109"/>
            <a:ext cx="927223" cy="777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10"/>
          <p:cNvSpPr txBox="1"/>
          <p:nvPr/>
        </p:nvSpPr>
        <p:spPr>
          <a:xfrm>
            <a:off x="623392" y="3902532"/>
            <a:ext cx="3571530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控制器参数设置：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工作状态：自投自复、互为备用、自投不自复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转换延时：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0s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5s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15s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30s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转换延时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0s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5s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15s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30s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2" name="TextBox 11"/>
          <p:cNvSpPr txBox="1"/>
          <p:nvPr/>
        </p:nvSpPr>
        <p:spPr>
          <a:xfrm>
            <a:off x="8061785" y="1923476"/>
            <a:ext cx="3672408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拨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码开关位置：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拨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码开关向上  ：表示为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ON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拨码开关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向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下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表示为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OFF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3" name="TextBox 12"/>
          <p:cNvSpPr txBox="1"/>
          <p:nvPr/>
        </p:nvSpPr>
        <p:spPr>
          <a:xfrm>
            <a:off x="8121961" y="3627260"/>
            <a:ext cx="3672408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开关状态状态指示灯：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Ⅰ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电源指示灯：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常亮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常用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电源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正常，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闪亮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常用电源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故障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Ⅱ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电源指示灯：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常亮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备用电源正常，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闪亮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备用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电源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故障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Ⅰ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合闸指示灯：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灯亮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常用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电源闭合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Ⅱ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合闸指示灯：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灯亮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备用电源闭合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34" name="直接箭头连接符 33"/>
          <p:cNvCxnSpPr>
            <a:stCxn id="31" idx="3"/>
            <a:endCxn id="27" idx="1"/>
          </p:cNvCxnSpPr>
          <p:nvPr/>
        </p:nvCxnSpPr>
        <p:spPr>
          <a:xfrm flipV="1">
            <a:off x="4194922" y="4107449"/>
            <a:ext cx="783206" cy="5337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9573953" y="2283516"/>
            <a:ext cx="72008" cy="21602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9573953" y="2355524"/>
            <a:ext cx="720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9573953" y="2571548"/>
            <a:ext cx="72008" cy="21602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>
            <a:off x="9573953" y="2718615"/>
            <a:ext cx="720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2" idx="1"/>
          </p:cNvCxnSpPr>
          <p:nvPr/>
        </p:nvCxnSpPr>
        <p:spPr>
          <a:xfrm flipH="1">
            <a:off x="7282388" y="2385141"/>
            <a:ext cx="779397" cy="618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7373426" y="4864140"/>
            <a:ext cx="748536" cy="515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327150" y="1628775"/>
          <a:ext cx="9017635" cy="394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605"/>
                <a:gridCol w="7987030"/>
              </a:tblGrid>
              <a:tr h="4972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序号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准备工作及回退计划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972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确认配电柜柜眉编号，确认操作对象；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972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确认配电柜工作状态，主用断路器闭合，备用断路器分断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972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将挡板往右拨一下打到自动位</a:t>
                      </a:r>
                      <a:endParaRPr lang="zh-CN" altLang="en-US" sz="16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972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等后自动转换成功</a:t>
                      </a:r>
                      <a:endParaRPr lang="zh-CN" altLang="en-US" sz="16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972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+mn-ea"/>
                          <a:sym typeface="+mn-ea"/>
                        </a:rPr>
                        <a:t>操作完毕</a:t>
                      </a:r>
                      <a:endParaRPr lang="zh-CN" altLang="en-US" sz="16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559560" y="1003935"/>
            <a:ext cx="3840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cap="small" dirty="0">
                <a:sym typeface="+mn-ea"/>
              </a:rPr>
              <a:t>自动模式操作（自动模式设定操作）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67317" y="414189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</a:rPr>
              <a:t>施耐德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sym typeface="+mn-ea"/>
              </a:rPr>
              <a:t>WATSNA32/4</a:t>
            </a:r>
            <a:endParaRPr lang="zh-CN" altLang="en-US" sz="2400" b="1" dirty="0">
              <a:solidFill>
                <a:schemeClr val="accent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27150" y="1628775"/>
          <a:ext cx="9017635" cy="394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605"/>
                <a:gridCol w="7987030"/>
              </a:tblGrid>
              <a:tr h="4972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序号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准备工作及回退计划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972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确认配电柜柜眉编号，确认操作对象；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972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确认配电柜工作状态，主用断路器闭合，备用断路器分断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972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将挡板往左拨一下打到手动位</a:t>
                      </a:r>
                      <a:endParaRPr lang="zh-CN" altLang="en-US" sz="16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972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+mn-ea"/>
                          <a:sym typeface="+mn-ea"/>
                        </a:rPr>
                        <a:t>将操作手柄插入手动操作插孔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972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+mn-ea"/>
                          <a:sym typeface="+mn-ea"/>
                        </a:rPr>
                        <a:t>旋转手柄（向左或向右）旋转到合闸位置</a:t>
                      </a:r>
                      <a:endParaRPr lang="zh-CN" altLang="en-US" sz="16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972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+mn-ea"/>
                          <a:sym typeface="+mn-ea"/>
                        </a:rPr>
                        <a:t>操作完毕</a:t>
                      </a:r>
                      <a:endParaRPr lang="zh-CN" altLang="en-US" sz="16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5974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559560" y="1003935"/>
            <a:ext cx="3840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cap="small" dirty="0">
                <a:sym typeface="+mn-ea"/>
              </a:rPr>
              <a:t>手动模式操作（手动模式设定操作）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67317" y="414189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</a:rPr>
              <a:t>施耐德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sym typeface="+mn-ea"/>
              </a:rPr>
              <a:t>WATSNA32/4</a:t>
            </a:r>
            <a:endParaRPr lang="zh-CN" altLang="en-US" sz="2400" b="1" dirty="0">
              <a:solidFill>
                <a:schemeClr val="accent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rgbClr val="E6E6E6"/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5159490" y="214826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154940" y="2380678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154940" y="1898078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159490" y="214826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54940" y="2380678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154940" y="218611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59490" y="1970086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424754" y="1999069"/>
            <a:ext cx="7775701" cy="810099"/>
            <a:chOff x="3504874" y="1353111"/>
            <a:chExt cx="5182251" cy="1057946"/>
          </a:xfrm>
        </p:grpSpPr>
        <p:sp>
          <p:nvSpPr>
            <p:cNvPr id="13" name="矩形 12"/>
            <p:cNvSpPr/>
            <p:nvPr/>
          </p:nvSpPr>
          <p:spPr>
            <a:xfrm>
              <a:off x="5108996" y="1353111"/>
              <a:ext cx="3578129" cy="105794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3504874" y="1353111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TextBox 42"/>
            <p:cNvSpPr txBox="1"/>
            <p:nvPr/>
          </p:nvSpPr>
          <p:spPr>
            <a:xfrm>
              <a:off x="5269496" y="1716282"/>
              <a:ext cx="3416854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</a:rPr>
                <a:t>培训目标及培训要求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424754" y="2885049"/>
            <a:ext cx="7775702" cy="810099"/>
            <a:chOff x="3504874" y="2510154"/>
            <a:chExt cx="5182252" cy="1057946"/>
          </a:xfrm>
        </p:grpSpPr>
        <p:sp>
          <p:nvSpPr>
            <p:cNvPr id="18" name="矩形 17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0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TextBox 81"/>
            <p:cNvSpPr txBox="1"/>
            <p:nvPr/>
          </p:nvSpPr>
          <p:spPr>
            <a:xfrm>
              <a:off x="5269498" y="2873327"/>
              <a:ext cx="3417628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+mn-ea"/>
                  <a:sym typeface="+mn-ea"/>
                </a:rPr>
                <a:t>施</a:t>
              </a:r>
              <a:r>
                <a:rPr lang="zh-CN" altLang="en-US" sz="1600" b="1" dirty="0">
                  <a:solidFill>
                    <a:schemeClr val="bg1"/>
                  </a:solidFill>
                  <a:latin typeface="+mn-ea"/>
                  <a:sym typeface="+mn-ea"/>
                </a:rPr>
                <a:t>耐德</a:t>
              </a:r>
              <a:r>
                <a:rPr lang="en-US" altLang="zh-CN" sz="1600" b="1" dirty="0">
                  <a:solidFill>
                    <a:schemeClr val="bg1"/>
                  </a:solidFill>
                  <a:latin typeface="+mn-ea"/>
                  <a:sym typeface="+mn-ea"/>
                </a:rPr>
                <a:t>WATSNB-400/250-4CBR</a:t>
              </a:r>
              <a:endParaRPr lang="zh-CN" altLang="en-US" sz="16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353634" y="3900414"/>
            <a:ext cx="7775702" cy="810099"/>
            <a:chOff x="3504874" y="2510154"/>
            <a:chExt cx="5182252" cy="1057946"/>
          </a:xfrm>
        </p:grpSpPr>
        <p:sp>
          <p:nvSpPr>
            <p:cNvPr id="4" name="矩形 3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/>
            </a:p>
          </p:txBody>
        </p:sp>
        <p:sp>
          <p:nvSpPr>
            <p:cNvPr id="6" name="TextBox 80"/>
            <p:cNvSpPr txBox="1"/>
            <p:nvPr/>
          </p:nvSpPr>
          <p:spPr>
            <a:xfrm>
              <a:off x="3744450" y="2671181"/>
              <a:ext cx="616706" cy="76210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1"/>
            <p:cNvSpPr txBox="1"/>
            <p:nvPr/>
          </p:nvSpPr>
          <p:spPr>
            <a:xfrm>
              <a:off x="5269498" y="2832692"/>
              <a:ext cx="3417628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 b="1" dirty="0" smtClean="0">
                  <a:solidFill>
                    <a:schemeClr val="bg1"/>
                  </a:solidFill>
                  <a:latin typeface="+mn-ea"/>
                  <a:sym typeface="+mn-ea"/>
                </a:rPr>
                <a:t>施</a:t>
              </a:r>
              <a:r>
                <a:rPr lang="zh-CN" altLang="en-US" sz="1600" b="1" dirty="0">
                  <a:solidFill>
                    <a:schemeClr val="bg1"/>
                  </a:solidFill>
                  <a:latin typeface="+mn-ea"/>
                  <a:sym typeface="+mn-ea"/>
                </a:rPr>
                <a:t>耐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+mn-ea"/>
                  <a:sym typeface="+mn-ea"/>
                </a:rPr>
                <a:t>德</a:t>
              </a:r>
              <a:r>
                <a:rPr lang="en-US" altLang="zh-CN" sz="1600" b="1" dirty="0">
                  <a:solidFill>
                    <a:schemeClr val="bg1"/>
                  </a:solidFill>
                  <a:latin typeface="+mn-ea"/>
                  <a:sym typeface="+mn-ea"/>
                </a:rPr>
                <a:t>WATSNA32/4</a:t>
              </a:r>
              <a:endParaRPr lang="en-US" altLang="zh-CN" sz="1600" b="1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</a:rPr>
              <a:t>培训目标及培训要求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3432" y="1196752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培训目标</a:t>
            </a:r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83432" y="3399383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培训目标</a:t>
            </a:r>
            <a:endParaRPr lang="zh-CN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31504" y="1916832"/>
            <a:ext cx="8352928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dirty="0" smtClean="0">
                <a:latin typeface="+mn-ea"/>
              </a:rPr>
              <a:t>       </a:t>
            </a:r>
            <a:r>
              <a:rPr lang="zh-CN" altLang="en-US" sz="1600" dirty="0">
                <a:latin typeface="+mn-ea"/>
              </a:rPr>
              <a:t> 本课程针对润泽科技数据中心</a:t>
            </a:r>
            <a:r>
              <a:rPr lang="en-US" altLang="zh-CN" sz="1600" dirty="0">
                <a:latin typeface="+mn-ea"/>
              </a:rPr>
              <a:t>DC</a:t>
            </a:r>
            <a:r>
              <a:rPr lang="zh-CN" altLang="en-US" sz="1600" dirty="0">
                <a:latin typeface="+mn-ea"/>
              </a:rPr>
              <a:t>部门运维团队人员进行，旨在使相关人员掌握各</a:t>
            </a:r>
            <a:r>
              <a:rPr lang="zh-CN" altLang="en-US" sz="1600" dirty="0" smtClean="0">
                <a:latin typeface="+mn-ea"/>
              </a:rPr>
              <a:t>类仪表操作</a:t>
            </a:r>
            <a:r>
              <a:rPr lang="zh-CN" altLang="en-US" sz="1600" dirty="0">
                <a:latin typeface="+mn-ea"/>
              </a:rPr>
              <a:t>的相关步骤及操作过程中的安全注意事项等内容，以进一步提高润泽科技数据中心运维人员操作水平。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1631504" y="4149080"/>
            <a:ext cx="8352928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1600" dirty="0" smtClean="0">
                <a:latin typeface="+mn-ea"/>
              </a:rPr>
              <a:t>       该</a:t>
            </a:r>
            <a:r>
              <a:rPr lang="zh-CN" altLang="en-US" sz="1600" dirty="0">
                <a:latin typeface="+mn-ea"/>
              </a:rPr>
              <a:t>课程考核合格分数线为</a:t>
            </a:r>
            <a:r>
              <a:rPr lang="en-US" altLang="zh-CN" sz="1600" dirty="0">
                <a:latin typeface="+mn-ea"/>
              </a:rPr>
              <a:t>80</a:t>
            </a:r>
            <a:r>
              <a:rPr lang="zh-CN" altLang="en-US" sz="1600" dirty="0">
                <a:latin typeface="+mn-ea"/>
              </a:rPr>
              <a:t>分， 参训人员需要掌握各</a:t>
            </a:r>
            <a:r>
              <a:rPr lang="zh-CN" altLang="en-US" sz="1600" dirty="0" smtClean="0">
                <a:latin typeface="+mn-ea"/>
              </a:rPr>
              <a:t>类仪表的</a:t>
            </a:r>
            <a:r>
              <a:rPr lang="zh-CN" altLang="en-US" sz="1600" dirty="0">
                <a:latin typeface="+mn-ea"/>
              </a:rPr>
              <a:t>相关操作步骤，安全注意事项等内容，确保操作人员熟知熟会。</a:t>
            </a:r>
            <a:endParaRPr lang="en-US" altLang="zh-CN" sz="16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40" name="直接连接符 39"/>
          <p:cNvCxnSpPr/>
          <p:nvPr/>
        </p:nvCxnSpPr>
        <p:spPr>
          <a:xfrm>
            <a:off x="5159490" y="214826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5154940" y="2380678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154940" y="1898078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5159490" y="214826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5154940" y="2380678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154940" y="218611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5159490" y="1970086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952314" y="1898259"/>
            <a:ext cx="7775702" cy="861657"/>
            <a:chOff x="3504874" y="2510154"/>
            <a:chExt cx="5182252" cy="1125278"/>
          </a:xfrm>
        </p:grpSpPr>
        <p:sp>
          <p:nvSpPr>
            <p:cNvPr id="18" name="矩形 17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/>
            </a:p>
          </p:txBody>
        </p:sp>
        <p:sp>
          <p:nvSpPr>
            <p:cNvPr id="20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TextBox 81"/>
            <p:cNvSpPr txBox="1"/>
            <p:nvPr/>
          </p:nvSpPr>
          <p:spPr>
            <a:xfrm>
              <a:off x="5269498" y="2873327"/>
              <a:ext cx="3417628" cy="762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 b="1" dirty="0" smtClean="0">
                  <a:solidFill>
                    <a:schemeClr val="bg1"/>
                  </a:solidFill>
                  <a:latin typeface="+mn-ea"/>
                  <a:sym typeface="+mn-ea"/>
                </a:rPr>
                <a:t>施</a:t>
              </a:r>
              <a:r>
                <a:rPr lang="zh-CN" altLang="en-US" sz="1600" b="1" dirty="0">
                  <a:solidFill>
                    <a:schemeClr val="bg1"/>
                  </a:solidFill>
                  <a:latin typeface="+mn-ea"/>
                  <a:sym typeface="+mn-ea"/>
                </a:rPr>
                <a:t>耐德</a:t>
              </a:r>
              <a:r>
                <a:rPr lang="en-US" altLang="zh-CN" sz="1600" b="1" dirty="0">
                  <a:solidFill>
                    <a:schemeClr val="bg1"/>
                  </a:solidFill>
                  <a:latin typeface="+mn-ea"/>
                  <a:sym typeface="+mn-ea"/>
                </a:rPr>
                <a:t>WATSNB-400/250-4CBR</a:t>
              </a:r>
              <a:endParaRPr lang="zh-CN" altLang="en-US" sz="1600" b="1" dirty="0">
                <a:solidFill>
                  <a:schemeClr val="bg1"/>
                </a:solidFill>
                <a:latin typeface="+mn-ea"/>
              </a:endParaRPr>
            </a:p>
            <a:p>
              <a:endParaRPr lang="en-US" altLang="zh-CN" sz="1600" b="1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7317" y="414189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+mn-ea"/>
                <a:sym typeface="+mn-ea"/>
              </a:rPr>
              <a:t>施耐德WATSNB-400/250-4CBR</a:t>
            </a:r>
            <a:endParaRPr lang="en-US" altLang="zh-CN" sz="2400" b="1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9" name="内容占位符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8" t="11966" r="5717" b="18882"/>
          <a:stretch>
            <a:fillRect/>
          </a:stretch>
        </p:blipFill>
        <p:spPr>
          <a:xfrm>
            <a:off x="1035402" y="1441615"/>
            <a:ext cx="7556838" cy="3983865"/>
          </a:xfrm>
          <a:prstGeom prst="rect">
            <a:avLst/>
          </a:prstGeom>
        </p:spPr>
      </p:pic>
      <p:sp>
        <p:nvSpPr>
          <p:cNvPr id="10" name="TextBox 6"/>
          <p:cNvSpPr txBox="1"/>
          <p:nvPr/>
        </p:nvSpPr>
        <p:spPr>
          <a:xfrm>
            <a:off x="4170834" y="3457839"/>
            <a:ext cx="1888783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手柄操作孔</a:t>
            </a:r>
            <a:endParaRPr lang="zh-CN" altLang="en-US" sz="24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6115050" y="3697670"/>
            <a:ext cx="1888783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手动</a:t>
            </a:r>
            <a:r>
              <a:rPr lang="en-US" altLang="zh-CN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自动转换开关</a:t>
            </a:r>
            <a:endParaRPr lang="zh-CN" altLang="en-US" sz="24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endParaRPr lang="zh-CN" altLang="en-US" sz="24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30874" y="4897999"/>
            <a:ext cx="1456735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386858" y="4177919"/>
            <a:ext cx="1728192" cy="636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6059617" y="4496004"/>
            <a:ext cx="775513" cy="58201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2"/>
            <a:endCxn id="21" idx="0"/>
          </p:cNvCxnSpPr>
          <p:nvPr/>
        </p:nvCxnSpPr>
        <p:spPr>
          <a:xfrm>
            <a:off x="5115226" y="3919504"/>
            <a:ext cx="135890" cy="25844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DMINI~1\AppData\Local\Temp\WeChat Files\820b60e0778668dc20ff6b69a2e8fb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9" t="7892" r="9496" b="12385"/>
          <a:stretch>
            <a:fillRect/>
          </a:stretch>
        </p:blipFill>
        <p:spPr bwMode="auto">
          <a:xfrm>
            <a:off x="9358788" y="1441512"/>
            <a:ext cx="1921788" cy="395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5"/>
          <p:cNvSpPr txBox="1"/>
          <p:nvPr/>
        </p:nvSpPr>
        <p:spPr>
          <a:xfrm>
            <a:off x="9527594" y="5559623"/>
            <a:ext cx="1584175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操作手柄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43472" y="1052736"/>
            <a:ext cx="28083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000" b="1" cap="small" dirty="0" smtClean="0"/>
              <a:t>先提条件及安全保障</a:t>
            </a:r>
            <a:endParaRPr lang="en-US" altLang="zh-CN" sz="2000" b="1" cap="small" dirty="0" smtClean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559496" y="1628800"/>
          <a:ext cx="8784976" cy="4409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998"/>
                <a:gridCol w="7780978"/>
              </a:tblGrid>
              <a:tr h="4787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序号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准备工作及回退计划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7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操作前需现场确认设备具备操作条件；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经过相关领导及部门的变更审批流程；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通报监控室值班人员；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操作人员必须穿戴必备的个人防护用品，并在监护下操作；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操作前应保证现场整洁，避免影响人员操作；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SOP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程序文档；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个人防护用品，长袖纯棉工作服、安全鞋、护目镜。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8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操作过程中若发生异常，不可强行操作，应立即停止操作，对设备进行恢复或隔离。待查明问题并修复完成后方可继续按照标准操作程序进行操作。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5"/>
          <p:cNvSpPr txBox="1"/>
          <p:nvPr/>
        </p:nvSpPr>
        <p:spPr>
          <a:xfrm>
            <a:off x="1667317" y="414189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/>
                </a:solidFill>
                <a:latin typeface="+mn-ea"/>
                <a:sym typeface="+mn-ea"/>
              </a:rPr>
              <a:t>施耐德WATSNB-400/250-4CBR</a:t>
            </a:r>
            <a:endParaRPr lang="en-US" altLang="zh-CN" sz="2400" b="1" dirty="0">
              <a:solidFill>
                <a:schemeClr val="accent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3472" y="908720"/>
            <a:ext cx="424847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000" b="1" cap="small" dirty="0">
                <a:sym typeface="+mn-ea"/>
              </a:rPr>
              <a:t>自动-手控强切-手动</a:t>
            </a:r>
            <a:endParaRPr lang="zh-CN" altLang="en-US" sz="2000" b="1" cap="small" dirty="0"/>
          </a:p>
          <a:p>
            <a:pPr marL="0" lvl="1"/>
            <a:endParaRPr lang="en-US" altLang="zh-CN" sz="2000" b="1" cap="small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59496" y="1412776"/>
          <a:ext cx="8785225" cy="383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935"/>
                <a:gridCol w="7781041"/>
              </a:tblGrid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序号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操作步骤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确认配电柜柜眉编号，确认操作对象；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２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确认配电柜工作状态，主用断路器闭合，备用断路器分断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３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自动状态：控制器自动灯亮，手动/自动转换开关至自动位。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7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４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手动强切状态：控制器自动灯灭，手动/自动转换开关至自动位。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7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５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手动状态：手动/自动转换开关至手动位，不受控制器控制。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６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手动恢复自动：手动操作后，若恢复到自动操作状态，需将手动/自动转换开关至自动位，并按复位按钮使控制器复位。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７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断路器故障脱扣：首先排除故障，转至手动状态，手动复位断路器，再按照手动恢复自动操作流程操作。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1667317" y="414189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+mn-ea"/>
                <a:sym typeface="+mn-ea"/>
              </a:rPr>
              <a:t>施耐德WATSNB-400/250-4CBR</a:t>
            </a:r>
            <a:endParaRPr lang="en-US" altLang="zh-CN" sz="2400" b="1" dirty="0">
              <a:solidFill>
                <a:schemeClr val="accent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59496" y="1628800"/>
          <a:ext cx="8784976" cy="4409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998"/>
                <a:gridCol w="7780978"/>
              </a:tblGrid>
              <a:tr h="4787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序号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准备工作及回退计划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7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确认配电柜柜眉编号，确认操作对象；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确认配电柜工作状态，主用断路器闭合，备用断路器分断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7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将旋转按钮打到手动位（ＭＡＮＵ）</a:t>
                      </a:r>
                      <a:endParaRPr lang="zh-CN" altLang="en-US" sz="16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+mn-ea"/>
                          <a:sym typeface="+mn-ea"/>
                        </a:rPr>
                        <a:t>将转换开关打到手动位（向左拨动）</a:t>
                      </a:r>
                      <a:endParaRPr lang="en-US" altLang="zh-CN" sz="16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将操作手柄插入手动操作插孔</a:t>
                      </a:r>
                      <a:endParaRPr lang="zh-CN" altLang="en-US" sz="16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6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旋转手柄（向左或向右）旋转到合闸位置</a:t>
                      </a:r>
                      <a:endParaRPr lang="zh-CN" altLang="en-US" sz="16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78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7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操作完毕</a:t>
                      </a:r>
                      <a:endParaRPr lang="zh-CN" altLang="en-US" sz="16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559560" y="1003935"/>
            <a:ext cx="3840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cap="small" dirty="0">
                <a:sym typeface="+mn-ea"/>
              </a:rPr>
              <a:t>手动模式操作（手动模式设定操作）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67317" y="414189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+mn-ea"/>
                <a:sym typeface="+mn-ea"/>
              </a:rPr>
              <a:t>施耐德WATSNB-400/250-4CBR</a:t>
            </a:r>
            <a:endParaRPr lang="en-US" altLang="zh-CN" sz="2400" b="1" dirty="0">
              <a:solidFill>
                <a:schemeClr val="accent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40" name="直接连接符 39"/>
          <p:cNvCxnSpPr/>
          <p:nvPr/>
        </p:nvCxnSpPr>
        <p:spPr>
          <a:xfrm>
            <a:off x="5159490" y="214826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5154940" y="2380678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154940" y="1898078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5159490" y="214826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5154940" y="2380678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154940" y="218611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5159490" y="1970086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952314" y="1898259"/>
            <a:ext cx="7775702" cy="810099"/>
            <a:chOff x="3504874" y="2510154"/>
            <a:chExt cx="5182252" cy="1057946"/>
          </a:xfrm>
        </p:grpSpPr>
        <p:sp>
          <p:nvSpPr>
            <p:cNvPr id="18" name="矩形 17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/>
            </a:p>
          </p:txBody>
        </p:sp>
        <p:sp>
          <p:nvSpPr>
            <p:cNvPr id="20" name="TextBox 80"/>
            <p:cNvSpPr txBox="1"/>
            <p:nvPr/>
          </p:nvSpPr>
          <p:spPr>
            <a:xfrm>
              <a:off x="3744450" y="2671181"/>
              <a:ext cx="616706" cy="76210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TextBox 81"/>
            <p:cNvSpPr txBox="1"/>
            <p:nvPr/>
          </p:nvSpPr>
          <p:spPr>
            <a:xfrm>
              <a:off x="5269498" y="2873327"/>
              <a:ext cx="3417628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 b="1" dirty="0" smtClean="0">
                  <a:solidFill>
                    <a:schemeClr val="bg1"/>
                  </a:solidFill>
                  <a:latin typeface="+mn-ea"/>
                  <a:sym typeface="+mn-ea"/>
                </a:rPr>
                <a:t>施</a:t>
              </a:r>
              <a:r>
                <a:rPr lang="zh-CN" altLang="en-US" sz="1600" b="1" dirty="0">
                  <a:solidFill>
                    <a:schemeClr val="bg1"/>
                  </a:solidFill>
                  <a:latin typeface="+mn-ea"/>
                  <a:sym typeface="+mn-ea"/>
                </a:rPr>
                <a:t>耐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+mn-ea"/>
                  <a:sym typeface="+mn-ea"/>
                </a:rPr>
                <a:t>德</a:t>
              </a:r>
              <a:r>
                <a:rPr lang="en-US" altLang="zh-CN" sz="1600" b="1" dirty="0">
                  <a:solidFill>
                    <a:schemeClr val="bg1"/>
                  </a:solidFill>
                  <a:latin typeface="+mn-ea"/>
                  <a:sym typeface="+mn-ea"/>
                </a:rPr>
                <a:t>WATSNA32/4</a:t>
              </a:r>
              <a:endParaRPr lang="en-US" altLang="zh-CN" sz="1600" b="1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1ae36947-7b19-4c54-86e7-1ba49f720229}"/>
</p:tagLst>
</file>

<file path=ppt/tags/tag2.xml><?xml version="1.0" encoding="utf-8"?>
<p:tagLst xmlns:p="http://schemas.openxmlformats.org/presentationml/2006/main">
  <p:tag name="KSO_WM_UNIT_TABLE_BEAUTIFY" val="smartTable{2c725125-423e-46f4-a6aa-dde50a8827f5}"/>
</p:tagLst>
</file>

<file path=ppt/tags/tag3.xml><?xml version="1.0" encoding="utf-8"?>
<p:tagLst xmlns:p="http://schemas.openxmlformats.org/presentationml/2006/main">
  <p:tag name="KSO_WM_UNIT_TABLE_BEAUTIFY" val="smartTable{f94625d3-c8ae-4bd2-a15b-50019d8e1057}"/>
</p:tagLst>
</file>

<file path=ppt/tags/tag4.xml><?xml version="1.0" encoding="utf-8"?>
<p:tagLst xmlns:p="http://schemas.openxmlformats.org/presentationml/2006/main">
  <p:tag name="KSO_WM_DOC_GUID" val="{7a0ce76e-270b-4fe3-b2b3-970918d05271}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014年年终总结">
      <a:majorFont>
        <a:latin typeface="Copperplate Gothic Bold"/>
        <a:ea typeface="微软雅黑"/>
        <a:cs typeface=""/>
      </a:majorFont>
      <a:minorFont>
        <a:latin typeface="Copperplate Gothic Bold"/>
        <a:ea typeface="微软雅黑"/>
        <a:cs typeface=""/>
      </a:minorFont>
    </a:fontScheme>
    <a:fmtScheme name="Book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80000">
              <a:schemeClr val="phClr">
                <a:tint val="7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7200000" scaled="1"/>
        </a:gra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>
              <a:rot lat="0" lon="0" rev="0"/>
            </a:camera>
            <a:lightRig rig="morning" dir="bl"/>
          </a:scene3d>
          <a:sp3d extrusionH="222250" contourW="25400" prstMaterial="matte">
            <a:bevelT w="38100" h="38100" prst="softRound"/>
            <a:bevelB/>
            <a:extrusionClr>
              <a:srgbClr val="FF0000"/>
            </a:extrusionClr>
            <a:contourClr>
              <a:schemeClr val="accent3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soft" dir="bl">
              <a:rot lat="0" lon="0" rev="0"/>
            </a:lightRig>
          </a:scene3d>
          <a:sp3d prstMaterial="plastic">
            <a:bevelT w="38100" h="381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0</TotalTime>
  <Words>1524</Words>
  <Application>WPS 演示</Application>
  <PresentationFormat>自定义</PresentationFormat>
  <Paragraphs>279</Paragraphs>
  <Slides>14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Impact</vt:lpstr>
      <vt:lpstr>Copperplate Gothic Bold</vt:lpstr>
      <vt:lpstr>华康俪金黑W8</vt:lpstr>
      <vt:lpstr>黑体</vt:lpstr>
      <vt:lpstr>微软雅黑</vt:lpstr>
      <vt:lpstr>Arial Unicode MS</vt:lpstr>
      <vt:lpstr>Calibri</vt:lpstr>
      <vt:lpstr>仿宋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多吉</dc:creator>
  <cp:lastModifiedBy>Administrator</cp:lastModifiedBy>
  <cp:revision>490</cp:revision>
  <dcterms:created xsi:type="dcterms:W3CDTF">2014-01-11T15:22:00Z</dcterms:created>
  <dcterms:modified xsi:type="dcterms:W3CDTF">2019-10-29T01:52:28Z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