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7" r:id="rId3"/>
    <p:sldId id="349" r:id="rId5"/>
    <p:sldId id="385" r:id="rId6"/>
    <p:sldId id="395" r:id="rId7"/>
    <p:sldId id="396" r:id="rId8"/>
    <p:sldId id="397" r:id="rId9"/>
    <p:sldId id="400" r:id="rId10"/>
    <p:sldId id="418" r:id="rId11"/>
    <p:sldId id="419" r:id="rId12"/>
    <p:sldId id="445" r:id="rId13"/>
    <p:sldId id="459" r:id="rId14"/>
    <p:sldId id="420" r:id="rId15"/>
    <p:sldId id="398" r:id="rId16"/>
    <p:sldId id="448" r:id="rId17"/>
    <p:sldId id="450" r:id="rId18"/>
    <p:sldId id="401" r:id="rId19"/>
    <p:sldId id="496" r:id="rId20"/>
    <p:sldId id="495" r:id="rId21"/>
    <p:sldId id="446" r:id="rId22"/>
    <p:sldId id="399" r:id="rId23"/>
    <p:sldId id="402" r:id="rId24"/>
    <p:sldId id="458" r:id="rId25"/>
    <p:sldId id="497" r:id="rId26"/>
    <p:sldId id="498" r:id="rId27"/>
    <p:sldId id="452" r:id="rId28"/>
    <p:sldId id="366" r:id="rId29"/>
    <p:sldId id="281" r:id="rId30"/>
  </p:sldIdLst>
  <p:sldSz cx="12192000" cy="6858000"/>
  <p:notesSz cx="6858000" cy="9144000"/>
  <p:embeddedFontLst>
    <p:embeddedFont>
      <p:font typeface="Impact" panose="020B0806030902050204" pitchFamily="34" charset="0"/>
      <p:regular r:id="rId35"/>
    </p:embeddedFont>
    <p:embeddedFont>
      <p:font typeface="Copperplate Gothic Bold" panose="020E0705020206020404" pitchFamily="34" charset="0"/>
      <p:regular r:id="rId36"/>
    </p:embeddedFont>
    <p:embeddedFont>
      <p:font typeface="仿宋" panose="02010609060101010101" pitchFamily="49" charset="-122"/>
      <p:regular r:id="rId37"/>
    </p:embeddedFont>
    <p:embeddedFont>
      <p:font typeface="微软雅黑" panose="020B0503020204020204" charset="-122"/>
      <p:regular r:id="rId38"/>
    </p:embeddedFont>
    <p:embeddedFont>
      <p:font typeface="Calibri" panose="020F0502020204030204" charset="0"/>
      <p:regular r:id="rId39"/>
      <p:bold r:id="rId40"/>
      <p:italic r:id="rId41"/>
      <p:boldItalic r:id="rId42"/>
    </p:embeddedFont>
    <p:embeddedFont>
      <p:font typeface="华文仿宋" panose="02010600040101010101" pitchFamily="2" charset="-122"/>
      <p:regular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11558F-EAA7-4A2D-9F60-3E35FBE7AF19}">
          <p14:sldIdLst>
            <p14:sldId id="257"/>
            <p14:sldId id="349"/>
            <p14:sldId id="385"/>
            <p14:sldId id="395"/>
            <p14:sldId id="396"/>
            <p14:sldId id="400"/>
            <p14:sldId id="418"/>
            <p14:sldId id="419"/>
            <p14:sldId id="445"/>
            <p14:sldId id="459"/>
            <p14:sldId id="420"/>
            <p14:sldId id="398"/>
            <p14:sldId id="448"/>
            <p14:sldId id="450"/>
            <p14:sldId id="496"/>
            <p14:sldId id="495"/>
            <p14:sldId id="446"/>
            <p14:sldId id="399"/>
            <p14:sldId id="402"/>
            <p14:sldId id="458"/>
            <p14:sldId id="498"/>
            <p14:sldId id="452"/>
            <p14:sldId id="401"/>
            <p14:sldId id="397"/>
            <p14:sldId id="497"/>
          </p14:sldIdLst>
        </p14:section>
        <p14:section name="无标题节" id="{7CC3C686-9492-491C-A50B-F67DFB3426DC}">
          <p14:sldIdLst>
            <p14:sldId id="36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>
        <p:scale>
          <a:sx n="66" d="100"/>
          <a:sy n="66" d="100"/>
        </p:scale>
        <p:origin x="-990" y="-168"/>
      </p:cViewPr>
      <p:guideLst>
        <p:guide orient="horz" pos="416"/>
        <p:guide orient="horz" pos="1205"/>
        <p:guide orient="horz" pos="3786"/>
        <p:guide orient="horz" pos="3101"/>
        <p:guide orient="horz" pos="2677"/>
        <p:guide orient="horz" pos="3175"/>
        <p:guide pos="3819"/>
        <p:guide pos="838"/>
        <p:guide pos="7624"/>
        <p:guide pos="7015"/>
        <p:guide pos="1286"/>
        <p:guide pos="633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922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AA949-B415-46E5-B9E6-209BDE1B0CA2}" type="doc">
      <dgm:prSet loTypeId="urn:microsoft.com/office/officeart/2008/layout/VerticalCurvedList#1" loCatId="list" qsTypeId="urn:microsoft.com/office/officeart/2005/8/quickstyle/3d2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CB759590-F96A-4EE8-8E90-949650AB9445}">
      <dgm:prSet phldrT="[文本]"/>
      <dgm:spPr/>
      <dgm:t>
        <a:bodyPr/>
        <a:lstStyle/>
        <a:p>
          <a:r>
            <a:rPr lang="zh-CN" altLang="en-US" dirty="0" smtClean="0"/>
            <a:t>机组告警，不影响正常运行</a:t>
          </a:r>
          <a:endParaRPr lang="zh-CN" altLang="en-US" dirty="0"/>
        </a:p>
      </dgm:t>
    </dgm:pt>
    <dgm:pt modelId="{81F17682-66A6-416F-935E-7428667ECC5B}" cxnId="{C7DDF1B7-179A-484E-877E-3A2E6C9D7022}" type="parTrans">
      <dgm:prSet/>
      <dgm:spPr/>
      <dgm:t>
        <a:bodyPr/>
        <a:lstStyle/>
        <a:p>
          <a:endParaRPr lang="zh-CN" altLang="en-US"/>
        </a:p>
      </dgm:t>
    </dgm:pt>
    <dgm:pt modelId="{3B0A746F-6418-4D08-827A-8C7429F7DEA9}" cxnId="{C7DDF1B7-179A-484E-877E-3A2E6C9D7022}" type="sibTrans">
      <dgm:prSet/>
      <dgm:spPr/>
      <dgm:t>
        <a:bodyPr/>
        <a:lstStyle/>
        <a:p>
          <a:endParaRPr lang="zh-CN" altLang="en-US"/>
        </a:p>
      </dgm:t>
    </dgm:pt>
    <dgm:pt modelId="{E26A213A-50BC-460B-BDC1-BBA77EC81B40}">
      <dgm:prSet phldrT="[文本]"/>
      <dgm:spPr/>
      <dgm:t>
        <a:bodyPr/>
        <a:lstStyle/>
        <a:p>
          <a:r>
            <a:rPr lang="zh-CN" altLang="en-US" dirty="0" smtClean="0"/>
            <a:t>单台机组运行异常</a:t>
          </a:r>
          <a:endParaRPr lang="zh-CN" altLang="en-US" dirty="0"/>
        </a:p>
      </dgm:t>
    </dgm:pt>
    <dgm:pt modelId="{02CF8488-E66E-4C55-A708-F2DBDD55B7B1}" cxnId="{0AC0490C-B10F-4EDA-B5CA-E90C47B40EF1}" type="parTrans">
      <dgm:prSet/>
      <dgm:spPr/>
      <dgm:t>
        <a:bodyPr/>
        <a:lstStyle/>
        <a:p>
          <a:endParaRPr lang="zh-CN" altLang="en-US"/>
        </a:p>
      </dgm:t>
    </dgm:pt>
    <dgm:pt modelId="{288A3506-1741-4413-86E2-8F97566629D3}" cxnId="{0AC0490C-B10F-4EDA-B5CA-E90C47B40EF1}" type="sibTrans">
      <dgm:prSet/>
      <dgm:spPr/>
      <dgm:t>
        <a:bodyPr/>
        <a:lstStyle/>
        <a:p>
          <a:endParaRPr lang="zh-CN" altLang="en-US"/>
        </a:p>
      </dgm:t>
    </dgm:pt>
    <dgm:pt modelId="{5E02D86C-3716-4010-8707-515FB77EAC74}">
      <dgm:prSet phldrT="[文本]"/>
      <dgm:spPr/>
      <dgm:t>
        <a:bodyPr/>
        <a:lstStyle/>
        <a:p>
          <a:r>
            <a:rPr lang="zh-CN" altLang="en-US" dirty="0" smtClean="0"/>
            <a:t>单组机组</a:t>
          </a:r>
          <a:r>
            <a:rPr lang="zh-CN" altLang="en-US" dirty="0" smtClean="0"/>
            <a:t>运行异常</a:t>
          </a:r>
          <a:endParaRPr lang="zh-CN" altLang="en-US" dirty="0"/>
        </a:p>
      </dgm:t>
    </dgm:pt>
    <dgm:pt modelId="{045FC97C-F598-4130-9C56-AD7DFE5D9122}" cxnId="{B8817F07-5A58-44E9-A6C3-3351B9BAAE2E}" type="parTrans">
      <dgm:prSet/>
      <dgm:spPr/>
      <dgm:t>
        <a:bodyPr/>
        <a:lstStyle/>
        <a:p>
          <a:endParaRPr lang="zh-CN" altLang="en-US"/>
        </a:p>
      </dgm:t>
    </dgm:pt>
    <dgm:pt modelId="{F9D0248D-BADA-4FD2-B026-9E687BBB9938}" cxnId="{B8817F07-5A58-44E9-A6C3-3351B9BAAE2E}" type="sibTrans">
      <dgm:prSet/>
      <dgm:spPr/>
      <dgm:t>
        <a:bodyPr/>
        <a:lstStyle/>
        <a:p>
          <a:endParaRPr lang="zh-CN" altLang="en-US"/>
        </a:p>
      </dgm:t>
    </dgm:pt>
    <dgm:pt modelId="{EBA543FD-4571-43BC-88EE-9F86347B0A7C}" type="pres">
      <dgm:prSet presAssocID="{914AA949-B415-46E5-B9E6-209BDE1B0CA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428FDB7-8B46-4A4A-9E60-F5DC0CCC821F}" type="pres">
      <dgm:prSet presAssocID="{914AA949-B415-46E5-B9E6-209BDE1B0CA2}" presName="Name1" presStyleCnt="0"/>
      <dgm:spPr/>
    </dgm:pt>
    <dgm:pt modelId="{682E028C-DC85-4825-897A-7E00E984997F}" type="pres">
      <dgm:prSet presAssocID="{914AA949-B415-46E5-B9E6-209BDE1B0CA2}" presName="cycle" presStyleCnt="0"/>
      <dgm:spPr/>
    </dgm:pt>
    <dgm:pt modelId="{71355920-51B4-41F8-B96F-9442E8AC0BB3}" type="pres">
      <dgm:prSet presAssocID="{914AA949-B415-46E5-B9E6-209BDE1B0CA2}" presName="srcNode" presStyleLbl="node1" presStyleIdx="0" presStyleCnt="3"/>
      <dgm:spPr/>
    </dgm:pt>
    <dgm:pt modelId="{31904A30-2EF4-484C-96BC-05DC1F60093F}" type="pres">
      <dgm:prSet presAssocID="{914AA949-B415-46E5-B9E6-209BDE1B0CA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3BB89C8-821C-458E-A763-A9C2BADBA1F6}" type="pres">
      <dgm:prSet presAssocID="{914AA949-B415-46E5-B9E6-209BDE1B0CA2}" presName="extraNode" presStyleLbl="node1" presStyleIdx="0" presStyleCnt="3"/>
      <dgm:spPr/>
    </dgm:pt>
    <dgm:pt modelId="{74654BCA-8AC7-4170-880A-02069FAB6457}" type="pres">
      <dgm:prSet presAssocID="{914AA949-B415-46E5-B9E6-209BDE1B0CA2}" presName="dstNode" presStyleLbl="node1" presStyleIdx="0" presStyleCnt="3"/>
      <dgm:spPr/>
    </dgm:pt>
    <dgm:pt modelId="{2608919B-6F61-4F8A-BFA8-454E4DB2A89C}" type="pres">
      <dgm:prSet presAssocID="{CB759590-F96A-4EE8-8E90-949650AB944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62744-A751-421B-984A-5E610F445303}" type="pres">
      <dgm:prSet presAssocID="{CB759590-F96A-4EE8-8E90-949650AB9445}" presName="accent_1" presStyleCnt="0"/>
      <dgm:spPr/>
    </dgm:pt>
    <dgm:pt modelId="{986F3EB8-41CE-4569-A1B6-FC67397EF2E8}" type="pres">
      <dgm:prSet presAssocID="{CB759590-F96A-4EE8-8E90-949650AB9445}" presName="accentRepeatNode" presStyleLbl="solidFgAcc1" presStyleIdx="0" presStyleCnt="3"/>
      <dgm:spPr/>
    </dgm:pt>
    <dgm:pt modelId="{64B76AE1-F67F-419F-A225-D5D6B50FA802}" type="pres">
      <dgm:prSet presAssocID="{E26A213A-50BC-460B-BDC1-BBA77EC81B4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E2D72E-CE50-4F74-A9ED-9F67C74740B4}" type="pres">
      <dgm:prSet presAssocID="{E26A213A-50BC-460B-BDC1-BBA77EC81B40}" presName="accent_2" presStyleCnt="0"/>
      <dgm:spPr/>
    </dgm:pt>
    <dgm:pt modelId="{C7378C27-A3E2-4F31-BD7C-4210BEFE682B}" type="pres">
      <dgm:prSet presAssocID="{E26A213A-50BC-460B-BDC1-BBA77EC81B40}" presName="accentRepeatNode" presStyleLbl="solidFgAcc1" presStyleIdx="1" presStyleCnt="3"/>
      <dgm:spPr/>
    </dgm:pt>
    <dgm:pt modelId="{E62EA5EA-AACB-4C5A-93D7-3AD80DA78008}" type="pres">
      <dgm:prSet presAssocID="{5E02D86C-3716-4010-8707-515FB77EAC7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6EDB-D286-4DDB-8E54-8432B29660F4}" type="pres">
      <dgm:prSet presAssocID="{5E02D86C-3716-4010-8707-515FB77EAC74}" presName="accent_3" presStyleCnt="0"/>
      <dgm:spPr/>
    </dgm:pt>
    <dgm:pt modelId="{29E0533E-FFAF-4ECC-86BD-04FBCFA4FDE7}" type="pres">
      <dgm:prSet presAssocID="{5E02D86C-3716-4010-8707-515FB77EAC74}" presName="accentRepeatNode" presStyleLbl="solidFgAcc1" presStyleIdx="2" presStyleCnt="3"/>
      <dgm:spPr/>
    </dgm:pt>
  </dgm:ptLst>
  <dgm:cxnLst>
    <dgm:cxn modelId="{B8817F07-5A58-44E9-A6C3-3351B9BAAE2E}" srcId="{914AA949-B415-46E5-B9E6-209BDE1B0CA2}" destId="{5E02D86C-3716-4010-8707-515FB77EAC74}" srcOrd="2" destOrd="0" parTransId="{045FC97C-F598-4130-9C56-AD7DFE5D9122}" sibTransId="{F9D0248D-BADA-4FD2-B026-9E687BBB9938}"/>
    <dgm:cxn modelId="{C0C2DE2D-EF4C-4D70-9BB6-9B93F5831250}" type="presOf" srcId="{914AA949-B415-46E5-B9E6-209BDE1B0CA2}" destId="{EBA543FD-4571-43BC-88EE-9F86347B0A7C}" srcOrd="0" destOrd="0" presId="urn:microsoft.com/office/officeart/2008/layout/VerticalCurvedList#1"/>
    <dgm:cxn modelId="{AE733084-B522-448A-BDDD-57D74AD564BE}" type="presOf" srcId="{3B0A746F-6418-4D08-827A-8C7429F7DEA9}" destId="{31904A30-2EF4-484C-96BC-05DC1F60093F}" srcOrd="0" destOrd="0" presId="urn:microsoft.com/office/officeart/2008/layout/VerticalCurvedList#1"/>
    <dgm:cxn modelId="{3EC2FD6D-4641-46C7-95D8-47176892B3FC}" type="presOf" srcId="{CB759590-F96A-4EE8-8E90-949650AB9445}" destId="{2608919B-6F61-4F8A-BFA8-454E4DB2A89C}" srcOrd="0" destOrd="0" presId="urn:microsoft.com/office/officeart/2008/layout/VerticalCurvedList#1"/>
    <dgm:cxn modelId="{C7DDF1B7-179A-484E-877E-3A2E6C9D7022}" srcId="{914AA949-B415-46E5-B9E6-209BDE1B0CA2}" destId="{CB759590-F96A-4EE8-8E90-949650AB9445}" srcOrd="0" destOrd="0" parTransId="{81F17682-66A6-416F-935E-7428667ECC5B}" sibTransId="{3B0A746F-6418-4D08-827A-8C7429F7DEA9}"/>
    <dgm:cxn modelId="{16FB5512-DA3B-4C5D-9515-CAA22E3FD5DA}" type="presOf" srcId="{E26A213A-50BC-460B-BDC1-BBA77EC81B40}" destId="{64B76AE1-F67F-419F-A225-D5D6B50FA802}" srcOrd="0" destOrd="0" presId="urn:microsoft.com/office/officeart/2008/layout/VerticalCurvedList#1"/>
    <dgm:cxn modelId="{F5F1EBFE-8A19-48B8-915A-6C6EC6FEC697}" type="presOf" srcId="{5E02D86C-3716-4010-8707-515FB77EAC74}" destId="{E62EA5EA-AACB-4C5A-93D7-3AD80DA78008}" srcOrd="0" destOrd="0" presId="urn:microsoft.com/office/officeart/2008/layout/VerticalCurvedList#1"/>
    <dgm:cxn modelId="{0AC0490C-B10F-4EDA-B5CA-E90C47B40EF1}" srcId="{914AA949-B415-46E5-B9E6-209BDE1B0CA2}" destId="{E26A213A-50BC-460B-BDC1-BBA77EC81B40}" srcOrd="1" destOrd="0" parTransId="{02CF8488-E66E-4C55-A708-F2DBDD55B7B1}" sibTransId="{288A3506-1741-4413-86E2-8F97566629D3}"/>
    <dgm:cxn modelId="{FD6BA491-8336-4736-8553-72D794C51778}" type="presParOf" srcId="{EBA543FD-4571-43BC-88EE-9F86347B0A7C}" destId="{A428FDB7-8B46-4A4A-9E60-F5DC0CCC821F}" srcOrd="0" destOrd="0" presId="urn:microsoft.com/office/officeart/2008/layout/VerticalCurvedList#1"/>
    <dgm:cxn modelId="{802EB1C7-C460-4525-98C5-65B114617D90}" type="presParOf" srcId="{A428FDB7-8B46-4A4A-9E60-F5DC0CCC821F}" destId="{682E028C-DC85-4825-897A-7E00E984997F}" srcOrd="0" destOrd="0" presId="urn:microsoft.com/office/officeart/2008/layout/VerticalCurvedList#1"/>
    <dgm:cxn modelId="{DB7F114E-EC42-46A2-8541-1C9E5FE2F0E9}" type="presParOf" srcId="{682E028C-DC85-4825-897A-7E00E984997F}" destId="{71355920-51B4-41F8-B96F-9442E8AC0BB3}" srcOrd="0" destOrd="0" presId="urn:microsoft.com/office/officeart/2008/layout/VerticalCurvedList#1"/>
    <dgm:cxn modelId="{9B1EEFF5-698C-4494-98ED-582D165316EC}" type="presParOf" srcId="{682E028C-DC85-4825-897A-7E00E984997F}" destId="{31904A30-2EF4-484C-96BC-05DC1F60093F}" srcOrd="1" destOrd="0" presId="urn:microsoft.com/office/officeart/2008/layout/VerticalCurvedList#1"/>
    <dgm:cxn modelId="{01E5DC71-C6DB-41A7-A96A-C1A404A9CD53}" type="presParOf" srcId="{682E028C-DC85-4825-897A-7E00E984997F}" destId="{83BB89C8-821C-458E-A763-A9C2BADBA1F6}" srcOrd="2" destOrd="0" presId="urn:microsoft.com/office/officeart/2008/layout/VerticalCurvedList#1"/>
    <dgm:cxn modelId="{9CA0D44C-56E2-45C3-9A62-9BD2C1522DD7}" type="presParOf" srcId="{682E028C-DC85-4825-897A-7E00E984997F}" destId="{74654BCA-8AC7-4170-880A-02069FAB6457}" srcOrd="3" destOrd="0" presId="urn:microsoft.com/office/officeart/2008/layout/VerticalCurvedList#1"/>
    <dgm:cxn modelId="{EDF22349-1977-4408-9D9E-3A6FAD1897BA}" type="presParOf" srcId="{A428FDB7-8B46-4A4A-9E60-F5DC0CCC821F}" destId="{2608919B-6F61-4F8A-BFA8-454E4DB2A89C}" srcOrd="1" destOrd="0" presId="urn:microsoft.com/office/officeart/2008/layout/VerticalCurvedList#1"/>
    <dgm:cxn modelId="{0F256B99-AC8C-4B15-86AC-A6BB4B8C2E8D}" type="presParOf" srcId="{A428FDB7-8B46-4A4A-9E60-F5DC0CCC821F}" destId="{FA262744-A751-421B-984A-5E610F445303}" srcOrd="2" destOrd="0" presId="urn:microsoft.com/office/officeart/2008/layout/VerticalCurvedList#1"/>
    <dgm:cxn modelId="{91B98BC2-F0A9-4303-A993-711B9ACA0167}" type="presParOf" srcId="{FA262744-A751-421B-984A-5E610F445303}" destId="{986F3EB8-41CE-4569-A1B6-FC67397EF2E8}" srcOrd="0" destOrd="0" presId="urn:microsoft.com/office/officeart/2008/layout/VerticalCurvedList#1"/>
    <dgm:cxn modelId="{21B28F01-D98B-49A6-819F-0DA4C490DE9C}" type="presParOf" srcId="{A428FDB7-8B46-4A4A-9E60-F5DC0CCC821F}" destId="{64B76AE1-F67F-419F-A225-D5D6B50FA802}" srcOrd="3" destOrd="0" presId="urn:microsoft.com/office/officeart/2008/layout/VerticalCurvedList#1"/>
    <dgm:cxn modelId="{BA76BF7C-61E6-4D1A-9E8A-692BC7D5F01A}" type="presParOf" srcId="{A428FDB7-8B46-4A4A-9E60-F5DC0CCC821F}" destId="{D4E2D72E-CE50-4F74-A9ED-9F67C74740B4}" srcOrd="4" destOrd="0" presId="urn:microsoft.com/office/officeart/2008/layout/VerticalCurvedList#1"/>
    <dgm:cxn modelId="{C46D6853-C320-4A74-B86A-880FEFC3815A}" type="presParOf" srcId="{D4E2D72E-CE50-4F74-A9ED-9F67C74740B4}" destId="{C7378C27-A3E2-4F31-BD7C-4210BEFE682B}" srcOrd="0" destOrd="0" presId="urn:microsoft.com/office/officeart/2008/layout/VerticalCurvedList#1"/>
    <dgm:cxn modelId="{F4191B21-C81A-45FE-8FED-B0BB78DAEE1A}" type="presParOf" srcId="{A428FDB7-8B46-4A4A-9E60-F5DC0CCC821F}" destId="{E62EA5EA-AACB-4C5A-93D7-3AD80DA78008}" srcOrd="5" destOrd="0" presId="urn:microsoft.com/office/officeart/2008/layout/VerticalCurvedList#1"/>
    <dgm:cxn modelId="{A4AA88C9-28B7-4B9E-B7FC-4DC8087D9F5F}" type="presParOf" srcId="{A428FDB7-8B46-4A4A-9E60-F5DC0CCC821F}" destId="{F28E6EDB-D286-4DDB-8E54-8432B29660F4}" srcOrd="6" destOrd="0" presId="urn:microsoft.com/office/officeart/2008/layout/VerticalCurvedList#1"/>
    <dgm:cxn modelId="{BFAD470A-3FB6-4FD2-9CEA-EFAD2D730DD4}" type="presParOf" srcId="{F28E6EDB-D286-4DDB-8E54-8432B29660F4}" destId="{29E0533E-FFAF-4ECC-86BD-04FBCFA4FDE7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04A30-2EF4-484C-96BC-05DC1F60093F}">
      <dsp:nvSpPr>
        <dsp:cNvPr id="0" name=""/>
        <dsp:cNvSpPr/>
      </dsp:nvSpPr>
      <dsp:spPr>
        <a:xfrm>
          <a:off x="-5423711" y="-830581"/>
          <a:ext cx="6458727" cy="645872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8919B-6F61-4F8A-BFA8-454E4DB2A89C}">
      <dsp:nvSpPr>
        <dsp:cNvPr id="0" name=""/>
        <dsp:cNvSpPr/>
      </dsp:nvSpPr>
      <dsp:spPr>
        <a:xfrm>
          <a:off x="665902" y="479756"/>
          <a:ext cx="7395891" cy="9595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100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  <a:ln>
          <a:noFill/>
        </a:ln>
        <a:effectLst>
          <a:glow>
            <a:schemeClr val="accent5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16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机组告警，不影响正常运行</a:t>
          </a:r>
          <a:endParaRPr lang="zh-CN" altLang="en-US" sz="3800" kern="1200" dirty="0"/>
        </a:p>
      </dsp:txBody>
      <dsp:txXfrm>
        <a:off x="665902" y="479756"/>
        <a:ext cx="7395891" cy="959513"/>
      </dsp:txXfrm>
    </dsp:sp>
    <dsp:sp modelId="{986F3EB8-41CE-4569-A1B6-FC67397EF2E8}">
      <dsp:nvSpPr>
        <dsp:cNvPr id="0" name=""/>
        <dsp:cNvSpPr/>
      </dsp:nvSpPr>
      <dsp:spPr>
        <a:xfrm>
          <a:off x="66206" y="359817"/>
          <a:ext cx="1199391" cy="11993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76AE1-F67F-419F-A225-D5D6B50FA802}">
      <dsp:nvSpPr>
        <dsp:cNvPr id="0" name=""/>
        <dsp:cNvSpPr/>
      </dsp:nvSpPr>
      <dsp:spPr>
        <a:xfrm>
          <a:off x="1014684" y="1919026"/>
          <a:ext cx="7047108" cy="959513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80000"/>
                <a:shade val="100000"/>
                <a:hueMod val="100000"/>
                <a:satMod val="100000"/>
              </a:schemeClr>
            </a:gs>
            <a:gs pos="3000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  <a:ln>
          <a:noFill/>
        </a:ln>
        <a:effectLst>
          <a:glow>
            <a:schemeClr val="accent5">
              <a:hueOff val="-4966938"/>
              <a:satOff val="19906"/>
              <a:lumOff val="4314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16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单台机组运行异常</a:t>
          </a:r>
          <a:endParaRPr lang="zh-CN" altLang="en-US" sz="3800" kern="1200" dirty="0"/>
        </a:p>
      </dsp:txBody>
      <dsp:txXfrm>
        <a:off x="1014684" y="1919026"/>
        <a:ext cx="7047108" cy="959513"/>
      </dsp:txXfrm>
    </dsp:sp>
    <dsp:sp modelId="{C7378C27-A3E2-4F31-BD7C-4210BEFE682B}">
      <dsp:nvSpPr>
        <dsp:cNvPr id="0" name=""/>
        <dsp:cNvSpPr/>
      </dsp:nvSpPr>
      <dsp:spPr>
        <a:xfrm>
          <a:off x="414989" y="1799086"/>
          <a:ext cx="1199391" cy="11993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2EA5EA-AACB-4C5A-93D7-3AD80DA78008}">
      <dsp:nvSpPr>
        <dsp:cNvPr id="0" name=""/>
        <dsp:cNvSpPr/>
      </dsp:nvSpPr>
      <dsp:spPr>
        <a:xfrm>
          <a:off x="665902" y="3358295"/>
          <a:ext cx="7395891" cy="95951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80000"/>
                <a:shade val="100000"/>
                <a:hueMod val="100000"/>
                <a:satMod val="100000"/>
              </a:schemeClr>
            </a:gs>
            <a:gs pos="3000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hueMod val="100000"/>
                <a:satMod val="1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  <a:ln>
          <a:noFill/>
        </a:ln>
        <a:effectLst>
          <a:glow>
            <a:schemeClr val="accent5">
              <a:hueOff val="-9933876"/>
              <a:satOff val="39811"/>
              <a:lumOff val="8628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16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单组机组</a:t>
          </a:r>
          <a:r>
            <a:rPr lang="zh-CN" altLang="en-US" sz="3800" kern="1200" dirty="0" smtClean="0"/>
            <a:t>运行异常</a:t>
          </a:r>
          <a:endParaRPr lang="zh-CN" altLang="en-US" sz="3800" kern="1200" dirty="0"/>
        </a:p>
      </dsp:txBody>
      <dsp:txXfrm>
        <a:off x="665902" y="3358295"/>
        <a:ext cx="7395891" cy="959513"/>
      </dsp:txXfrm>
    </dsp:sp>
    <dsp:sp modelId="{29E0533E-FFAF-4ECC-86BD-04FBCFA4FDE7}">
      <dsp:nvSpPr>
        <dsp:cNvPr id="0" name=""/>
        <dsp:cNvSpPr/>
      </dsp:nvSpPr>
      <dsp:spPr>
        <a:xfrm>
          <a:off x="66206" y="3238356"/>
          <a:ext cx="1199391" cy="11993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glow>
            <a:schemeClr val="lt1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 smtClean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87688" y="3212976"/>
            <a:ext cx="538748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UPS</a:t>
            </a:r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故障应急处理培训</a:t>
            </a:r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培训讲师：</a:t>
            </a:r>
            <a:endParaRPr lang="en-US" altLang="zh-CN" dirty="0" smtClean="0"/>
          </a:p>
          <a:p>
            <a:r>
              <a:rPr lang="zh-CN" altLang="en-US" dirty="0" smtClean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单圆角矩形 12"/>
          <p:cNvSpPr/>
          <p:nvPr/>
        </p:nvSpPr>
        <p:spPr>
          <a:xfrm>
            <a:off x="1491615" y="4495196"/>
            <a:ext cx="2697480" cy="74866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通讯故障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489710" y="2781574"/>
            <a:ext cx="2607310" cy="81978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风扇故障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508500" y="2780939"/>
            <a:ext cx="1797685" cy="9220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6666230" y="2636912"/>
            <a:ext cx="4176395" cy="124079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UPS依旧可以正常工作，风扇有冗余，报修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577715" y="4386611"/>
            <a:ext cx="1584325" cy="965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6666230" y="4386611"/>
            <a:ext cx="4176395" cy="115252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检查并机线是否连接，并机线可以热插拔。并机系统中，如果其中一台关机或者维修时，会有此告警，属于正常现象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480" y="1196752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故障举例：</a:t>
            </a:r>
            <a:endParaRPr lang="en-US" altLang="zh-CN" sz="2000" b="1" dirty="0"/>
          </a:p>
        </p:txBody>
      </p:sp>
      <p:sp>
        <p:nvSpPr>
          <p:cNvPr id="12" name="文本框 2"/>
          <p:cNvSpPr txBox="1"/>
          <p:nvPr/>
        </p:nvSpPr>
        <p:spPr>
          <a:xfrm>
            <a:off x="1833880" y="399415"/>
            <a:ext cx="4526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一般故障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1327785" y="2227863"/>
            <a:ext cx="2698115" cy="74866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环境温度过高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693920" y="2204343"/>
            <a:ext cx="1728470" cy="9366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>
                <a:sym typeface="+mn-ea"/>
              </a:rPr>
              <a:t>对应措施</a:t>
            </a:r>
            <a:endParaRPr lang="zh-CN" altLang="en-US"/>
          </a:p>
        </p:txBody>
      </p:sp>
      <p:sp>
        <p:nvSpPr>
          <p:cNvPr id="22" name="单圆角矩形 21"/>
          <p:cNvSpPr/>
          <p:nvPr/>
        </p:nvSpPr>
        <p:spPr>
          <a:xfrm>
            <a:off x="6960096" y="2319660"/>
            <a:ext cx="4177030" cy="74930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检查机房</a:t>
            </a:r>
            <a:r>
              <a:rPr lang="zh-CN" altLang="en-US" dirty="0" smtClean="0"/>
              <a:t>空调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80" y="3908491"/>
            <a:ext cx="4885055" cy="2094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5480" y="1196752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故障举例：</a:t>
            </a:r>
            <a:endParaRPr lang="en-US" altLang="zh-CN" sz="2000" b="1" dirty="0"/>
          </a:p>
        </p:txBody>
      </p:sp>
      <p:sp>
        <p:nvSpPr>
          <p:cNvPr id="9" name="文本框 2"/>
          <p:cNvSpPr txBox="1"/>
          <p:nvPr/>
        </p:nvSpPr>
        <p:spPr>
          <a:xfrm>
            <a:off x="1833880" y="399415"/>
            <a:ext cx="4526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一般故障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33880" y="399415"/>
            <a:ext cx="4526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一般故障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 descr="机柜单路掉电事件单【20190313】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180" y="1485265"/>
            <a:ext cx="3234055" cy="4850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67560" y="1942465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5481" y="2126615"/>
            <a:ext cx="4824536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故障处理完毕填写事件</a:t>
            </a:r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工作单，分析故障原因。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5480" y="1196752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故障输出：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1" name="矩形 10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培训目的及培训要求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6" name="矩形 15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故障分级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一般故障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6" name="矩形 25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8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TextBox 90"/>
            <p:cNvSpPr txBox="1"/>
            <p:nvPr/>
          </p:nvSpPr>
          <p:spPr>
            <a:xfrm>
              <a:off x="5268337" y="5182497"/>
              <a:ext cx="3417626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重要故障</a:t>
              </a:r>
              <a:endParaRPr lang="zh-CN" altLang="en-US" sz="16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24754" y="4923157"/>
            <a:ext cx="7775701" cy="810099"/>
            <a:chOff x="3504874" y="3667198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紧急故障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2"/>
          <p:cNvSpPr txBox="1"/>
          <p:nvPr/>
        </p:nvSpPr>
        <p:spPr>
          <a:xfrm>
            <a:off x="1703512" y="404664"/>
            <a:ext cx="88569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重要故障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1226311" y="2348880"/>
            <a:ext cx="9811385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ym typeface="+mn-ea"/>
              </a:rPr>
              <a:t>定义：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sym typeface="+mn-ea"/>
              </a:rPr>
              <a:t>        </a:t>
            </a:r>
            <a:r>
              <a:rPr lang="zh-CN" altLang="en-US" dirty="0">
                <a:latin typeface="+mn-ea"/>
                <a:sym typeface="+mn-ea"/>
              </a:rPr>
              <a:t>重要</a:t>
            </a:r>
            <a:r>
              <a:rPr lang="zh-CN" altLang="en-US" dirty="0" smtClean="0">
                <a:latin typeface="+mn-ea"/>
                <a:sym typeface="+mn-ea"/>
              </a:rPr>
              <a:t>故障指单台机组故障或运行状态发生变化，并机系统中其他三台机组运行正常。如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输入电压超限，频率超限，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转电池供电、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逆变器故障单机退出并机系统等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2"/>
          <p:cNvSpPr txBox="1"/>
          <p:nvPr/>
        </p:nvSpPr>
        <p:spPr>
          <a:xfrm>
            <a:off x="1703512" y="404664"/>
            <a:ext cx="88569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重要故障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8300" y="1703298"/>
            <a:ext cx="51125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处理流程：</a:t>
            </a:r>
            <a:endParaRPr lang="en-US" altLang="zh-CN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判断故障是否会引发更高等级故障，提前进行预防</a:t>
            </a:r>
            <a:r>
              <a:rPr lang="zh-CN" altLang="en-US" sz="1600" dirty="0" smtClean="0">
                <a:latin typeface="+mn-ea"/>
              </a:rPr>
              <a:t>。判断</a:t>
            </a:r>
            <a:r>
              <a:rPr lang="en-US" altLang="zh-CN" sz="1600" dirty="0" smtClean="0">
                <a:latin typeface="+mn-ea"/>
              </a:rPr>
              <a:t>UPS</a:t>
            </a:r>
            <a:r>
              <a:rPr lang="zh-CN" altLang="en-US" sz="1600" dirty="0" smtClean="0">
                <a:latin typeface="+mn-ea"/>
              </a:rPr>
              <a:t>故障原因是由外部故障导致还是由外部故障导致。由外部故障导致，检查处理外部设备。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通报上级领导现场设备情况。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根据指示进行相应故障处理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事件</a:t>
            </a:r>
            <a:r>
              <a:rPr lang="zh-CN" altLang="en-US" sz="1600" dirty="0">
                <a:latin typeface="+mn-ea"/>
              </a:rPr>
              <a:t>关闭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分析总结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 descr="3f16129109d86ff401226ceb62ad0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555230" y="1567815"/>
            <a:ext cx="3267075" cy="442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单圆角矩形 3"/>
          <p:cNvSpPr/>
          <p:nvPr/>
        </p:nvSpPr>
        <p:spPr>
          <a:xfrm>
            <a:off x="911225" y="3140967"/>
            <a:ext cx="3312795" cy="1512168"/>
          </a:xfrm>
          <a:prstGeom prst="round1Rect">
            <a:avLst>
              <a:gd name="adj" fmla="val 1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单台机组逆变器故障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511675" y="3391273"/>
            <a:ext cx="2232660" cy="10115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7176135" y="2823582"/>
            <a:ext cx="3960425" cy="233361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检查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输出电量仪无电流，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自动退出并机系统，检查其他机组输出电压电流正常，检查并机系统其他机组负载率数据。做好现场防护，进行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报修，由厂家工程师修复设备故障。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7448" y="141277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单机内部故障举例：</a:t>
            </a:r>
            <a:endParaRPr lang="en-US" altLang="zh-CN" sz="2000" b="1" dirty="0"/>
          </a:p>
        </p:txBody>
      </p:sp>
      <p:sp>
        <p:nvSpPr>
          <p:cNvPr id="13" name="文本框 2"/>
          <p:cNvSpPr txBox="1"/>
          <p:nvPr/>
        </p:nvSpPr>
        <p:spPr>
          <a:xfrm>
            <a:off x="1766570" y="386080"/>
            <a:ext cx="290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重要故障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单圆角矩形 2"/>
          <p:cNvSpPr/>
          <p:nvPr/>
        </p:nvSpPr>
        <p:spPr>
          <a:xfrm>
            <a:off x="911225" y="3140967"/>
            <a:ext cx="3312795" cy="1512168"/>
          </a:xfrm>
          <a:prstGeom prst="round1Rect">
            <a:avLst>
              <a:gd name="adj" fmla="val 1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单台机组失控，爆炸火灾等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11675" y="3391273"/>
            <a:ext cx="2232660" cy="10115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7176134" y="2478218"/>
            <a:ext cx="3960425" cy="2837666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在保证人身安全的情况下，立即断开本机组主进开关，旁路开关，电池开关，输出开关进行电源隔离，如有明火使用电力室就近灭火器灭火。操作期间尽量不影响其他机组正常运行。完成应急操作进行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报修，由厂家工程师修复设备故障。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19675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单机内部故障举例：</a:t>
            </a:r>
            <a:endParaRPr lang="en-US" altLang="zh-CN" sz="2000" b="1" dirty="0"/>
          </a:p>
        </p:txBody>
      </p:sp>
      <p:sp>
        <p:nvSpPr>
          <p:cNvPr id="7" name="文本框 2"/>
          <p:cNvSpPr txBox="1"/>
          <p:nvPr/>
        </p:nvSpPr>
        <p:spPr>
          <a:xfrm>
            <a:off x="1766570" y="386080"/>
            <a:ext cx="290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重要故障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单圆角矩形 2"/>
          <p:cNvSpPr/>
          <p:nvPr/>
        </p:nvSpPr>
        <p:spPr>
          <a:xfrm>
            <a:off x="911225" y="3140967"/>
            <a:ext cx="3312795" cy="1512168"/>
          </a:xfrm>
          <a:prstGeom prst="round1Rect">
            <a:avLst>
              <a:gd name="adj" fmla="val 1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单台机组输入电压频率超限，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转电池供电。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11675" y="3391273"/>
            <a:ext cx="2232660" cy="10115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7176135" y="2823582"/>
            <a:ext cx="3960425" cy="233361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检查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输入开关是否跳闸，供电是否正常，如输入开关跳闸，查明跳闸原因，修复故障恢复供电。如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内部故障导致输入开关跳闸进行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报修，由厂家工程师修复设备故障。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19675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单机外部故障举例：</a:t>
            </a:r>
            <a:endParaRPr lang="en-US" altLang="zh-CN" sz="2000" b="1" dirty="0"/>
          </a:p>
        </p:txBody>
      </p:sp>
      <p:sp>
        <p:nvSpPr>
          <p:cNvPr id="7" name="文本框 2"/>
          <p:cNvSpPr txBox="1"/>
          <p:nvPr/>
        </p:nvSpPr>
        <p:spPr>
          <a:xfrm>
            <a:off x="1766570" y="386080"/>
            <a:ext cx="290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重要故障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67560" y="1942465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 descr="机柜单路掉电事件单【20190313】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180" y="1485265"/>
            <a:ext cx="3234055" cy="4850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66570" y="386080"/>
            <a:ext cx="290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重要故障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415481" y="2126615"/>
            <a:ext cx="4824536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故障处理完毕填写事件</a:t>
            </a:r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工作单，分析故障原因。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5480" y="1196752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故障输出：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培训目的及培训要求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故障分级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一般故障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重要故障</a:t>
              </a:r>
              <a:endParaRPr lang="zh-CN" altLang="en-US" sz="16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紧急故障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1" name="矩形 10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培训目的及培训要求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6" name="矩形 15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故障分级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一般故障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6" name="矩形 25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8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TextBox 90"/>
            <p:cNvSpPr txBox="1"/>
            <p:nvPr/>
          </p:nvSpPr>
          <p:spPr>
            <a:xfrm>
              <a:off x="5268337" y="5182497"/>
              <a:ext cx="3417626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重要故障</a:t>
              </a:r>
              <a:endParaRPr lang="zh-CN" altLang="en-US" sz="16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24754" y="4923157"/>
            <a:ext cx="7775701" cy="810099"/>
            <a:chOff x="3504874" y="3667198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紧急故障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紧急故障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1226311" y="2348880"/>
            <a:ext cx="9811385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ym typeface="+mn-ea"/>
              </a:rPr>
              <a:t>定义：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sym typeface="+mn-ea"/>
              </a:rPr>
              <a:t>        </a:t>
            </a:r>
            <a:r>
              <a:rPr lang="zh-CN" altLang="en-US" dirty="0">
                <a:latin typeface="+mn-ea"/>
                <a:sym typeface="+mn-ea"/>
              </a:rPr>
              <a:t>紧急</a:t>
            </a:r>
            <a:r>
              <a:rPr lang="zh-CN" altLang="en-US" dirty="0" smtClean="0">
                <a:latin typeface="+mn-ea"/>
                <a:sym typeface="+mn-ea"/>
              </a:rPr>
              <a:t>故障指单组机组故障或运行状态发生变化。如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输入电压超限，频率超限，所有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转电池供电、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单组发生脱机事件，导致机房单路断电等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27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39420" y="1892935"/>
            <a:ext cx="795210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ym typeface="+mn-ea"/>
              </a:rPr>
              <a:t>紧急故障处理流程</a:t>
            </a:r>
            <a:r>
              <a:rPr lang="zh-CN" altLang="en-US" b="1" dirty="0" smtClean="0">
                <a:sym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  <a:sym typeface="+mn-ea"/>
              </a:rPr>
              <a:t>由专人第一时间通报</a:t>
            </a:r>
            <a:r>
              <a:rPr lang="zh-CN" altLang="en-US" dirty="0" smtClean="0">
                <a:latin typeface="+mn-ea"/>
                <a:sym typeface="+mn-ea"/>
              </a:rPr>
              <a:t>上级</a:t>
            </a:r>
            <a:r>
              <a:rPr lang="zh-CN" altLang="en-US" dirty="0" smtClean="0">
                <a:latin typeface="+mn-ea"/>
                <a:sym typeface="+mn-ea"/>
              </a:rPr>
              <a:t>领导及业务现场</a:t>
            </a:r>
            <a:r>
              <a:rPr lang="zh-CN" altLang="en-US" dirty="0" smtClean="0">
                <a:latin typeface="+mn-ea"/>
                <a:sym typeface="+mn-ea"/>
              </a:rPr>
              <a:t>设备</a:t>
            </a:r>
            <a:r>
              <a:rPr lang="zh-CN" altLang="en-US" dirty="0" smtClean="0">
                <a:latin typeface="+mn-ea"/>
                <a:sym typeface="+mn-ea"/>
              </a:rPr>
              <a:t>情况，</a:t>
            </a:r>
            <a:r>
              <a:rPr lang="zh-CN" altLang="en-US" dirty="0" smtClean="0">
                <a:latin typeface="+mn-ea"/>
                <a:sym typeface="+mn-ea"/>
              </a:rPr>
              <a:t>并</a:t>
            </a:r>
            <a:r>
              <a:rPr lang="zh-CN" altLang="en-US" dirty="0">
                <a:latin typeface="+mn-ea"/>
                <a:sym typeface="+mn-ea"/>
              </a:rPr>
              <a:t>说明紧急情况。</a:t>
            </a:r>
            <a:endParaRPr lang="en-US" altLang="zh-CN" dirty="0" smtClean="0">
              <a:latin typeface="+mn-ea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  <a:sym typeface="+mn-ea"/>
              </a:rPr>
              <a:t>根据现场设备紧急情况进行相应紧急处理。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  <a:sym typeface="+mn-ea"/>
              </a:rPr>
              <a:t>通报厂家现场紧急情况，要求及时到达现场处理。</a:t>
            </a:r>
            <a:endParaRPr lang="en-US" altLang="zh-CN" dirty="0" smtClean="0">
              <a:latin typeface="+mn-ea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  <a:sym typeface="+mn-ea"/>
              </a:rPr>
              <a:t>事件输出。</a:t>
            </a:r>
            <a:endParaRPr lang="en-US" altLang="zh-CN" dirty="0" smtClean="0">
              <a:latin typeface="+mn-ea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  <a:sym typeface="+mn-ea"/>
              </a:rPr>
              <a:t>事件分析。</a:t>
            </a:r>
            <a:endParaRPr lang="zh-CN" altLang="en-US" dirty="0"/>
          </a:p>
        </p:txBody>
      </p:sp>
      <p:pic>
        <p:nvPicPr>
          <p:cNvPr id="5" name="图片 4" descr="3f16129109d86ff401226ceb62ad0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678420" y="2487295"/>
            <a:ext cx="4629785" cy="2817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紧急故障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单圆角矩形 2"/>
          <p:cNvSpPr/>
          <p:nvPr/>
        </p:nvSpPr>
        <p:spPr>
          <a:xfrm>
            <a:off x="911225" y="3140967"/>
            <a:ext cx="3312795" cy="1512168"/>
          </a:xfrm>
          <a:prstGeom prst="round1Rect">
            <a:avLst>
              <a:gd name="adj" fmla="val 1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单组机组发生宕机，或发生火灾等情况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11675" y="3391273"/>
            <a:ext cx="2232660" cy="10115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7176135" y="2823582"/>
            <a:ext cx="3960425" cy="233361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及时通知相关领导，组织现场人员应急处理，如发生爆炸着火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情况立即断开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所有电池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开关，至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一层高压室切断本电力室电源。通知相关厂家现场紧急情况。由厂家进行修复。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7448" y="141277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单组机组内部故障举例：</a:t>
            </a:r>
            <a:endParaRPr lang="en-US" altLang="zh-CN" sz="2000" b="1" dirty="0"/>
          </a:p>
        </p:txBody>
      </p:sp>
      <p:sp>
        <p:nvSpPr>
          <p:cNvPr id="7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紧急故障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单圆角矩形 2"/>
          <p:cNvSpPr/>
          <p:nvPr/>
        </p:nvSpPr>
        <p:spPr>
          <a:xfrm>
            <a:off x="911225" y="3140967"/>
            <a:ext cx="3312795" cy="1512168"/>
          </a:xfrm>
          <a:prstGeom prst="round1Rect">
            <a:avLst>
              <a:gd name="adj" fmla="val 1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单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UPS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市电输入异常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11675" y="3391273"/>
            <a:ext cx="2232660" cy="10115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7176135" y="2823582"/>
            <a:ext cx="3960425" cy="233361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及时通报相关领导现场情况，检查前端电源供电是否正常，如开关跳闸，查明故障原因，恢复供电。如市电断电，按照市电断电应流程处理。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7448" y="141277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单组机组外部故障举例：</a:t>
            </a:r>
            <a:endParaRPr lang="en-US" altLang="zh-CN" sz="2000" b="1" dirty="0"/>
          </a:p>
        </p:txBody>
      </p:sp>
      <p:sp>
        <p:nvSpPr>
          <p:cNvPr id="7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紧急故障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 descr="机柜单路掉电事件单【20190313】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180" y="1485265"/>
            <a:ext cx="3234055" cy="485013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紧急故障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415481" y="2126615"/>
            <a:ext cx="4824536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故障处理完毕填写事件</a:t>
            </a:r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工作单，分析故障原因。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5480" y="1196752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故障输出：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924" y="4397365"/>
            <a:ext cx="7376160" cy="54737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2351584" y="2408186"/>
            <a:ext cx="7232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故障报修需提供</a:t>
            </a:r>
            <a:r>
              <a:rPr lang="en-US" altLang="zh-CN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UPS</a:t>
            </a:r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机组序列号</a:t>
            </a:r>
            <a:r>
              <a:rPr lang="en-US" altLang="zh-CN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SN</a:t>
            </a:r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，报修应表达清晰，现场情况应描述清楚，厂家工程师电话指导操作应询问详细，风险评估应全面，要以现场人员设备安全为核心，禁止盲目操作。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660357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报修须知：</a:t>
            </a:r>
            <a:endParaRPr lang="en-US" altLang="zh-CN" sz="2000" b="1" dirty="0"/>
          </a:p>
        </p:txBody>
      </p:sp>
      <p:sp>
        <p:nvSpPr>
          <p:cNvPr id="10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紧急故障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02995" y="16607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培训目标：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703512" y="2137421"/>
            <a:ext cx="9409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课程针对润泽科技数据中心</a:t>
            </a:r>
            <a:r>
              <a:rPr lang="en-US" altLang="zh-CN" sz="1600" dirty="0">
                <a:latin typeface="+mn-ea"/>
              </a:rPr>
              <a:t>I</a:t>
            </a:r>
            <a:r>
              <a:rPr lang="zh-CN" altLang="en-US" sz="1600" dirty="0">
                <a:latin typeface="+mn-ea"/>
              </a:rPr>
              <a:t>DC部门运维团队人员进行，旨在加强润泽科技数据中心</a:t>
            </a:r>
            <a:r>
              <a:rPr lang="en-US" altLang="zh-CN" sz="1600" dirty="0">
                <a:latin typeface="+mn-ea"/>
              </a:rPr>
              <a:t>I</a:t>
            </a:r>
            <a:r>
              <a:rPr lang="zh-CN" altLang="en-US" sz="1600" dirty="0">
                <a:latin typeface="+mn-ea"/>
              </a:rPr>
              <a:t>DC运维人员在发生市电中断时的应急组织实施，增强运维人原的应急能力，确保数据中心安全稳定运行。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2995" y="360495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培训要求：</a:t>
            </a:r>
            <a:endParaRPr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559496" y="4028871"/>
            <a:ext cx="9617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 smtClean="0">
                <a:latin typeface="+mn-ea"/>
              </a:rPr>
              <a:t>       参</a:t>
            </a:r>
            <a:r>
              <a:rPr lang="zh-CN" altLang="en-US" sz="1600" dirty="0">
                <a:latin typeface="+mn-ea"/>
              </a:rPr>
              <a:t>训人员需要明确当发生</a:t>
            </a:r>
            <a:r>
              <a:rPr lang="en-US" altLang="zh-CN" sz="1600" dirty="0">
                <a:latin typeface="+mn-ea"/>
              </a:rPr>
              <a:t>UPS</a:t>
            </a:r>
            <a:r>
              <a:rPr lang="zh-CN" altLang="en-US" sz="1600" dirty="0">
                <a:latin typeface="+mn-ea"/>
              </a:rPr>
              <a:t>故障时本人所处的岗位及岗位职责，上级、下级的通报。确保现场操作人员对应急实施步骤能够熟知熟会。参训人员需要掌握当A-5数据中心各模组</a:t>
            </a:r>
            <a:r>
              <a:rPr lang="en-US" altLang="zh-CN" sz="1600" dirty="0">
                <a:latin typeface="+mn-ea"/>
              </a:rPr>
              <a:t>UPS</a:t>
            </a:r>
            <a:r>
              <a:rPr lang="zh-CN" altLang="en-US" sz="1600" dirty="0">
                <a:latin typeface="+mn-ea"/>
              </a:rPr>
              <a:t>故障时，能够及时对设备进行全面检查。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培训目标及培训要求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1" name="矩形 10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培训目的及培训要求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6" name="矩形 15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故障分级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一般故障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6" name="矩形 25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8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TextBox 90"/>
            <p:cNvSpPr txBox="1"/>
            <p:nvPr/>
          </p:nvSpPr>
          <p:spPr>
            <a:xfrm>
              <a:off x="5268337" y="5182497"/>
              <a:ext cx="3417626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重要故障</a:t>
              </a:r>
              <a:endParaRPr lang="zh-CN" altLang="en-US" sz="16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24754" y="4923157"/>
            <a:ext cx="7775701" cy="810099"/>
            <a:chOff x="3504874" y="3667198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紧急故障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1340768"/>
          <a:ext cx="8128000" cy="479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7568" y="198884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一般</a:t>
            </a:r>
            <a:endParaRPr lang="zh-CN" altLang="en-US" sz="3200" b="1" dirty="0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86916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紧急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3778" y="342900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重要</a:t>
            </a:r>
            <a:endParaRPr lang="zh-CN" altLang="en-US" sz="3200" b="1" dirty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3512" y="404664"/>
            <a:ext cx="88569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故障分级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1" name="矩形 10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5269496" y="1716282"/>
              <a:ext cx="3416854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培训目的及培训要求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24754" y="2273851"/>
            <a:ext cx="7775702" cy="810099"/>
            <a:chOff x="3504874" y="2510154"/>
            <a:chExt cx="5182252" cy="1057946"/>
          </a:xfrm>
        </p:grpSpPr>
        <p:sp>
          <p:nvSpPr>
            <p:cNvPr id="16" name="矩形 15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故障分级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24754" y="3159831"/>
            <a:ext cx="7775701" cy="810099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一般故障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23592" y="4042047"/>
            <a:ext cx="7775701" cy="810099"/>
            <a:chOff x="3503712" y="4819326"/>
            <a:chExt cx="5182251" cy="1057946"/>
          </a:xfrm>
        </p:grpSpPr>
        <p:sp>
          <p:nvSpPr>
            <p:cNvPr id="26" name="矩形 25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8" name="TextBox 89"/>
            <p:cNvSpPr txBox="1"/>
            <p:nvPr/>
          </p:nvSpPr>
          <p:spPr>
            <a:xfrm>
              <a:off x="3744450" y="4974694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TextBox 90"/>
            <p:cNvSpPr txBox="1"/>
            <p:nvPr/>
          </p:nvSpPr>
          <p:spPr>
            <a:xfrm>
              <a:off x="5268337" y="5182497"/>
              <a:ext cx="3417626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sym typeface="+mn-ea"/>
                </a:rPr>
                <a:t>重要故障</a:t>
              </a:r>
              <a:endParaRPr lang="zh-CN" altLang="en-US" sz="16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24754" y="4923157"/>
            <a:ext cx="7775701" cy="810099"/>
            <a:chOff x="3504874" y="3667198"/>
            <a:chExt cx="5182251" cy="1057946"/>
          </a:xfrm>
        </p:grpSpPr>
        <p:sp>
          <p:nvSpPr>
            <p:cNvPr id="31" name="矩形 3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紧急故障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3512" y="404664"/>
            <a:ext cx="88569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一般故障</a:t>
            </a:r>
            <a:endParaRPr lang="zh-CN" alt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311" y="2348880"/>
            <a:ext cx="9811385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ym typeface="+mn-ea"/>
              </a:rPr>
              <a:t>定义：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sym typeface="+mn-ea"/>
              </a:rPr>
              <a:t>        </a:t>
            </a:r>
            <a:r>
              <a:rPr lang="zh-CN" altLang="en-US" dirty="0" smtClean="0">
                <a:latin typeface="+mn-ea"/>
                <a:sym typeface="+mn-ea"/>
              </a:rPr>
              <a:t>一般故障指机组报警，</a:t>
            </a:r>
            <a:r>
              <a:rPr lang="en-US" altLang="zh-CN" dirty="0" smtClean="0">
                <a:latin typeface="+mn-ea"/>
                <a:sym typeface="+mn-ea"/>
              </a:rPr>
              <a:t>UPS</a:t>
            </a:r>
            <a:r>
              <a:rPr lang="zh-CN" altLang="en-US" dirty="0" smtClean="0">
                <a:latin typeface="+mn-ea"/>
                <a:sym typeface="+mn-ea"/>
              </a:rPr>
              <a:t>机组输出正常，不</a:t>
            </a:r>
            <a:r>
              <a:rPr lang="zh-CN" altLang="en-US" dirty="0">
                <a:latin typeface="+mn-ea"/>
                <a:sym typeface="+mn-ea"/>
              </a:rPr>
              <a:t>影响设备的正常运行</a:t>
            </a:r>
            <a:r>
              <a:rPr lang="zh-CN" altLang="en-US" dirty="0" smtClean="0">
                <a:latin typeface="+mn-ea"/>
                <a:sym typeface="+mn-ea"/>
              </a:rPr>
              <a:t>。如通讯故障、风扇故障、环境温度过高报警等。</a:t>
            </a:r>
            <a:endParaRPr lang="zh-CN" altLang="en-US" dirty="0" smtClean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5355" y="2145901"/>
            <a:ext cx="5112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处理流程：</a:t>
            </a:r>
            <a:endParaRPr lang="en-US" altLang="zh-CN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判断故障是否会引发更高等级故障，提前进行预防。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通报上级领导现场设备情况。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根据指示进行相应故障处理</a:t>
            </a:r>
            <a:r>
              <a:rPr lang="zh-CN" altLang="en-US" sz="1600" dirty="0">
                <a:latin typeface="+mn-ea"/>
              </a:rPr>
              <a:t>。事件输出。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事件关闭。</a:t>
            </a:r>
            <a:r>
              <a:rPr lang="en-US" altLang="zh-CN" sz="1600" dirty="0">
                <a:latin typeface="+mn-ea"/>
              </a:rPr>
              <a:t>.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分析</a:t>
            </a:r>
            <a:r>
              <a:rPr lang="zh-CN" altLang="en-US" sz="1600" dirty="0">
                <a:latin typeface="+mn-ea"/>
              </a:rPr>
              <a:t>总结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" name="图片 3" descr="3f16129109d86ff401226ceb62ad0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555230" y="1567815"/>
            <a:ext cx="3267075" cy="4425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85290" y="415925"/>
            <a:ext cx="34309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一般故障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12"/>
          <p:cNvSpPr/>
          <p:nvPr/>
        </p:nvSpPr>
        <p:spPr>
          <a:xfrm>
            <a:off x="1605850" y="5063132"/>
            <a:ext cx="2701925" cy="1102172"/>
          </a:xfrm>
          <a:prstGeom prst="round1Rect">
            <a:avLst>
              <a:gd name="adj" fmla="val 21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逆变器或电池温度过高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1559496" y="3638258"/>
            <a:ext cx="2794635" cy="1083584"/>
          </a:xfrm>
          <a:prstGeom prst="round1Rect">
            <a:avLst>
              <a:gd name="adj" fmla="val 35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充电器温度过高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559496" y="2252173"/>
            <a:ext cx="2701290" cy="1097836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静态开关过温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4490656" y="2307696"/>
            <a:ext cx="1402919" cy="9867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对应措施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6325624" y="2323212"/>
            <a:ext cx="4738928" cy="103378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检查旁路开关风扇，如风扇运转正常，报修。如果风扇故障不转，报修并告知风扇故障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501451" y="3690031"/>
            <a:ext cx="1392124" cy="965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514786" y="5056719"/>
            <a:ext cx="1378789" cy="9779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对应措施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6325624" y="3532232"/>
            <a:ext cx="4738928" cy="126492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如果UPS已经停机或者转旁路，请不要再尝试开机，立即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报修或由厂家工程师指导操作。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如果UPS还在正常工作，检查充电电流是否过大，机房温度是否过高，检查空调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6325622" y="4961786"/>
            <a:ext cx="4738929" cy="1167765"/>
          </a:xfrm>
          <a:prstGeom prst="round1Rect">
            <a:avLst>
              <a:gd name="adj" fmla="val 17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如果UPS已经停机或者转旁路，请不要再尝试开机，立即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报修由厂家工程师指导操作。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如果UPS还在正常工作，机房温度是否过高，检查空调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5480" y="1196752"/>
            <a:ext cx="5112568" cy="61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/>
              <a:t>故障举例：</a:t>
            </a:r>
            <a:endParaRPr lang="en-US" altLang="zh-CN" sz="2000" b="1" dirty="0"/>
          </a:p>
        </p:txBody>
      </p:sp>
      <p:sp>
        <p:nvSpPr>
          <p:cNvPr id="16" name="文本框 2"/>
          <p:cNvSpPr txBox="1"/>
          <p:nvPr/>
        </p:nvSpPr>
        <p:spPr>
          <a:xfrm>
            <a:off x="1833880" y="399415"/>
            <a:ext cx="4526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sym typeface="+mn-ea"/>
              </a:rPr>
              <a:t>一般故障</a:t>
            </a:r>
            <a:endParaRPr lang="zh-CN" altLang="en-US" sz="2800" b="1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OC_GUID" val="{a328aa8c-a380-4a51-ac9c-4070757f9488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2082</Words>
  <Application>WPS 演示</Application>
  <PresentationFormat>自定义</PresentationFormat>
  <Paragraphs>337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Impact</vt:lpstr>
      <vt:lpstr>Copperplate Gothic Bold</vt:lpstr>
      <vt:lpstr>华康俪金黑W8</vt:lpstr>
      <vt:lpstr>黑体</vt:lpstr>
      <vt:lpstr>仿宋</vt:lpstr>
      <vt:lpstr>微软雅黑</vt:lpstr>
      <vt:lpstr>Arial Unicode MS</vt:lpstr>
      <vt:lpstr>Calibri</vt:lpstr>
      <vt:lpstr>华文仿宋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dell</cp:lastModifiedBy>
  <cp:revision>479</cp:revision>
  <dcterms:created xsi:type="dcterms:W3CDTF">2014-01-11T15:22:00Z</dcterms:created>
  <dcterms:modified xsi:type="dcterms:W3CDTF">2019-09-15T21:16:17Z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