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49" r:id="rId3"/>
    <p:sldId id="350" r:id="rId4"/>
    <p:sldId id="357" r:id="rId5"/>
    <p:sldId id="363" r:id="rId6"/>
    <p:sldId id="362" r:id="rId7"/>
    <p:sldId id="361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281" r:id="rId20"/>
  </p:sldIdLst>
  <p:sldSz cx="12192000" cy="6858000"/>
  <p:notesSz cx="6858000" cy="9144000"/>
  <p:embeddedFontLst>
    <p:embeddedFont>
      <p:font typeface="Copperplate Gothic Bold" pitchFamily="34" charset="0"/>
      <p:regular r:id="rId23"/>
    </p:embeddedFont>
    <p:embeddedFont>
      <p:font typeface="Impact" pitchFamily="34" charset="0"/>
      <p:regular r:id="rId24"/>
    </p:embeddedFont>
    <p:embeddedFont>
      <p:font typeface="微软雅黑" pitchFamily="34" charset="-122"/>
      <p:regular r:id="rId25"/>
      <p:bold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>
        <p:scale>
          <a:sx n="66" d="100"/>
          <a:sy n="66" d="100"/>
        </p:scale>
        <p:origin x="-1602" y="-420"/>
      </p:cViewPr>
      <p:guideLst>
        <p:guide orient="horz" pos="411"/>
        <p:guide orient="horz" pos="1284"/>
        <p:guide orient="horz" pos="3793"/>
        <p:guide orient="horz" pos="3101"/>
        <p:guide orient="horz" pos="2725"/>
        <p:guide orient="horz" pos="3294"/>
        <p:guide pos="3840"/>
        <p:guide pos="892"/>
        <p:guide pos="7650"/>
        <p:guide pos="7044"/>
        <p:guide pos="1246"/>
        <p:guide pos="63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99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4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5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</a:p>
          <a:p>
            <a:pPr algn="ctr"/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 smtClean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E0705020206020404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3287688" y="3212976"/>
            <a:ext cx="538748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基础设施事件管理流程培训</a:t>
            </a:r>
            <a:endParaRPr lang="en-US" altLang="zh-CN" sz="3200" b="1" dirty="0" smtClean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培训讲师：</a:t>
            </a:r>
            <a:endParaRPr lang="en-US" altLang="zh-CN" dirty="0" smtClean="0"/>
          </a:p>
          <a:p>
            <a:r>
              <a:rPr lang="zh-CN" altLang="en-US" dirty="0" smtClean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18189" y="1844824"/>
          <a:ext cx="9520496" cy="34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运行环境检查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确认设备编号，明确维护对象；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使用温湿度计测量机房环境温、湿度；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机房环境温度：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机房环境湿度：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；电池室环境温度：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；电池是环境湿度：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检查确认设备周边无杂物堆放，无易燃易爆物品，机房保持干净整洁；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检查机房内部没有异响、异味、孔洞、漏水等情况；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设备周围没有影响设备操作的杂物。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9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1916832"/>
          <a:ext cx="9520496" cy="26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设备外观及运行状态检查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检查设备指示灯、显示屏、按键等无缺失、破损；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检查显示屏基本功能正常，无异常情况；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（各数据检测界面、报警信息界面可正常显示数据）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设备表面无划痕、油污、变形、锈蚀等情况；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检查设备标识无破损、模糊、脱落情况；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73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382"/>
              </p:ext>
            </p:extLst>
          </p:nvPr>
        </p:nvGraphicFramePr>
        <p:xfrm>
          <a:off x="1328032" y="2132856"/>
          <a:ext cx="9520496" cy="214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状态指示及报警信息检查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系统工作状态是否处于主路逆变模式；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查看系统当前无异常告警信息；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查看系统有无新的历史告警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信息；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2204864"/>
          <a:ext cx="9520496" cy="16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设备接地检查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检查设备外壳、柜门等所有金属部位保护接地是否紧固、有效；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检查设备输入、输出回路地线连接是否紧固、有效；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52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13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1412776"/>
          <a:ext cx="9520496" cy="428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运行参数检测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显示屏检视系统当前输入电源线电压情况；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0.4KV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三相线电压国标允许拨动范围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342V—418V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工作范围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290V—498V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显示屏检视系统当前输入电源频率情况；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（电网输入允许拨动频率范围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49Hz—51Hz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工作范围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45Hz—65Hz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系统输入配电柜端测量检视系统输入电源电流情况，三相电流平衡；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显示屏检视系统当前充电器充电电压及状态；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显示屏检视系统当前输出电源线电压情况；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级机房供电电压拨动范围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369V—391V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显示屏检视系统当前输出电源频率情况；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级机房供电频率允许拨动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49.5Hz—50.5Hz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显示屏检视系统当前输出电源电流情况，三相电流平衡，不大于冗余负载限值；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81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2276872"/>
          <a:ext cx="9520496" cy="214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设备温升测试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使用红外成像仪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点温仪，通过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栅网，检查内部电气接点、铜排温升情况；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使用红外成像仪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点温仪，通过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栅网，检查内部电容温升情况；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使用红外成像仪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点温仪，通过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栅网，检查内部电感、变压器温升情况；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37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2204864"/>
          <a:ext cx="9520496" cy="16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设备表面卫生清洁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使用干抹布对设备表面进行卫生清洁工作，无明显灰尘。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维护完毕，清理恢复现场。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04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42684"/>
              </p:ext>
            </p:extLst>
          </p:nvPr>
        </p:nvGraphicFramePr>
        <p:xfrm>
          <a:off x="1415480" y="1916832"/>
          <a:ext cx="9520496" cy="374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厂家季度巡检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机组运行状态。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记住运行数据信息。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运行环境正常。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机组监控面板正常。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机组配电情况正常。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5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性能检查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53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556792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厂家季度巡检要求：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要求进入管制区域，严格执行公司规章制度。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对公司信息应保密，未得到公司同意禁止向外泄露。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要求巡检过程，禁止触动未授权设备。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巡检过程中不得由于个人原因对设备误操作，厂家人员若有误操作现象应及时制止，并由厂家承担一切后果。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厂家工程师巡检完毕应提交巡检记录及巡检报告，并要求双方签字确认。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1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21141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240213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2215093"/>
            <a:ext cx="7774538" cy="810099"/>
            <a:chOff x="3504874" y="1353111"/>
            <a:chExt cx="5181476" cy="1057946"/>
          </a:xfrm>
        </p:grpSpPr>
        <p:sp>
          <p:nvSpPr>
            <p:cNvPr id="13" name="矩形 12"/>
            <p:cNvSpPr/>
            <p:nvPr/>
          </p:nvSpPr>
          <p:spPr>
            <a:xfrm>
              <a:off x="5108150" y="1353111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3101073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日常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24754" y="3987053"/>
            <a:ext cx="7775701" cy="810099"/>
            <a:chOff x="3504874" y="3667198"/>
            <a:chExt cx="5182251" cy="1057946"/>
          </a:xfrm>
        </p:grpSpPr>
        <p:sp>
          <p:nvSpPr>
            <p:cNvPr id="23" name="矩形 2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季度维护检查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培训目标及培训要求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2980" y="1405890"/>
            <a:ext cx="130238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培训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目标：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1852" y="2003425"/>
            <a:ext cx="899864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 </a:t>
            </a:r>
            <a:r>
              <a:rPr lang="zh-CN" altLang="en-US" dirty="0" smtClean="0">
                <a:latin typeface="+mn-ea"/>
                <a:sym typeface="+mn-ea"/>
              </a:rPr>
              <a:t>     本</a:t>
            </a:r>
            <a:r>
              <a:rPr lang="zh-CN" altLang="en-US" dirty="0">
                <a:latin typeface="+mn-ea"/>
                <a:sym typeface="+mn-ea"/>
              </a:rPr>
              <a:t>课程针对润泽科技数据中心</a:t>
            </a:r>
            <a:r>
              <a:rPr lang="en-US" altLang="zh-CN" dirty="0">
                <a:latin typeface="+mn-ea"/>
                <a:sym typeface="+mn-ea"/>
              </a:rPr>
              <a:t>IDC</a:t>
            </a:r>
            <a:r>
              <a:rPr lang="zh-CN" altLang="en-US" dirty="0">
                <a:latin typeface="+mn-ea"/>
                <a:sym typeface="+mn-ea"/>
              </a:rPr>
              <a:t>部门运维团队人员进行，旨在使相关人员</a:t>
            </a:r>
            <a:r>
              <a:rPr lang="zh-CN" altLang="en-US" dirty="0" smtClean="0">
                <a:latin typeface="+mn-ea"/>
                <a:sym typeface="+mn-ea"/>
              </a:rPr>
              <a:t>掌握维护检查的</a:t>
            </a:r>
            <a:r>
              <a:rPr lang="zh-CN" altLang="en-US" dirty="0">
                <a:latin typeface="+mn-ea"/>
                <a:sym typeface="+mn-ea"/>
              </a:rPr>
              <a:t>相关步骤</a:t>
            </a:r>
            <a:r>
              <a:rPr lang="zh-CN" altLang="en-US" dirty="0" smtClean="0">
                <a:latin typeface="+mn-ea"/>
                <a:sym typeface="+mn-ea"/>
              </a:rPr>
              <a:t>及维护过程</a:t>
            </a:r>
            <a:r>
              <a:rPr lang="zh-CN" altLang="en-US" dirty="0">
                <a:latin typeface="+mn-ea"/>
                <a:sym typeface="+mn-ea"/>
              </a:rPr>
              <a:t>中的安全注意事项等内容，以进一步提高润泽科技数据中心运维人员操作水平。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5685" y="382270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培训</a:t>
            </a:r>
            <a:r>
              <a:rPr lang="zh-CN" altLang="en-US" sz="2000" b="1" dirty="0" smtClean="0"/>
              <a:t>目标：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703512" y="4464957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+mn-ea"/>
                <a:sym typeface="+mn-ea"/>
              </a:rPr>
              <a:t>  </a:t>
            </a:r>
            <a:r>
              <a:rPr lang="zh-CN" altLang="en-US" dirty="0" smtClean="0">
                <a:latin typeface="+mn-ea"/>
                <a:sym typeface="+mn-ea"/>
              </a:rPr>
              <a:t>     参</a:t>
            </a:r>
            <a:r>
              <a:rPr lang="zh-CN" altLang="en-US" dirty="0">
                <a:latin typeface="+mn-ea"/>
                <a:sym typeface="+mn-ea"/>
              </a:rPr>
              <a:t>训人员需要</a:t>
            </a:r>
            <a:r>
              <a:rPr lang="zh-CN" altLang="en-US" dirty="0" smtClean="0">
                <a:latin typeface="+mn-ea"/>
                <a:sym typeface="+mn-ea"/>
              </a:rPr>
              <a:t>掌握维护的相关</a:t>
            </a:r>
            <a:r>
              <a:rPr lang="zh-CN" altLang="en-US" dirty="0">
                <a:latin typeface="+mn-ea"/>
                <a:sym typeface="+mn-ea"/>
              </a:rPr>
              <a:t>操作步骤，安全注意事项等内容，确保操作人员熟知熟会。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154940" y="21141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54940" y="240213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15949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424754" y="2215093"/>
            <a:ext cx="7774538" cy="810099"/>
            <a:chOff x="3504874" y="1353111"/>
            <a:chExt cx="5181476" cy="1057946"/>
          </a:xfrm>
        </p:grpSpPr>
        <p:sp>
          <p:nvSpPr>
            <p:cNvPr id="43" name="矩形 42"/>
            <p:cNvSpPr/>
            <p:nvPr/>
          </p:nvSpPr>
          <p:spPr>
            <a:xfrm>
              <a:off x="5108150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24754" y="3101073"/>
            <a:ext cx="7775702" cy="810099"/>
            <a:chOff x="3504874" y="2510154"/>
            <a:chExt cx="5182252" cy="1057946"/>
          </a:xfrm>
        </p:grpSpPr>
        <p:sp>
          <p:nvSpPr>
            <p:cNvPr id="48" name="矩形 4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1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日常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424754" y="3987053"/>
            <a:ext cx="7775701" cy="810099"/>
            <a:chOff x="3504874" y="3667198"/>
            <a:chExt cx="5182251" cy="1057946"/>
          </a:xfrm>
        </p:grpSpPr>
        <p:sp>
          <p:nvSpPr>
            <p:cNvPr id="53" name="矩形 52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5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季度维护检查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9396"/>
              </p:ext>
            </p:extLst>
          </p:nvPr>
        </p:nvGraphicFramePr>
        <p:xfrm>
          <a:off x="1055440" y="2420888"/>
          <a:ext cx="5632064" cy="2185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39"/>
                <a:gridCol w="5087025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状态指示及报警信息检查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系统工作状态是否处于主路逆变模式；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查看系统当前无异常告警信息；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查看系统有无新的历史告警信息，并记录；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（只记录当季度的信息）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" name="图片 3" descr="06720fb061928b959eaf895a08074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844824"/>
            <a:ext cx="4120874" cy="3647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日常维护检查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975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28032" y="1916832"/>
          <a:ext cx="9520496" cy="26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设备外观及运行状态检查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检查设备指示灯、显示屏、按键等无缺失、破损；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检查显示屏基本功能正常，无异常情况；</a:t>
                      </a:r>
                      <a:b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（各数据检测界面、报警信息界面可正常显示数据）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设备表面无划痕、油污、变形、锈蚀等情况；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检查设备标识无破损、模糊、脱落情况；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日常维护检查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9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82946"/>
              </p:ext>
            </p:extLst>
          </p:nvPr>
        </p:nvGraphicFramePr>
        <p:xfrm>
          <a:off x="1271464" y="1988840"/>
          <a:ext cx="9520496" cy="288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39"/>
                <a:gridCol w="8599157"/>
              </a:tblGrid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运行环境检查</a:t>
                      </a:r>
                    </a:p>
                  </a:txBody>
                  <a:tcPr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使用温湿度计测量机房环境温、湿度；</a:t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机房环境温度：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机房环境湿度：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；电池室环境温度：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25℃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；电池是环境湿度：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检查确认设备周边无杂物堆放，无易燃易爆物品，机房保持干净整洁；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检查机房内部没有异响、异味、孔洞、漏水等情况；</a:t>
                      </a:r>
                    </a:p>
                  </a:txBody>
                  <a:tcPr marL="9525" marR="9525" marT="9525" marB="0" anchor="ctr"/>
                </a:tc>
              </a:tr>
              <a:tr h="535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设备周围没有影响设备操作的杂物。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日常维护检查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9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7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154940" y="21141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159490" y="236428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4940" y="259670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240213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59490" y="218611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424754" y="2215093"/>
            <a:ext cx="7774538" cy="810099"/>
            <a:chOff x="3504874" y="1353111"/>
            <a:chExt cx="5181476" cy="1057946"/>
          </a:xfrm>
        </p:grpSpPr>
        <p:sp>
          <p:nvSpPr>
            <p:cNvPr id="11" name="矩形 10"/>
            <p:cNvSpPr/>
            <p:nvPr/>
          </p:nvSpPr>
          <p:spPr>
            <a:xfrm>
              <a:off x="5108150" y="1353111"/>
              <a:ext cx="3578129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24754" y="3101073"/>
            <a:ext cx="7775702" cy="810099"/>
            <a:chOff x="3504874" y="2510154"/>
            <a:chExt cx="5182252" cy="1057946"/>
          </a:xfrm>
        </p:grpSpPr>
        <p:sp>
          <p:nvSpPr>
            <p:cNvPr id="16" name="矩形 15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TextBox 81"/>
            <p:cNvSpPr txBox="1"/>
            <p:nvPr/>
          </p:nvSpPr>
          <p:spPr>
            <a:xfrm>
              <a:off x="5269498" y="2873327"/>
              <a:ext cx="3417628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日常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24754" y="3987053"/>
            <a:ext cx="7775701" cy="810099"/>
            <a:chOff x="3504874" y="3667198"/>
            <a:chExt cx="5182251" cy="1057946"/>
          </a:xfrm>
        </p:grpSpPr>
        <p:sp>
          <p:nvSpPr>
            <p:cNvPr id="21" name="矩形 20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Box 89"/>
            <p:cNvSpPr txBox="1"/>
            <p:nvPr/>
          </p:nvSpPr>
          <p:spPr>
            <a:xfrm>
              <a:off x="3736212" y="3822566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4" name="TextBox 90"/>
            <p:cNvSpPr txBox="1"/>
            <p:nvPr/>
          </p:nvSpPr>
          <p:spPr>
            <a:xfrm>
              <a:off x="5269499" y="4030369"/>
              <a:ext cx="3416852" cy="44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</a:rPr>
                <a:t>UPS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季度维护检查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046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1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23420"/>
              </p:ext>
            </p:extLst>
          </p:nvPr>
        </p:nvGraphicFramePr>
        <p:xfrm>
          <a:off x="839416" y="1268760"/>
          <a:ext cx="10528608" cy="483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8"/>
                <a:gridCol w="9509710"/>
              </a:tblGrid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准备工作及回退计划</a:t>
                      </a:r>
                    </a:p>
                  </a:txBody>
                  <a:tcPr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经过相关领导及部门的变更审批流程；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通报基础设施监控室值班人员；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穿戴必备的个人防护用品，相关技术措施已准备完毕，维护工作应至少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人配合进行，互相监护；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程序文档及维护记录表；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手动工具类，包括绝缘螺丝批组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套、扳手组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套、套筒组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套、手钳组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套；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卫生清洁工具，包括真空吸尘器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台、除尘毛刷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个、干抹布若干；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检测仪器仪表，包括温湿度计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个、万用表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安全防护用品，包括长袖纯棉工作服、护目镜、安全鞋；</a:t>
                      </a:r>
                    </a:p>
                  </a:txBody>
                  <a:tcPr marL="9525" marR="9525" marT="9525" marB="0" anchor="ctr"/>
                </a:tc>
              </a:tr>
              <a:tr h="482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维护作业过程中若发生异常，不可强行操作，应立即停止操作，对设备问题进行讨论、判定，采取恢复回退操作或隔离措施，待查明问题并修复完成后方可继续按照标准操作程序进行操作。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UPS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季度维护检查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126</TotalTime>
  <Words>1127</Words>
  <Application>Microsoft Office PowerPoint</Application>
  <PresentationFormat>自定义</PresentationFormat>
  <Paragraphs>194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Copperplate Gothic Bold</vt:lpstr>
      <vt:lpstr>Impact</vt:lpstr>
      <vt:lpstr>微软雅黑</vt:lpstr>
      <vt:lpstr>华康俪金黑W8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AutoBVT</cp:lastModifiedBy>
  <cp:revision>448</cp:revision>
  <dcterms:created xsi:type="dcterms:W3CDTF">2014-01-11T15:22:00Z</dcterms:created>
  <dcterms:modified xsi:type="dcterms:W3CDTF">2019-04-11T07:42:59Z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