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356" r:id="rId5"/>
    <p:sldId id="350" r:id="rId6"/>
    <p:sldId id="357" r:id="rId7"/>
    <p:sldId id="413" r:id="rId8"/>
    <p:sldId id="385" r:id="rId9"/>
    <p:sldId id="407" r:id="rId10"/>
    <p:sldId id="418" r:id="rId11"/>
    <p:sldId id="419" r:id="rId12"/>
    <p:sldId id="420" r:id="rId13"/>
    <p:sldId id="424" r:id="rId14"/>
    <p:sldId id="423" r:id="rId15"/>
    <p:sldId id="281" r:id="rId16"/>
  </p:sldIdLst>
  <p:sldSz cx="12192000" cy="6858000"/>
  <p:notesSz cx="6858000" cy="9144000"/>
  <p:embeddedFontLst>
    <p:embeddedFont>
      <p:font typeface="Impact" panose="020B0806030902050204" pitchFamily="34" charset="0"/>
      <p:regular r:id="rId21"/>
    </p:embeddedFont>
    <p:embeddedFont>
      <p:font typeface="Copperplate Gothic Bold" panose="02010600030101010101" pitchFamily="34" charset="0"/>
      <p:regular r:id="rId22"/>
    </p:embeddedFont>
    <p:embeddedFont>
      <p:font typeface="微软雅黑" panose="020B0503020204020204" charset="-122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38D"/>
    <a:srgbClr val="204C82"/>
    <a:srgbClr val="3379CD"/>
    <a:srgbClr val="FF3300"/>
    <a:srgbClr val="339933"/>
    <a:srgbClr val="00CC00"/>
    <a:srgbClr val="28A9D6"/>
    <a:srgbClr val="7FCCE7"/>
    <a:srgbClr val="4AB7D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750" autoAdjust="0"/>
  </p:normalViewPr>
  <p:slideViewPr>
    <p:cSldViewPr showGuides="1">
      <p:cViewPr>
        <p:scale>
          <a:sx n="60" d="100"/>
          <a:sy n="60" d="100"/>
        </p:scale>
        <p:origin x="-210" y="-90"/>
      </p:cViewPr>
      <p:guideLst>
        <p:guide orient="horz" pos="377"/>
        <p:guide orient="horz" pos="1324"/>
        <p:guide orient="horz" pos="3792"/>
        <p:guide orient="horz" pos="3146"/>
        <p:guide orient="horz" pos="2782"/>
        <p:guide orient="horz" pos="3326"/>
        <p:guide pos="3902"/>
        <p:guide pos="836"/>
        <p:guide pos="7680"/>
        <p:guide pos="7015"/>
        <p:guide pos="1232"/>
        <p:guide pos="63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769"/>
        <p:guide pos="21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22886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  <a:endParaRPr lang="zh-CN" altLang="en-US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99660" y="6156325"/>
            <a:ext cx="2771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200" y="196850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 smtClean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图片 2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5515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549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453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740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740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008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469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10600030101010101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858385" y="6093460"/>
            <a:ext cx="2784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0740" y="35623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3270543" y="3231391"/>
            <a:ext cx="5387481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特变变压器维护培训</a:t>
            </a:r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培训讲师：</a:t>
            </a:r>
            <a:endParaRPr lang="en-US" altLang="zh-CN" dirty="0" smtClean="0"/>
          </a:p>
          <a:p>
            <a:r>
              <a:rPr lang="zh-CN" altLang="en-US" dirty="0" smtClean="0"/>
              <a:t>培训日期：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59560" y="1511935"/>
          <a:ext cx="86137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885"/>
                <a:gridCol w="7628890"/>
              </a:tblGrid>
              <a:tr h="33528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首先断开变压器一二次电源，用专业接地线放电！用10kv验电笔验电放电后，确保没电的情况下方可检修变压器！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dirty="0">
                          <a:latin typeface="+mn-ea"/>
                          <a:sym typeface="+mn-ea"/>
                        </a:rPr>
                        <a:t>检修前 先观察变压器器身，外壳，电缆连接处等有没有异常黑点或变化！如有先排查原因，然后在进行清洁！</a:t>
                      </a:r>
                      <a:endParaRPr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</a:rPr>
                        <a:t>变压器器身及外壳底部灰尘清洁！首先 用抹布清洁铁心及器身灰尘，检查铁心和线圈上有无铁屑和铁件并清除！ 完毕后用鼓风机对变压器上下吹一遍，必要时用吸尘器清洁！最后在用抹布清洁一遍！(特别是下部铁心)</a:t>
                      </a:r>
                      <a:endParaRPr lang="zh-CN" altLang="en-US" sz="1600" dirty="0">
                        <a:latin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变压器标准件的紧固！ 对变压器器身上，铜牌上及外壳吊芯上的螺丝用扳手挨个紧固！检查有无松动！(紧固螺丝顺序为先前后，后上下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)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变压器绝缘检测！用2500兆欧摇表测量铁心接地绝缘！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二次检测！检查探头线，温控器线及电磁锁，行程开关线有无松动脱落，检查风机线有无脱落！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2"/>
          <p:cNvSpPr txBox="1"/>
          <p:nvPr/>
        </p:nvSpPr>
        <p:spPr>
          <a:xfrm>
            <a:off x="1559560" y="1006475"/>
            <a:ext cx="2400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变压器检修说明</a:t>
            </a:r>
            <a:endParaRPr lang="zh-CN" altLang="en-US" sz="20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131404377931672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" y="3825875"/>
            <a:ext cx="4441190" cy="2159635"/>
          </a:xfrm>
          <a:prstGeom prst="rect">
            <a:avLst/>
          </a:prstGeom>
        </p:spPr>
      </p:pic>
      <p:pic>
        <p:nvPicPr>
          <p:cNvPr id="4" name="图片 3" descr="5300258762314120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" y="1388110"/>
            <a:ext cx="4318000" cy="2370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13700" y="2829560"/>
            <a:ext cx="3005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+mn-ea"/>
                <a:sym typeface="+mn-ea"/>
              </a:rPr>
              <a:t>首先断开变压器一二次电源，用专业接地线放电！用10kv验电笔验电放电后，确保没电的情况下方可检修变压器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226435" y="994410"/>
            <a:ext cx="2150110" cy="10255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670935" y="3933825"/>
            <a:ext cx="2150110" cy="10255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48605" y="645160"/>
            <a:ext cx="153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接地线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21045" y="3470910"/>
            <a:ext cx="99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验电棒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8eae323427d5dcf709003761940f16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235" y="673100"/>
            <a:ext cx="2832735" cy="2027555"/>
          </a:xfrm>
          <a:prstGeom prst="rect">
            <a:avLst/>
          </a:prstGeom>
        </p:spPr>
      </p:pic>
      <p:pic>
        <p:nvPicPr>
          <p:cNvPr id="6" name="图片 5" descr="218812465871044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028950"/>
            <a:ext cx="4709160" cy="2648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84190" y="1054100"/>
            <a:ext cx="2700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在操作变压器放电的时候需要穿戴绝缘鞋，绝缘手套，安全帽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366334" y="4995789"/>
            <a:ext cx="7775702" cy="810099"/>
            <a:chOff x="3504874" y="2510154"/>
            <a:chExt cx="5182252" cy="1057946"/>
          </a:xfrm>
        </p:grpSpPr>
        <p:sp>
          <p:nvSpPr>
            <p:cNvPr id="5" name="矩形 4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9" name="TextBox 80"/>
            <p:cNvSpPr txBox="1"/>
            <p:nvPr/>
          </p:nvSpPr>
          <p:spPr>
            <a:xfrm>
              <a:off x="3744450" y="2671181"/>
              <a:ext cx="616706" cy="76210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特变变压器检修说明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5159490" y="214826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23806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8980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214826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23806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218611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97008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305374" y="1126579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02834" y="2102729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特变干式变压器简介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06009" y="3068564"/>
            <a:ext cx="7775702" cy="810099"/>
            <a:chOff x="3504874" y="2510154"/>
            <a:chExt cx="5182252" cy="1057946"/>
          </a:xfrm>
        </p:grpSpPr>
        <p:sp>
          <p:nvSpPr>
            <p:cNvPr id="28" name="矩形 2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30" name="TextBox 80"/>
            <p:cNvSpPr txBox="1"/>
            <p:nvPr/>
          </p:nvSpPr>
          <p:spPr>
            <a:xfrm>
              <a:off x="3744450" y="2671181"/>
              <a:ext cx="616706" cy="76210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特变干式变压器主要部件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06644" y="4011539"/>
            <a:ext cx="7775702" cy="810099"/>
            <a:chOff x="3504874" y="2510154"/>
            <a:chExt cx="5182252" cy="1057946"/>
          </a:xfrm>
        </p:grpSpPr>
        <p:sp>
          <p:nvSpPr>
            <p:cNvPr id="36" name="矩形 35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" name="TextBox 80"/>
            <p:cNvSpPr txBox="1"/>
            <p:nvPr/>
          </p:nvSpPr>
          <p:spPr>
            <a:xfrm>
              <a:off x="3744450" y="2671181"/>
              <a:ext cx="616706" cy="76210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特变干式变压器型号及表示含义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培训目标及培训要求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432" y="119675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培训目标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3399383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培训目标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31504" y="1916832"/>
            <a:ext cx="835292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 smtClean="0">
                <a:latin typeface="+mn-ea"/>
              </a:rPr>
              <a:t>       </a:t>
            </a:r>
            <a:r>
              <a:rPr lang="zh-CN" altLang="en-US" sz="1600" dirty="0">
                <a:latin typeface="+mn-ea"/>
              </a:rPr>
              <a:t> 本课程针对润泽科技数据中心</a:t>
            </a:r>
            <a:r>
              <a:rPr lang="en-US" altLang="zh-CN" sz="1600" dirty="0">
                <a:latin typeface="+mn-ea"/>
              </a:rPr>
              <a:t>DC</a:t>
            </a:r>
            <a:r>
              <a:rPr lang="zh-CN" altLang="en-US" sz="1600" dirty="0">
                <a:latin typeface="+mn-ea"/>
              </a:rPr>
              <a:t>部门运维团队人员进行，旨在使相关人员掌握各</a:t>
            </a:r>
            <a:r>
              <a:rPr lang="zh-CN" altLang="en-US" sz="1600" dirty="0" smtClean="0">
                <a:latin typeface="+mn-ea"/>
              </a:rPr>
              <a:t>类仪表操作</a:t>
            </a:r>
            <a:r>
              <a:rPr lang="zh-CN" altLang="en-US" sz="1600" dirty="0">
                <a:latin typeface="+mn-ea"/>
              </a:rPr>
              <a:t>的相关步骤及操作过程中的安全注意事项等内容，以进一步提高润泽科技数据中心运维人员操作水平。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631504" y="4149080"/>
            <a:ext cx="8352928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 smtClean="0">
                <a:latin typeface="+mn-ea"/>
              </a:rPr>
              <a:t>       该</a:t>
            </a:r>
            <a:r>
              <a:rPr lang="zh-CN" altLang="en-US" sz="1600" dirty="0">
                <a:latin typeface="+mn-ea"/>
              </a:rPr>
              <a:t>课程考核合格分数线为</a:t>
            </a:r>
            <a:r>
              <a:rPr lang="en-US" altLang="zh-CN" sz="1600" dirty="0">
                <a:latin typeface="+mn-ea"/>
              </a:rPr>
              <a:t>80</a:t>
            </a:r>
            <a:r>
              <a:rPr lang="zh-CN" altLang="en-US" sz="1600" dirty="0">
                <a:latin typeface="+mn-ea"/>
              </a:rPr>
              <a:t>分， 参训人员需要掌握各</a:t>
            </a:r>
            <a:r>
              <a:rPr lang="zh-CN" altLang="en-US" sz="1600" dirty="0" smtClean="0">
                <a:latin typeface="+mn-ea"/>
              </a:rPr>
              <a:t>类仪表的</a:t>
            </a:r>
            <a:r>
              <a:rPr lang="zh-CN" altLang="en-US" sz="1600" dirty="0">
                <a:latin typeface="+mn-ea"/>
              </a:rPr>
              <a:t>相关操作步骤，安全注意事项等内容，确保操作人员熟知熟会。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TextBox 42"/>
          <p:cNvSpPr txBox="1"/>
          <p:nvPr/>
        </p:nvSpPr>
        <p:spPr>
          <a:xfrm>
            <a:off x="668020" y="1435735"/>
            <a:ext cx="4560570" cy="3371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sym typeface="+mn-ea"/>
              </a:rPr>
              <a:t>特变干式变压器简介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8350" y="2028825"/>
            <a:ext cx="4853940" cy="230695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干式变压器产品的特点为安全难燃，防火污染可直接安装在负荷中心，免维护安装简便综合运行成本的防潮性能好可在</a:t>
            </a:r>
            <a:r>
              <a:rPr lang="en-US" altLang="zh-CN"/>
              <a:t>100%</a:t>
            </a:r>
            <a:r>
              <a:rPr lang="zh-CN" altLang="en-US"/>
              <a:t>湿度下正常运行，停运后不经雨干燥即可投入运行损耗低，局部放电量低，噪音小，散热能力强，强迫风冷条件下可以150%额定负载运行。配备有完善的温度保护控制系统，为边起安全运行提供可靠保障。</a:t>
            </a:r>
            <a:endParaRPr lang="en-US" altLang="zh-CN"/>
          </a:p>
        </p:txBody>
      </p:sp>
      <p:pic>
        <p:nvPicPr>
          <p:cNvPr id="4" name="图片 3" descr="436467130600310742"/>
          <p:cNvPicPr>
            <a:picLocks noChangeAspect="1"/>
          </p:cNvPicPr>
          <p:nvPr/>
        </p:nvPicPr>
        <p:blipFill>
          <a:blip r:embed="rId1"/>
          <a:srcRect t="-2757" r="-2226"/>
          <a:stretch>
            <a:fillRect/>
          </a:stretch>
        </p:blipFill>
        <p:spPr>
          <a:xfrm>
            <a:off x="7536180" y="1557655"/>
            <a:ext cx="3819525" cy="4378325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7536180" y="1772920"/>
            <a:ext cx="0" cy="4248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2393859291368307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1117600"/>
            <a:ext cx="3100070" cy="2453640"/>
          </a:xfrm>
          <a:prstGeom prst="rect">
            <a:avLst/>
          </a:prstGeom>
        </p:spPr>
      </p:pic>
      <p:pic>
        <p:nvPicPr>
          <p:cNvPr id="4" name="图片 3" descr="7891830440069816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110" y="3493770"/>
            <a:ext cx="3926205" cy="26555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 descr="3520377676177344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70" y="1212850"/>
            <a:ext cx="3552825" cy="17272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文本框 5"/>
          <p:cNvSpPr txBox="1"/>
          <p:nvPr/>
        </p:nvSpPr>
        <p:spPr>
          <a:xfrm>
            <a:off x="1470660" y="368300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accent1"/>
                </a:solidFill>
                <a:latin typeface="+mn-ea"/>
                <a:sym typeface="+mn-ea"/>
              </a:rPr>
              <a:t>特变干式变压器主要部件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22725" y="3125470"/>
            <a:ext cx="1201420" cy="3683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高压线圈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372475" y="4485640"/>
            <a:ext cx="2188210" cy="6718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527300" y="1117600"/>
            <a:ext cx="2150110" cy="10255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389235" y="3402965"/>
            <a:ext cx="1315085" cy="6451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变压器风机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9448165" y="2466975"/>
            <a:ext cx="1368425" cy="935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649585" y="5282565"/>
            <a:ext cx="1315085" cy="3683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高压出线</a:t>
            </a:r>
            <a:endParaRPr lang="zh-CN" altLang="en-US"/>
          </a:p>
        </p:txBody>
      </p:sp>
      <p:pic>
        <p:nvPicPr>
          <p:cNvPr id="14" name="图片 13" descr="dd63deba79d1ae2ba2f7730a9c7197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5" y="3933825"/>
            <a:ext cx="3028950" cy="197167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2387600" y="3571240"/>
            <a:ext cx="2150110" cy="10255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03725" y="876300"/>
            <a:ext cx="1201420" cy="3683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高压进线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33550" y="349250"/>
            <a:ext cx="6314440" cy="3987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变压器温控箱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0" y="2235200"/>
            <a:ext cx="5792470" cy="307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温控箱说明</a:t>
            </a:r>
            <a:endParaRPr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59560" y="1511935"/>
          <a:ext cx="86137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885"/>
                <a:gridCol w="762889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查看温控器有无蜂鸣报警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温度超过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130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度会超温报警，温度超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80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度，散热风机会自动启动，降温降到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70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度后风机自动停止，温度超过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过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150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度变压器前置柜会跳闸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观察变压器空载和负载后的声音，是否为正常变压器运行声音！有无异常杂音或者放电声！如有应停电，检查原因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观察温控器三相温度变化！(单相偏差一般不超过10度)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59560" y="955040"/>
            <a:ext cx="22993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/>
              <a:t>日常巡检注意事项:</a:t>
            </a:r>
            <a:endParaRPr lang="zh-CN" altLang="en-US" sz="2000" b="1"/>
          </a:p>
        </p:txBody>
      </p:sp>
      <p:pic>
        <p:nvPicPr>
          <p:cNvPr id="7" name="图片 6" descr="e1480b673ed43aec72c6ec4cec303d8"/>
          <p:cNvPicPr>
            <a:picLocks noChangeAspect="1"/>
          </p:cNvPicPr>
          <p:nvPr/>
        </p:nvPicPr>
        <p:blipFill>
          <a:blip r:embed="rId1"/>
          <a:srcRect l="7221" t="2344" r="42563" b="42121"/>
          <a:stretch>
            <a:fillRect/>
          </a:stretch>
        </p:blipFill>
        <p:spPr>
          <a:xfrm>
            <a:off x="10269855" y="1511935"/>
            <a:ext cx="1196340" cy="917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462210573697822921"/>
          <p:cNvPicPr>
            <a:picLocks noChangeAspect="1"/>
          </p:cNvPicPr>
          <p:nvPr/>
        </p:nvPicPr>
        <p:blipFill>
          <a:blip r:embed="rId1"/>
          <a:srcRect l="3232" t="17482" r="-3232" b="20333"/>
          <a:stretch>
            <a:fillRect/>
          </a:stretch>
        </p:blipFill>
        <p:spPr>
          <a:xfrm>
            <a:off x="1261745" y="675640"/>
            <a:ext cx="8766810" cy="550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59560" y="1511935"/>
          <a:ext cx="8613775" cy="279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885"/>
                <a:gridCol w="7628890"/>
              </a:tblGrid>
              <a:tr h="249555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45770">
                <a:tc>
                  <a:txBody>
                    <a:bodyPr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产品型号：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SCB11-2500/10   S的意思表示此变压器为三相变压器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，C的意思表示此变压器的绕组为树脂浇注成形固体，B的意思是箔式绕组，1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的意示是设计序号，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25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00KVA则表示此台变压器的额定容量（1000千伏安）。 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连接组标号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Dyn11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：一次侧是D（三角形）接，而二次侧是y（星）接，n代表二次侧有中性点，并引出，11：表示二次侧电压相位滞后一次侧电压30 *11=330度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绝缘的温度等级：AEBFH五个等级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低压侧最大电流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:3608 A       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高压侧最大电流：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144 A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7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OC_GUID" val="{7a0ce76e-270b-4fe3-b2b3-970918d05271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1320</Words>
  <Application>WPS 演示</Application>
  <PresentationFormat>自定义</PresentationFormat>
  <Paragraphs>159</Paragraphs>
  <Slides>13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Impact</vt:lpstr>
      <vt:lpstr>Copperplate Gothic Bold</vt:lpstr>
      <vt:lpstr>华康俪金黑W8</vt:lpstr>
      <vt:lpstr>黑体</vt:lpstr>
      <vt:lpstr>微软雅黑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陈语思慧敏</cp:lastModifiedBy>
  <cp:revision>481</cp:revision>
  <dcterms:created xsi:type="dcterms:W3CDTF">2014-01-11T15:22:00Z</dcterms:created>
  <dcterms:modified xsi:type="dcterms:W3CDTF">2019-04-11T00:43:23Z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