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17"/>
  </p:handoutMasterIdLst>
  <p:sldIdLst>
    <p:sldId id="257" r:id="rId3"/>
    <p:sldId id="349" r:id="rId5"/>
    <p:sldId id="357" r:id="rId6"/>
    <p:sldId id="358" r:id="rId7"/>
    <p:sldId id="351" r:id="rId8"/>
    <p:sldId id="359" r:id="rId9"/>
    <p:sldId id="364" r:id="rId10"/>
    <p:sldId id="365" r:id="rId11"/>
    <p:sldId id="360" r:id="rId12"/>
    <p:sldId id="361" r:id="rId13"/>
    <p:sldId id="362" r:id="rId14"/>
    <p:sldId id="363" r:id="rId15"/>
    <p:sldId id="281" r:id="rId16"/>
  </p:sldIdLst>
  <p:sldSz cx="12192000" cy="6858000"/>
  <p:notesSz cx="6858000" cy="9144000"/>
  <p:embeddedFontLst>
    <p:embeddedFont>
      <p:font typeface="Impact" panose="020B0806030902050204" pitchFamily="34" charset="0"/>
      <p:regular r:id="rId21"/>
    </p:embeddedFont>
    <p:embeddedFont>
      <p:font typeface="Copperplate Gothic Bold" panose="020E0705020206020404" pitchFamily="34" charset="0"/>
      <p:regular r:id="rId22"/>
    </p:embeddedFont>
    <p:embeddedFont>
      <p:font typeface="微软雅黑" panose="020B0503020204020204" charset="-122"/>
      <p:regular r:id="rId23"/>
    </p:embeddedFont>
    <p:embeddedFont>
      <p:font typeface="Calibri" panose="020F0502020204030204" charset="0"/>
      <p:regular r:id="rId24"/>
      <p:bold r:id="rId25"/>
      <p:italic r:id="rId26"/>
      <p:boldItalic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9933"/>
    <a:srgbClr val="00CC00"/>
    <a:srgbClr val="28A9D6"/>
    <a:srgbClr val="7FCCE7"/>
    <a:srgbClr val="4AB7DC"/>
    <a:srgbClr val="0033CC"/>
    <a:srgbClr val="4DB8DD"/>
    <a:srgbClr val="404040"/>
    <a:srgbClr val="6AC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0750" autoAdjust="0"/>
  </p:normalViewPr>
  <p:slideViewPr>
    <p:cSldViewPr showGuides="1">
      <p:cViewPr>
        <p:scale>
          <a:sx n="66" d="100"/>
          <a:sy n="66" d="100"/>
        </p:scale>
        <p:origin x="-990" y="-72"/>
      </p:cViewPr>
      <p:guideLst>
        <p:guide orient="horz" pos="391"/>
        <p:guide orient="horz" pos="1298"/>
        <p:guide orient="horz" pos="3793"/>
        <p:guide orient="horz" pos="3113"/>
        <p:guide orient="horz" pos="2704"/>
        <p:guide orient="horz" pos="3294"/>
        <p:guide pos="3840"/>
        <p:guide pos="892"/>
        <p:guide pos="7650"/>
        <p:guide pos="7015"/>
        <p:guide pos="1255"/>
        <p:guide pos="6335"/>
      </p:guideLst>
    </p:cSldViewPr>
  </p:slideViewPr>
  <p:notesTextViewPr>
    <p:cViewPr>
      <p:scale>
        <a:sx n="200" d="100"/>
        <a:sy n="200" d="100"/>
      </p:scale>
      <p:origin x="0" y="0"/>
    </p:cViewPr>
  </p:notesTextViewPr>
  <p:sorterViewPr>
    <p:cViewPr>
      <p:scale>
        <a:sx n="125" d="100"/>
        <a:sy n="125" d="100"/>
      </p:scale>
      <p:origin x="0" y="0"/>
    </p:cViewPr>
  </p:sorterViewPr>
  <p:notesViewPr>
    <p:cSldViewPr>
      <p:cViewPr varScale="1">
        <p:scale>
          <a:sx n="125" d="100"/>
          <a:sy n="125" d="100"/>
        </p:scale>
        <p:origin x="-4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userDrawn="1"/>
        </p:nvSpPr>
        <p:spPr>
          <a:xfrm>
            <a:off x="0" y="218187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3" name="直接连接符 2"/>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smtClean="0">
                <a:ln w="3175">
                  <a:solidFill>
                    <a:srgbClr val="31A5D7"/>
                  </a:solidFill>
                </a:ln>
                <a:solidFill>
                  <a:schemeClr val="bg1"/>
                </a:solidFill>
                <a:latin typeface="+mj-ea"/>
                <a:ea typeface="+mj-ea"/>
              </a:rPr>
              <a:t>润泽科技数据中心</a:t>
            </a:r>
            <a:endParaRPr lang="zh-CN" altLang="en-US" sz="3200" b="1" dirty="0" smtClean="0">
              <a:ln w="3175">
                <a:solidFill>
                  <a:srgbClr val="31A5D7"/>
                </a:solidFill>
              </a:ln>
              <a:solidFill>
                <a:schemeClr val="bg1"/>
              </a:solidFill>
              <a:latin typeface="+mj-ea"/>
              <a:ea typeface="+mj-ea"/>
            </a:endParaRPr>
          </a:p>
          <a:p>
            <a:pPr algn="ctr"/>
            <a:endParaRPr lang="en-US" altLang="zh-CN" sz="3200" b="1" dirty="0" smtClean="0">
              <a:ln w="3175">
                <a:solidFill>
                  <a:srgbClr val="31A5D7"/>
                </a:solidFill>
              </a:ln>
              <a:solidFill>
                <a:schemeClr val="bg1"/>
              </a:solidFill>
              <a:latin typeface="+mj-ea"/>
              <a:ea typeface="+mj-ea"/>
            </a:endParaRPr>
          </a:p>
        </p:txBody>
      </p:sp>
      <p:cxnSp>
        <p:nvCxnSpPr>
          <p:cNvPr id="5" name="直接连接符 4"/>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42"/>
          <p:cNvSpPr txBox="1"/>
          <p:nvPr userDrawn="1"/>
        </p:nvSpPr>
        <p:spPr>
          <a:xfrm>
            <a:off x="4858385" y="6093460"/>
            <a:ext cx="2868930"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cxnSp>
        <p:nvCxnSpPr>
          <p:cNvPr id="12" name="直接连接符 11"/>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图片 13" descr="fd7822eee3c587287323d4825493695"/>
          <p:cNvPicPr>
            <a:picLocks noChangeAspect="1"/>
          </p:cNvPicPr>
          <p:nvPr userDrawn="1"/>
        </p:nvPicPr>
        <p:blipFill>
          <a:blip r:embed="rId2"/>
          <a:stretch>
            <a:fillRect/>
          </a:stretch>
        </p:blipFill>
        <p:spPr>
          <a:xfrm>
            <a:off x="0" y="27305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smtClean="0">
                <a:solidFill>
                  <a:schemeClr val="accent1"/>
                </a:solidFill>
              </a:rPr>
              <a:t>目录</a:t>
            </a:r>
            <a:endParaRPr lang="zh-CN" altLang="en-US" sz="2400" b="1" dirty="0">
              <a:solidFill>
                <a:schemeClr val="accent1"/>
              </a:solidFill>
            </a:endParaRPr>
          </a:p>
        </p:txBody>
      </p:sp>
      <p:pic>
        <p:nvPicPr>
          <p:cNvPr id="2" name="图片 1" descr="fd7822eee3c587287323d4825493695"/>
          <p:cNvPicPr>
            <a:picLocks noChangeAspect="1"/>
          </p:cNvPicPr>
          <p:nvPr userDrawn="1"/>
        </p:nvPicPr>
        <p:blipFill>
          <a:blip r:embed="rId2"/>
          <a:stretch>
            <a:fillRect/>
          </a:stretch>
        </p:blipFill>
        <p:spPr>
          <a:xfrm>
            <a:off x="8216265" y="39433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a:stretch>
            <a:fillRect/>
          </a:stretch>
        </p:blipFill>
        <p:spPr>
          <a:xfrm>
            <a:off x="822642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a:stretch>
            <a:fillRect/>
          </a:stretch>
        </p:blipFill>
        <p:spPr>
          <a:xfrm>
            <a:off x="854265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a:stretch>
            <a:fillRect/>
          </a:stretch>
        </p:blipFill>
        <p:spPr>
          <a:xfrm>
            <a:off x="8152765" y="42354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a:stretch>
            <a:fillRect/>
          </a:stretch>
        </p:blipFill>
        <p:spPr>
          <a:xfrm>
            <a:off x="802640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a:stretch>
            <a:fillRect/>
          </a:stretch>
        </p:blipFill>
        <p:spPr>
          <a:xfrm>
            <a:off x="7827010"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5" name="直接连接符 14"/>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6" name="直接连接符 25"/>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文本框 42"/>
          <p:cNvSpPr txBox="1"/>
          <p:nvPr userDrawn="1"/>
        </p:nvSpPr>
        <p:spPr>
          <a:xfrm>
            <a:off x="4911090" y="6089650"/>
            <a:ext cx="296100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pic>
        <p:nvPicPr>
          <p:cNvPr id="2" name="图片 1" descr="fd7822eee3c587287323d4825493695"/>
          <p:cNvPicPr>
            <a:picLocks noChangeAspect="1"/>
          </p:cNvPicPr>
          <p:nvPr userDrawn="1"/>
        </p:nvPicPr>
        <p:blipFill>
          <a:blip r:embed="rId2"/>
          <a:stretch>
            <a:fillRect/>
          </a:stretch>
        </p:blipFill>
        <p:spPr>
          <a:xfrm>
            <a:off x="8163560" y="174625"/>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5.jpe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7.jpe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1" name="TextBox 13"/>
          <p:cNvSpPr txBox="1"/>
          <p:nvPr/>
        </p:nvSpPr>
        <p:spPr>
          <a:xfrm>
            <a:off x="3287688" y="3212976"/>
            <a:ext cx="5387481" cy="5835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smtClean="0">
                <a:ln w="3175">
                  <a:solidFill>
                    <a:srgbClr val="31A5D7"/>
                  </a:solidFill>
                </a:ln>
                <a:solidFill>
                  <a:schemeClr val="bg1"/>
                </a:solidFill>
                <a:latin typeface="+mj-ea"/>
                <a:ea typeface="+mj-ea"/>
              </a:rPr>
              <a:t>直流电源维护培训</a:t>
            </a:r>
            <a:endParaRPr lang="en-US" altLang="zh-CN" sz="3200" b="1" dirty="0" smtClean="0">
              <a:ln w="3175">
                <a:solidFill>
                  <a:srgbClr val="31A5D7"/>
                </a:solidFill>
              </a:ln>
              <a:solidFill>
                <a:schemeClr val="bg1"/>
              </a:solidFill>
              <a:latin typeface="+mj-ea"/>
              <a:ea typeface="+mj-ea"/>
            </a:endParaRPr>
          </a:p>
        </p:txBody>
      </p:sp>
      <p:sp>
        <p:nvSpPr>
          <p:cNvPr id="2" name="TextBox 1"/>
          <p:cNvSpPr txBox="1"/>
          <p:nvPr/>
        </p:nvSpPr>
        <p:spPr>
          <a:xfrm>
            <a:off x="8904312" y="4869160"/>
            <a:ext cx="1338828" cy="646331"/>
          </a:xfrm>
          <a:prstGeom prst="rect">
            <a:avLst/>
          </a:prstGeom>
          <a:noFill/>
        </p:spPr>
        <p:txBody>
          <a:bodyPr wrap="none" rtlCol="0">
            <a:spAutoFit/>
          </a:bodyPr>
          <a:lstStyle/>
          <a:p>
            <a:r>
              <a:rPr lang="zh-CN" altLang="en-US" dirty="0" smtClean="0"/>
              <a:t>培训讲师：</a:t>
            </a:r>
            <a:endParaRPr lang="en-US" altLang="zh-CN" dirty="0" smtClean="0"/>
          </a:p>
          <a:p>
            <a:r>
              <a:rPr lang="zh-CN" altLang="en-US" dirty="0" smtClean="0"/>
              <a:t>培训日期：</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3" name="文本框 2"/>
          <p:cNvSpPr txBox="1"/>
          <p:nvPr/>
        </p:nvSpPr>
        <p:spPr>
          <a:xfrm>
            <a:off x="688975" y="1916832"/>
            <a:ext cx="3894857" cy="92202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二、戴好绝缘手套、固定人字梯，用干抹布                          擦拭电池表面。</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688974" y="3212976"/>
            <a:ext cx="3894857" cy="36830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三、用绝缘毛刷清扫电池极柱及死角</a:t>
            </a:r>
            <a:endParaRPr lang="zh-CN" altLang="en-US" dirty="0">
              <a:latin typeface="宋体" panose="02010600030101010101" pitchFamily="2" charset="-122"/>
              <a:ea typeface="宋体" panose="02010600030101010101" pitchFamily="2" charset="-122"/>
            </a:endParaRPr>
          </a:p>
        </p:txBody>
      </p:sp>
      <p:pic>
        <p:nvPicPr>
          <p:cNvPr id="6" name="图片 5" descr="mmexport1552371931373"/>
          <p:cNvPicPr>
            <a:picLocks noChangeAspect="1"/>
          </p:cNvPicPr>
          <p:nvPr/>
        </p:nvPicPr>
        <p:blipFill>
          <a:blip r:embed="rId1"/>
          <a:srcRect b="30890"/>
          <a:stretch>
            <a:fillRect/>
          </a:stretch>
        </p:blipFill>
        <p:spPr>
          <a:xfrm>
            <a:off x="5507355" y="1144270"/>
            <a:ext cx="3220720" cy="5190490"/>
          </a:xfrm>
          <a:prstGeom prst="rect">
            <a:avLst/>
          </a:prstGeom>
        </p:spPr>
      </p:pic>
      <p:pic>
        <p:nvPicPr>
          <p:cNvPr id="7" name="图片 6" descr="mmexport1552371935376"/>
          <p:cNvPicPr>
            <a:picLocks noChangeAspect="1"/>
          </p:cNvPicPr>
          <p:nvPr/>
        </p:nvPicPr>
        <p:blipFill>
          <a:blip r:embed="rId2"/>
          <a:srcRect b="25483"/>
          <a:stretch>
            <a:fillRect/>
          </a:stretch>
        </p:blipFill>
        <p:spPr>
          <a:xfrm>
            <a:off x="8728710" y="1144270"/>
            <a:ext cx="3116580" cy="5190490"/>
          </a:xfrm>
          <a:prstGeom prst="rect">
            <a:avLst/>
          </a:prstGeom>
        </p:spPr>
      </p:pic>
      <p:sp>
        <p:nvSpPr>
          <p:cNvPr id="5" name="文本框 4"/>
          <p:cNvSpPr txBox="1"/>
          <p:nvPr/>
        </p:nvSpPr>
        <p:spPr>
          <a:xfrm>
            <a:off x="1624965" y="407035"/>
            <a:ext cx="4505325" cy="460375"/>
          </a:xfrm>
          <a:prstGeom prst="rect">
            <a:avLst/>
          </a:prstGeom>
          <a:noFill/>
        </p:spPr>
        <p:txBody>
          <a:bodyPr wrap="square" rtlCol="0">
            <a:spAutoFit/>
          </a:bodyPr>
          <a:lstStyle/>
          <a:p>
            <a:r>
              <a:rPr lang="zh-CN" altLang="en-US" sz="2400" b="1">
                <a:solidFill>
                  <a:schemeClr val="accent1"/>
                </a:solidFill>
                <a:latin typeface="宋体" panose="02010600030101010101" pitchFamily="2" charset="-122"/>
                <a:ea typeface="宋体" panose="02010600030101010101" pitchFamily="2" charset="-122"/>
                <a:sym typeface="+mn-ea"/>
              </a:rPr>
              <a:t>直流</a:t>
            </a:r>
            <a:r>
              <a:rPr lang="zh-CN" altLang="en-US" sz="2400" b="1">
                <a:solidFill>
                  <a:schemeClr val="accent1"/>
                </a:solidFill>
                <a:latin typeface="宋体" panose="02010600030101010101" pitchFamily="2" charset="-122"/>
                <a:ea typeface="宋体" panose="02010600030101010101" pitchFamily="2" charset="-122"/>
              </a:rPr>
              <a:t>电源维护流程</a:t>
            </a:r>
            <a:endParaRPr lang="zh-CN" altLang="en-US" sz="2400" b="1">
              <a:solidFill>
                <a:schemeClr val="accent1"/>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3" name="文本框 2"/>
          <p:cNvSpPr txBox="1"/>
          <p:nvPr/>
        </p:nvSpPr>
        <p:spPr>
          <a:xfrm>
            <a:off x="793115" y="1844824"/>
            <a:ext cx="3574693" cy="64516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四、用吸尘器吸出电池组角落灰尘</a:t>
            </a:r>
            <a:endParaRPr lang="zh-CN" altLang="en-US" dirty="0">
              <a:latin typeface="宋体" panose="02010600030101010101" pitchFamily="2" charset="-122"/>
              <a:ea typeface="宋体" panose="02010600030101010101" pitchFamily="2" charset="-122"/>
            </a:endParaRPr>
          </a:p>
        </p:txBody>
      </p:sp>
      <p:sp>
        <p:nvSpPr>
          <p:cNvPr id="4" name="文本框 3"/>
          <p:cNvSpPr txBox="1"/>
          <p:nvPr/>
        </p:nvSpPr>
        <p:spPr>
          <a:xfrm>
            <a:off x="793114" y="2780928"/>
            <a:ext cx="3646701" cy="36830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五、清扫完毕、检查工具是否齐全</a:t>
            </a:r>
            <a:endParaRPr lang="zh-CN" altLang="en-US" dirty="0">
              <a:latin typeface="宋体" panose="02010600030101010101" pitchFamily="2" charset="-122"/>
              <a:ea typeface="宋体" panose="02010600030101010101" pitchFamily="2" charset="-122"/>
            </a:endParaRPr>
          </a:p>
        </p:txBody>
      </p:sp>
      <p:pic>
        <p:nvPicPr>
          <p:cNvPr id="5" name="图片 4" descr="mmexport1552371938126"/>
          <p:cNvPicPr>
            <a:picLocks noChangeAspect="1"/>
          </p:cNvPicPr>
          <p:nvPr/>
        </p:nvPicPr>
        <p:blipFill>
          <a:blip r:embed="rId1"/>
          <a:srcRect t="14033" r="21856" b="14992"/>
          <a:stretch>
            <a:fillRect/>
          </a:stretch>
        </p:blipFill>
        <p:spPr>
          <a:xfrm>
            <a:off x="4984115" y="1209675"/>
            <a:ext cx="3468370" cy="4935220"/>
          </a:xfrm>
          <a:prstGeom prst="rect">
            <a:avLst/>
          </a:prstGeom>
        </p:spPr>
      </p:pic>
      <p:pic>
        <p:nvPicPr>
          <p:cNvPr id="6" name="图片 5" descr="mmexport1552371940900"/>
          <p:cNvPicPr>
            <a:picLocks noChangeAspect="1"/>
          </p:cNvPicPr>
          <p:nvPr/>
        </p:nvPicPr>
        <p:blipFill>
          <a:blip r:embed="rId2"/>
          <a:srcRect l="18150" t="13967" r="17529" b="9178"/>
          <a:stretch>
            <a:fillRect/>
          </a:stretch>
        </p:blipFill>
        <p:spPr>
          <a:xfrm>
            <a:off x="8452485" y="1210310"/>
            <a:ext cx="3362960" cy="4935220"/>
          </a:xfrm>
          <a:prstGeom prst="rect">
            <a:avLst/>
          </a:prstGeom>
        </p:spPr>
      </p:pic>
      <p:sp>
        <p:nvSpPr>
          <p:cNvPr id="8" name="文本框 7"/>
          <p:cNvSpPr txBox="1"/>
          <p:nvPr/>
        </p:nvSpPr>
        <p:spPr>
          <a:xfrm>
            <a:off x="1624965" y="407035"/>
            <a:ext cx="4505325" cy="460375"/>
          </a:xfrm>
          <a:prstGeom prst="rect">
            <a:avLst/>
          </a:prstGeom>
          <a:noFill/>
        </p:spPr>
        <p:txBody>
          <a:bodyPr wrap="square" rtlCol="0">
            <a:spAutoFit/>
          </a:bodyPr>
          <a:lstStyle/>
          <a:p>
            <a:r>
              <a:rPr lang="zh-CN" altLang="en-US" sz="2400" b="1">
                <a:solidFill>
                  <a:schemeClr val="accent1"/>
                </a:solidFill>
                <a:latin typeface="宋体" panose="02010600030101010101" pitchFamily="2" charset="-122"/>
                <a:ea typeface="宋体" panose="02010600030101010101" pitchFamily="2" charset="-122"/>
                <a:sym typeface="+mn-ea"/>
              </a:rPr>
              <a:t>直流</a:t>
            </a:r>
            <a:r>
              <a:rPr lang="zh-CN" altLang="en-US" sz="2400" b="1">
                <a:solidFill>
                  <a:schemeClr val="accent1"/>
                </a:solidFill>
                <a:latin typeface="宋体" panose="02010600030101010101" pitchFamily="2" charset="-122"/>
                <a:ea typeface="宋体" panose="02010600030101010101" pitchFamily="2" charset="-122"/>
              </a:rPr>
              <a:t>电源维护流程</a:t>
            </a:r>
            <a:endParaRPr lang="zh-CN" altLang="en-US" sz="2400" b="1">
              <a:solidFill>
                <a:schemeClr val="accent1"/>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78" name="文本框 77"/>
          <p:cNvSpPr txBox="1"/>
          <p:nvPr/>
        </p:nvSpPr>
        <p:spPr>
          <a:xfrm>
            <a:off x="1624965" y="407035"/>
            <a:ext cx="4505325" cy="460375"/>
          </a:xfrm>
          <a:prstGeom prst="rect">
            <a:avLst/>
          </a:prstGeom>
          <a:noFill/>
        </p:spPr>
        <p:txBody>
          <a:bodyPr wrap="square" rtlCol="0">
            <a:spAutoFit/>
          </a:bodyPr>
          <a:lstStyle/>
          <a:p>
            <a:r>
              <a:rPr lang="zh-CN" altLang="en-US" sz="2400" b="1">
                <a:solidFill>
                  <a:schemeClr val="accent1"/>
                </a:solidFill>
                <a:latin typeface="宋体" panose="02010600030101010101" pitchFamily="2" charset="-122"/>
                <a:ea typeface="宋体" panose="02010600030101010101" pitchFamily="2" charset="-122"/>
                <a:sym typeface="+mn-ea"/>
              </a:rPr>
              <a:t>直流</a:t>
            </a:r>
            <a:r>
              <a:rPr lang="zh-CN" altLang="en-US" sz="2400" b="1">
                <a:solidFill>
                  <a:schemeClr val="accent1"/>
                </a:solidFill>
                <a:latin typeface="宋体" panose="02010600030101010101" pitchFamily="2" charset="-122"/>
                <a:ea typeface="宋体" panose="02010600030101010101" pitchFamily="2" charset="-122"/>
              </a:rPr>
              <a:t>电源维护流程</a:t>
            </a:r>
            <a:endParaRPr lang="zh-CN" altLang="en-US" sz="2400" b="1">
              <a:solidFill>
                <a:schemeClr val="accent1"/>
              </a:solidFill>
              <a:latin typeface="宋体" panose="02010600030101010101" pitchFamily="2" charset="-122"/>
              <a:ea typeface="宋体" panose="02010600030101010101" pitchFamily="2" charset="-122"/>
            </a:endParaRPr>
          </a:p>
        </p:txBody>
      </p:sp>
      <p:sp>
        <p:nvSpPr>
          <p:cNvPr id="3" name="文本框 2"/>
          <p:cNvSpPr txBox="1"/>
          <p:nvPr/>
        </p:nvSpPr>
        <p:spPr>
          <a:xfrm>
            <a:off x="839416" y="1983740"/>
            <a:ext cx="4820801" cy="922020"/>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六、查看直流屏运行正常，无新增报警，电池电压与清扫前无异常。</a:t>
            </a:r>
            <a:endParaRPr lang="zh-CN" altLang="en-US" dirty="0">
              <a:latin typeface="宋体" panose="02010600030101010101" pitchFamily="2" charset="-122"/>
              <a:ea typeface="宋体" panose="02010600030101010101" pitchFamily="2" charset="-122"/>
            </a:endParaRPr>
          </a:p>
        </p:txBody>
      </p:sp>
      <p:pic>
        <p:nvPicPr>
          <p:cNvPr id="4" name="图片 3" descr="mmexport1552371927283"/>
          <p:cNvPicPr>
            <a:picLocks noChangeAspect="1"/>
          </p:cNvPicPr>
          <p:nvPr/>
        </p:nvPicPr>
        <p:blipFill>
          <a:blip r:embed="rId1"/>
          <a:srcRect b="18749"/>
          <a:stretch>
            <a:fillRect/>
          </a:stretch>
        </p:blipFill>
        <p:spPr>
          <a:xfrm>
            <a:off x="6456680" y="1405255"/>
            <a:ext cx="3717925" cy="45573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5078210" y="2509247"/>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73660" y="274166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073660" y="225906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78210" y="2509247"/>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73660" y="274166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73660" y="2547097"/>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78210" y="2331073"/>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343474" y="2360056"/>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000">
                <a:sym typeface="+mn-ea"/>
              </a:endParaRPr>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培训目标及培训要求</a:t>
              </a:r>
              <a:endParaRPr lang="zh-CN" altLang="en-US" sz="1600" b="1" dirty="0">
                <a:solidFill>
                  <a:schemeClr val="bg1"/>
                </a:solidFill>
              </a:endParaRPr>
            </a:p>
          </p:txBody>
        </p:sp>
      </p:grpSp>
      <p:grpSp>
        <p:nvGrpSpPr>
          <p:cNvPr id="17" name="组合 16"/>
          <p:cNvGrpSpPr/>
          <p:nvPr/>
        </p:nvGrpSpPr>
        <p:grpSpPr>
          <a:xfrm>
            <a:off x="2343474" y="3246036"/>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0346"/>
            </a:xfrm>
            <a:prstGeom prst="rect">
              <a:avLst/>
            </a:prstGeom>
            <a:noFill/>
          </p:spPr>
          <p:txBody>
            <a:bodyPr wrap="square" rtlCol="0">
              <a:spAutoFit/>
            </a:bodyPr>
            <a:lstStyle/>
            <a:p>
              <a:r>
                <a:rPr lang="zh-CN" altLang="en-US" sz="1600" b="1" dirty="0">
                  <a:solidFill>
                    <a:schemeClr val="bg1"/>
                  </a:solidFill>
                </a:rPr>
                <a:t>直流电源介绍</a:t>
              </a:r>
              <a:endParaRPr lang="zh-CN" altLang="en-US" sz="1600" b="1" dirty="0">
                <a:solidFill>
                  <a:schemeClr val="bg1"/>
                </a:solidFill>
              </a:endParaRPr>
            </a:p>
          </p:txBody>
        </p:sp>
      </p:grpSp>
      <p:grpSp>
        <p:nvGrpSpPr>
          <p:cNvPr id="22" name="组合 21"/>
          <p:cNvGrpSpPr/>
          <p:nvPr/>
        </p:nvGrpSpPr>
        <p:grpSpPr>
          <a:xfrm>
            <a:off x="2343474" y="4132016"/>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0346"/>
            </a:xfrm>
            <a:prstGeom prst="rect">
              <a:avLst/>
            </a:prstGeom>
            <a:noFill/>
          </p:spPr>
          <p:txBody>
            <a:bodyPr wrap="square" rtlCol="0">
              <a:spAutoFit/>
            </a:bodyPr>
            <a:lstStyle/>
            <a:p>
              <a:r>
                <a:rPr lang="zh-CN" altLang="en-US" sz="1600" b="1" dirty="0">
                  <a:solidFill>
                    <a:schemeClr val="bg1"/>
                  </a:solidFill>
                </a:rPr>
                <a:t>直流电源维护流程</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100" fill="hold"/>
                                        <p:tgtEl>
                                          <p:spTgt spid="10"/>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7"/>
                                        </p:tgtEl>
                                      </p:cBhvr>
                                    </p:animEffect>
                                    <p:set>
                                      <p:cBhvr>
                                        <p:cTn id="11" dur="1" fill="hold">
                                          <p:stCondLst>
                                            <p:cond delay="499"/>
                                          </p:stCondLst>
                                        </p:cTn>
                                        <p:tgtEl>
                                          <p:spTgt spid="1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培训目标及培训要求</a:t>
            </a:r>
            <a:endParaRPr lang="zh-CN" altLang="en-US" sz="2400" b="1" dirty="0">
              <a:solidFill>
                <a:schemeClr val="accent1"/>
              </a:solidFill>
            </a:endParaRPr>
          </a:p>
        </p:txBody>
      </p:sp>
      <p:sp>
        <p:nvSpPr>
          <p:cNvPr id="12" name="TextBox 3"/>
          <p:cNvSpPr txBox="1"/>
          <p:nvPr/>
        </p:nvSpPr>
        <p:spPr>
          <a:xfrm>
            <a:off x="1631504" y="1228690"/>
            <a:ext cx="1656184" cy="400110"/>
          </a:xfrm>
          <a:prstGeom prst="rect">
            <a:avLst/>
          </a:prstGeom>
          <a:noFill/>
        </p:spPr>
        <p:txBody>
          <a:bodyPr wrap="square" rtlCol="0">
            <a:spAutoFit/>
          </a:bodyPr>
          <a:lstStyle/>
          <a:p>
            <a:r>
              <a:rPr lang="zh-CN" altLang="en-US" sz="2000" b="1" dirty="0"/>
              <a:t>培训目标</a:t>
            </a:r>
            <a:endParaRPr lang="zh-CN" altLang="en-US" sz="2000" b="1" dirty="0"/>
          </a:p>
        </p:txBody>
      </p:sp>
      <p:sp>
        <p:nvSpPr>
          <p:cNvPr id="15" name="TextBox 4"/>
          <p:cNvSpPr txBox="1"/>
          <p:nvPr/>
        </p:nvSpPr>
        <p:spPr>
          <a:xfrm>
            <a:off x="1415480" y="1772816"/>
            <a:ext cx="9145016" cy="875665"/>
          </a:xfrm>
          <a:prstGeom prst="rect">
            <a:avLst/>
          </a:prstGeom>
          <a:noFill/>
        </p:spPr>
        <p:txBody>
          <a:bodyPr wrap="square" rtlCol="0">
            <a:spAutoFit/>
          </a:bodyPr>
          <a:lstStyle/>
          <a:p>
            <a:pPr>
              <a:lnSpc>
                <a:spcPct val="150000"/>
              </a:lnSpc>
              <a:spcBef>
                <a:spcPts val="200"/>
              </a:spcBef>
              <a:spcAft>
                <a:spcPts val="200"/>
              </a:spcAft>
            </a:pPr>
            <a:r>
              <a:rPr lang="zh-CN" altLang="en-US" dirty="0">
                <a:latin typeface="+mn-ea"/>
              </a:rPr>
              <a:t>      </a:t>
            </a:r>
            <a:r>
              <a:rPr lang="zh-CN" altLang="en-US" sz="1600" dirty="0">
                <a:latin typeface="+mn-ea"/>
              </a:rPr>
              <a:t>本课程针对润泽科技数据中心运维团队人员进行，旨在使相关人员掌握直流电源维护保养的操作流程以及安全注意事项等内容，以进一步提高润泽科技数据中心运维人员维护操作水平。</a:t>
            </a:r>
            <a:endParaRPr lang="en-US" altLang="zh-CN" sz="1600" dirty="0">
              <a:latin typeface="+mn-ea"/>
            </a:endParaRPr>
          </a:p>
        </p:txBody>
      </p:sp>
      <p:sp>
        <p:nvSpPr>
          <p:cNvPr id="17" name="TextBox 6"/>
          <p:cNvSpPr txBox="1"/>
          <p:nvPr/>
        </p:nvSpPr>
        <p:spPr>
          <a:xfrm>
            <a:off x="1775520" y="3460938"/>
            <a:ext cx="1656184" cy="400110"/>
          </a:xfrm>
          <a:prstGeom prst="rect">
            <a:avLst/>
          </a:prstGeom>
          <a:noFill/>
        </p:spPr>
        <p:txBody>
          <a:bodyPr wrap="square" rtlCol="0">
            <a:spAutoFit/>
          </a:bodyPr>
          <a:lstStyle/>
          <a:p>
            <a:r>
              <a:rPr lang="zh-CN" altLang="en-US" sz="2000" b="1" dirty="0"/>
              <a:t>培训要求</a:t>
            </a:r>
            <a:endParaRPr lang="zh-CN" altLang="en-US" sz="2000" b="1" dirty="0"/>
          </a:p>
        </p:txBody>
      </p:sp>
      <p:sp>
        <p:nvSpPr>
          <p:cNvPr id="18" name="TextBox 7"/>
          <p:cNvSpPr txBox="1"/>
          <p:nvPr/>
        </p:nvSpPr>
        <p:spPr>
          <a:xfrm>
            <a:off x="1415480" y="4005064"/>
            <a:ext cx="9145016" cy="829945"/>
          </a:xfrm>
          <a:prstGeom prst="rect">
            <a:avLst/>
          </a:prstGeom>
          <a:noFill/>
        </p:spPr>
        <p:txBody>
          <a:bodyPr wrap="square" rtlCol="0">
            <a:spAutoFit/>
          </a:bodyPr>
          <a:lstStyle/>
          <a:p>
            <a:pPr>
              <a:lnSpc>
                <a:spcPct val="150000"/>
              </a:lnSpc>
              <a:spcBef>
                <a:spcPts val="200"/>
              </a:spcBef>
              <a:spcAft>
                <a:spcPts val="200"/>
              </a:spcAft>
            </a:pPr>
            <a:r>
              <a:rPr lang="zh-CN" altLang="en-US" sz="1600" dirty="0">
                <a:latin typeface="+mn-ea"/>
              </a:rPr>
              <a:t>       该课程考核合格分数线为</a:t>
            </a:r>
            <a:r>
              <a:rPr lang="en-US" altLang="zh-CN" sz="1600" dirty="0">
                <a:latin typeface="+mn-ea"/>
              </a:rPr>
              <a:t>80</a:t>
            </a:r>
            <a:r>
              <a:rPr lang="zh-CN" altLang="en-US" sz="1600" dirty="0">
                <a:latin typeface="+mn-ea"/>
              </a:rPr>
              <a:t>分， 参训人员需要掌握设备维护保养所使用的工具及备件、相关操作步骤、安全注意事项等内容，确保维护操作人员熟知熟会。</a:t>
            </a:r>
            <a:endParaRPr lang="en-US" altLang="zh-CN" sz="16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5078210" y="2509247"/>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73660" y="274166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073660" y="225906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78210" y="2509247"/>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73660" y="274166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73660" y="2547097"/>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78210" y="2331073"/>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343474" y="2360056"/>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培训目标及培训要求</a:t>
              </a:r>
              <a:endParaRPr lang="zh-CN" altLang="en-US" sz="1600" b="1" dirty="0">
                <a:solidFill>
                  <a:schemeClr val="bg1"/>
                </a:solidFill>
              </a:endParaRPr>
            </a:p>
          </p:txBody>
        </p:sp>
      </p:grpSp>
      <p:grpSp>
        <p:nvGrpSpPr>
          <p:cNvPr id="17" name="组合 16"/>
          <p:cNvGrpSpPr/>
          <p:nvPr/>
        </p:nvGrpSpPr>
        <p:grpSpPr>
          <a:xfrm>
            <a:off x="2343474" y="3246036"/>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000">
                <a:sym typeface="+mn-ea"/>
              </a:endParaRPr>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0346"/>
            </a:xfrm>
            <a:prstGeom prst="rect">
              <a:avLst/>
            </a:prstGeom>
            <a:noFill/>
          </p:spPr>
          <p:txBody>
            <a:bodyPr wrap="square" rtlCol="0">
              <a:spAutoFit/>
            </a:bodyPr>
            <a:lstStyle/>
            <a:p>
              <a:r>
                <a:rPr lang="zh-CN" altLang="en-US" sz="1600" b="1" dirty="0">
                  <a:solidFill>
                    <a:schemeClr val="bg1"/>
                  </a:solidFill>
                </a:rPr>
                <a:t>直流电源介绍</a:t>
              </a:r>
              <a:endParaRPr lang="zh-CN" altLang="en-US" sz="1600" b="1" dirty="0">
                <a:solidFill>
                  <a:schemeClr val="bg1"/>
                </a:solidFill>
              </a:endParaRPr>
            </a:p>
          </p:txBody>
        </p:sp>
      </p:grpSp>
      <p:grpSp>
        <p:nvGrpSpPr>
          <p:cNvPr id="22" name="组合 21"/>
          <p:cNvGrpSpPr/>
          <p:nvPr/>
        </p:nvGrpSpPr>
        <p:grpSpPr>
          <a:xfrm>
            <a:off x="2343474" y="4132016"/>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0346"/>
            </a:xfrm>
            <a:prstGeom prst="rect">
              <a:avLst/>
            </a:prstGeom>
            <a:noFill/>
          </p:spPr>
          <p:txBody>
            <a:bodyPr wrap="square" rtlCol="0">
              <a:spAutoFit/>
            </a:bodyPr>
            <a:lstStyle/>
            <a:p>
              <a:r>
                <a:rPr lang="zh-CN" altLang="en-US" sz="1600" b="1" dirty="0">
                  <a:solidFill>
                    <a:schemeClr val="bg1"/>
                  </a:solidFill>
                </a:rPr>
                <a:t>直流电源维护流程</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100" fill="hold"/>
                                        <p:tgtEl>
                                          <p:spTgt spid="10"/>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7"/>
                                        </p:tgtEl>
                                      </p:cBhvr>
                                    </p:animEffect>
                                    <p:set>
                                      <p:cBhvr>
                                        <p:cTn id="11" dur="1" fill="hold">
                                          <p:stCondLst>
                                            <p:cond delay="499"/>
                                          </p:stCondLst>
                                        </p:cTn>
                                        <p:tgtEl>
                                          <p:spTgt spid="1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0375"/>
          </a:xfrm>
          <a:prstGeom prst="rect">
            <a:avLst/>
          </a:prstGeom>
          <a:noFill/>
        </p:spPr>
        <p:txBody>
          <a:bodyPr wrap="square" rtlCol="0">
            <a:spAutoFit/>
          </a:bodyPr>
          <a:lstStyle/>
          <a:p>
            <a:r>
              <a:rPr lang="zh-CN" altLang="en-US" sz="2400" b="1" dirty="0">
                <a:solidFill>
                  <a:schemeClr val="accent1"/>
                </a:solidFill>
              </a:rPr>
              <a:t>直流电源介绍</a:t>
            </a:r>
            <a:endParaRPr lang="zh-CN" altLang="en-US" sz="2400" b="1" dirty="0">
              <a:solidFill>
                <a:schemeClr val="accent1"/>
              </a:solidFill>
            </a:endParaRPr>
          </a:p>
        </p:txBody>
      </p:sp>
      <p:sp>
        <p:nvSpPr>
          <p:cNvPr id="3" name="文本框 2"/>
          <p:cNvSpPr txBox="1"/>
          <p:nvPr/>
        </p:nvSpPr>
        <p:spPr>
          <a:xfrm>
            <a:off x="1454150" y="1179195"/>
            <a:ext cx="1714500" cy="398780"/>
          </a:xfrm>
          <a:prstGeom prst="rect">
            <a:avLst/>
          </a:prstGeom>
          <a:noFill/>
        </p:spPr>
        <p:txBody>
          <a:bodyPr wrap="none" rtlCol="0" anchor="t">
            <a:spAutoFit/>
          </a:bodyPr>
          <a:p>
            <a:r>
              <a:rPr lang="zh-CN" altLang="en-US" sz="2000" b="1" dirty="0">
                <a:latin typeface="宋体" panose="02010600030101010101" pitchFamily="2" charset="-122"/>
                <a:ea typeface="宋体" panose="02010600030101010101" pitchFamily="2" charset="-122"/>
                <a:sym typeface="+mn-ea"/>
              </a:rPr>
              <a:t>直流屏</a:t>
            </a:r>
            <a:r>
              <a:rPr lang="zh-CN" altLang="en-US" sz="2000" b="1" dirty="0" smtClean="0">
                <a:latin typeface="宋体" panose="02010600030101010101" pitchFamily="2" charset="-122"/>
                <a:ea typeface="宋体" panose="02010600030101010101" pitchFamily="2" charset="-122"/>
                <a:sym typeface="+mn-ea"/>
              </a:rPr>
              <a:t>蓄电池</a:t>
            </a:r>
            <a:endParaRPr lang="zh-CN" altLang="en-US" sz="2000">
              <a:latin typeface="宋体" panose="02010600030101010101" pitchFamily="2" charset="-122"/>
              <a:ea typeface="宋体" panose="02010600030101010101" pitchFamily="2" charset="-122"/>
            </a:endParaRPr>
          </a:p>
        </p:txBody>
      </p:sp>
      <p:sp>
        <p:nvSpPr>
          <p:cNvPr id="4" name="文本框 3"/>
          <p:cNvSpPr txBox="1"/>
          <p:nvPr/>
        </p:nvSpPr>
        <p:spPr>
          <a:xfrm>
            <a:off x="892810" y="1946275"/>
            <a:ext cx="5133975" cy="3830955"/>
          </a:xfrm>
          <a:prstGeom prst="rect">
            <a:avLst/>
          </a:prstGeom>
          <a:noFill/>
        </p:spPr>
        <p:txBody>
          <a:bodyPr wrap="square" rtlCol="0" anchor="t">
            <a:spAutoFit/>
          </a:bodyPr>
          <a:p>
            <a:pPr>
              <a:lnSpc>
                <a:spcPct val="15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直流屏电池组是用于应急。</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每台直流屏柜内配置 </a:t>
            </a:r>
            <a:r>
              <a:rPr lang="en-US" altLang="zh-CN"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18</a:t>
            </a:r>
            <a:r>
              <a:rPr lang="zh-CN" altLang="en-US"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块</a:t>
            </a:r>
            <a:r>
              <a:rPr lang="en-US" altLang="zh-CN"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100AH12V</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后备蓄电池</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检查直流屏监控模块电池。均浮充电压、均充限流值、均充周期及持续时间、温度补偿系数等各项参数符合当前使用。</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检查电池外观及连接，包括电池无破损、无漏液、无鼓胀、无爬酸、极柱和连接处无腐蚀、无氧化、无松动。</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descr="IMG_20190314_053147"/>
          <p:cNvPicPr>
            <a:picLocks noChangeAspect="1"/>
          </p:cNvPicPr>
          <p:nvPr/>
        </p:nvPicPr>
        <p:blipFill>
          <a:blip r:embed="rId1"/>
          <a:stretch>
            <a:fillRect/>
          </a:stretch>
        </p:blipFill>
        <p:spPr>
          <a:xfrm>
            <a:off x="6537325" y="1099820"/>
            <a:ext cx="4047490" cy="52349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5078210" y="2509247"/>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73660" y="274166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073660" y="225906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78210" y="2509247"/>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73660" y="274166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73660" y="2547097"/>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78210" y="2331073"/>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343474" y="2360056"/>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培训目标及培训要求</a:t>
              </a:r>
              <a:endParaRPr lang="zh-CN" altLang="en-US" sz="1600" b="1" dirty="0">
                <a:solidFill>
                  <a:schemeClr val="bg1"/>
                </a:solidFill>
              </a:endParaRPr>
            </a:p>
          </p:txBody>
        </p:sp>
      </p:grpSp>
      <p:grpSp>
        <p:nvGrpSpPr>
          <p:cNvPr id="17" name="组合 16"/>
          <p:cNvGrpSpPr/>
          <p:nvPr/>
        </p:nvGrpSpPr>
        <p:grpSpPr>
          <a:xfrm>
            <a:off x="2343474" y="3246036"/>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0346"/>
            </a:xfrm>
            <a:prstGeom prst="rect">
              <a:avLst/>
            </a:prstGeom>
            <a:noFill/>
          </p:spPr>
          <p:txBody>
            <a:bodyPr wrap="square" rtlCol="0">
              <a:spAutoFit/>
            </a:bodyPr>
            <a:lstStyle/>
            <a:p>
              <a:r>
                <a:rPr lang="zh-CN" altLang="en-US" sz="1600" b="1" dirty="0">
                  <a:solidFill>
                    <a:schemeClr val="bg1"/>
                  </a:solidFill>
                </a:rPr>
                <a:t>直流电源介绍</a:t>
              </a:r>
              <a:endParaRPr lang="zh-CN" altLang="en-US" sz="1600" b="1" dirty="0">
                <a:solidFill>
                  <a:schemeClr val="bg1"/>
                </a:solidFill>
              </a:endParaRPr>
            </a:p>
          </p:txBody>
        </p:sp>
      </p:grpSp>
      <p:grpSp>
        <p:nvGrpSpPr>
          <p:cNvPr id="22" name="组合 21"/>
          <p:cNvGrpSpPr/>
          <p:nvPr/>
        </p:nvGrpSpPr>
        <p:grpSpPr>
          <a:xfrm>
            <a:off x="2343474" y="4132016"/>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000">
                <a:sym typeface="+mn-ea"/>
              </a:endParaRPr>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0346"/>
            </a:xfrm>
            <a:prstGeom prst="rect">
              <a:avLst/>
            </a:prstGeom>
            <a:noFill/>
          </p:spPr>
          <p:txBody>
            <a:bodyPr wrap="square" rtlCol="0">
              <a:spAutoFit/>
            </a:bodyPr>
            <a:lstStyle/>
            <a:p>
              <a:r>
                <a:rPr lang="zh-CN" altLang="en-US" sz="1600" b="1" dirty="0">
                  <a:solidFill>
                    <a:schemeClr val="bg1"/>
                  </a:solidFill>
                </a:rPr>
                <a:t>直流电源维护流程</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100" fill="hold"/>
                                        <p:tgtEl>
                                          <p:spTgt spid="10"/>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7"/>
                                        </p:tgtEl>
                                      </p:cBhvr>
                                    </p:animEffect>
                                    <p:set>
                                      <p:cBhvr>
                                        <p:cTn id="11" dur="1" fill="hold">
                                          <p:stCondLst>
                                            <p:cond delay="499"/>
                                          </p:stCondLst>
                                        </p:cTn>
                                        <p:tgtEl>
                                          <p:spTgt spid="1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7" name="TextBox 4"/>
          <p:cNvSpPr txBox="1"/>
          <p:nvPr/>
        </p:nvSpPr>
        <p:spPr>
          <a:xfrm>
            <a:off x="1631504" y="980728"/>
            <a:ext cx="5184576" cy="398780"/>
          </a:xfrm>
          <a:prstGeom prst="rect">
            <a:avLst/>
          </a:prstGeom>
          <a:noFill/>
        </p:spPr>
        <p:txBody>
          <a:bodyPr wrap="square" rtlCol="0">
            <a:spAutoFit/>
          </a:bodyPr>
          <a:lstStyle/>
          <a:p>
            <a:r>
              <a:rPr lang="zh-CN" altLang="en-US" sz="2000" b="1" dirty="0"/>
              <a:t>先提条件及安全保障</a:t>
            </a:r>
            <a:endParaRPr lang="zh-CN" altLang="en-US" sz="2000" b="1" dirty="0"/>
          </a:p>
        </p:txBody>
      </p:sp>
      <p:graphicFrame>
        <p:nvGraphicFramePr>
          <p:cNvPr id="10" name="表格 9"/>
          <p:cNvGraphicFramePr>
            <a:graphicFrameLocks noGrp="1"/>
          </p:cNvGraphicFramePr>
          <p:nvPr>
            <p:custDataLst>
              <p:tags r:id="rId1"/>
            </p:custDataLst>
          </p:nvPr>
        </p:nvGraphicFramePr>
        <p:xfrm>
          <a:off x="1815976" y="1556792"/>
          <a:ext cx="8128000" cy="4531360"/>
        </p:xfrm>
        <a:graphic>
          <a:graphicData uri="http://schemas.openxmlformats.org/drawingml/2006/table">
            <a:tbl>
              <a:tblPr firstRow="1" bandRow="1">
                <a:tableStyleId>{21E4AEA4-8DFA-4A89-87EB-49C32662AFE0}</a:tableStyleId>
              </a:tblPr>
              <a:tblGrid>
                <a:gridCol w="823640"/>
                <a:gridCol w="7304360"/>
              </a:tblGrid>
              <a:tr h="370840">
                <a:tc>
                  <a:txBody>
                    <a:bodyPr/>
                    <a:lstStyle/>
                    <a:p>
                      <a:pPr algn="ctr"/>
                      <a:r>
                        <a:rPr lang="zh-CN" altLang="en-US" sz="1600" dirty="0">
                          <a:latin typeface="+mn-ea"/>
                          <a:ea typeface="+mn-ea"/>
                        </a:rPr>
                        <a:t>序号</a:t>
                      </a:r>
                      <a:endParaRPr lang="zh-CN" altLang="en-US" sz="1600" dirty="0">
                        <a:latin typeface="+mn-ea"/>
                        <a:ea typeface="+mn-ea"/>
                      </a:endParaRPr>
                    </a:p>
                  </a:txBody>
                  <a:tcPr anchor="ctr">
                    <a:solidFill>
                      <a:schemeClr val="accent1"/>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defRPr/>
                      </a:pPr>
                      <a:r>
                        <a:rPr lang="zh-CN" altLang="en-US" sz="1600" dirty="0">
                          <a:latin typeface="+mn-ea"/>
                          <a:ea typeface="+mn-ea"/>
                        </a:rPr>
                        <a:t>准备工作及回退计划</a:t>
                      </a:r>
                      <a:endParaRPr lang="zh-CN" altLang="en-US" sz="1600" dirty="0">
                        <a:latin typeface="+mn-ea"/>
                        <a:ea typeface="+mn-ea"/>
                      </a:endParaRPr>
                    </a:p>
                  </a:txBody>
                  <a:tcPr anchor="ctr">
                    <a:solidFill>
                      <a:schemeClr val="accent1"/>
                    </a:solidFill>
                  </a:tcPr>
                </a:tc>
              </a:tr>
              <a:tr h="370840">
                <a:tc>
                  <a:txBody>
                    <a:bodyPr/>
                    <a:lstStyle/>
                    <a:p>
                      <a:pPr algn="ctr"/>
                      <a:r>
                        <a:rPr lang="en-US" altLang="zh-CN" sz="1600" dirty="0">
                          <a:latin typeface="+mn-ea"/>
                          <a:ea typeface="+mn-ea"/>
                        </a:rPr>
                        <a:t>1</a:t>
                      </a:r>
                      <a:endParaRPr lang="zh-CN" altLang="en-US" sz="1600" dirty="0">
                        <a:latin typeface="+mn-ea"/>
                        <a:ea typeface="+mn-ea"/>
                      </a:endParaRPr>
                    </a:p>
                  </a:txBody>
                  <a:tcPr anchor="ctr">
                    <a:solidFill>
                      <a:schemeClr val="accent1">
                        <a:lumMod val="20000"/>
                        <a:lumOff val="80000"/>
                      </a:schemeClr>
                    </a:solidFill>
                  </a:tcPr>
                </a:tc>
                <a:tc>
                  <a:txBody>
                    <a:bodyPr/>
                    <a:lstStyle/>
                    <a:p>
                      <a:r>
                        <a:rPr lang="zh-CN" altLang="en-US" sz="1600" dirty="0">
                          <a:latin typeface="+mn-ea"/>
                          <a:ea typeface="+mn-ea"/>
                        </a:rPr>
                        <a:t>经过相关领导及部门的变更审批流程；</a:t>
                      </a:r>
                      <a:endParaRPr lang="zh-CN" altLang="en-US" sz="1600" dirty="0">
                        <a:latin typeface="+mn-ea"/>
                        <a:ea typeface="+mn-ea"/>
                      </a:endParaRPr>
                    </a:p>
                  </a:txBody>
                  <a:tcPr anchor="ctr">
                    <a:solidFill>
                      <a:schemeClr val="accent1">
                        <a:lumMod val="20000"/>
                        <a:lumOff val="80000"/>
                      </a:schemeClr>
                    </a:solidFill>
                  </a:tcPr>
                </a:tc>
              </a:tr>
              <a:tr h="370840">
                <a:tc>
                  <a:txBody>
                    <a:bodyPr/>
                    <a:lstStyle/>
                    <a:p>
                      <a:pPr algn="ctr"/>
                      <a:r>
                        <a:rPr lang="en-US" altLang="zh-CN" sz="1600" dirty="0">
                          <a:latin typeface="+mn-ea"/>
                          <a:ea typeface="+mn-ea"/>
                        </a:rPr>
                        <a:t>2</a:t>
                      </a:r>
                      <a:endParaRPr lang="zh-CN" altLang="en-US" sz="1600" dirty="0">
                        <a:latin typeface="+mn-ea"/>
                        <a:ea typeface="+mn-ea"/>
                      </a:endParaRPr>
                    </a:p>
                  </a:txBody>
                  <a:tcPr anchor="ctr">
                    <a:solidFill>
                      <a:schemeClr val="tx2">
                        <a:lumMod val="20000"/>
                        <a:lumOff val="80000"/>
                      </a:schemeClr>
                    </a:solidFill>
                  </a:tcPr>
                </a:tc>
                <a:tc>
                  <a:txBody>
                    <a:bodyPr/>
                    <a:lstStyle/>
                    <a:p>
                      <a:r>
                        <a:rPr lang="zh-CN" altLang="en-US" sz="1600" dirty="0">
                          <a:latin typeface="+mn-ea"/>
                          <a:ea typeface="+mn-ea"/>
                        </a:rPr>
                        <a:t>通报监控值班人员。</a:t>
                      </a:r>
                      <a:endParaRPr lang="zh-CN" altLang="en-US" sz="1600" dirty="0">
                        <a:latin typeface="+mn-ea"/>
                        <a:ea typeface="+mn-ea"/>
                      </a:endParaRPr>
                    </a:p>
                  </a:txBody>
                  <a:tcPr anchor="ctr">
                    <a:solidFill>
                      <a:schemeClr val="tx2">
                        <a:lumMod val="20000"/>
                        <a:lumOff val="80000"/>
                      </a:schemeClr>
                    </a:solidFill>
                  </a:tcPr>
                </a:tc>
              </a:tr>
              <a:tr h="370840">
                <a:tc>
                  <a:txBody>
                    <a:bodyPr/>
                    <a:lstStyle/>
                    <a:p>
                      <a:pPr algn="ctr"/>
                      <a:r>
                        <a:rPr lang="en-US" altLang="zh-CN" sz="1600" dirty="0">
                          <a:latin typeface="+mn-ea"/>
                          <a:ea typeface="+mn-ea"/>
                        </a:rPr>
                        <a:t>3</a:t>
                      </a:r>
                      <a:endParaRPr lang="zh-CN" altLang="en-US" sz="1600" dirty="0">
                        <a:latin typeface="+mn-ea"/>
                        <a:ea typeface="+mn-ea"/>
                      </a:endParaRPr>
                    </a:p>
                  </a:txBody>
                  <a:tcPr anchor="ctr">
                    <a:solidFill>
                      <a:schemeClr val="accent1">
                        <a:lumMod val="20000"/>
                        <a:lumOff val="80000"/>
                      </a:schemeClr>
                    </a:solidFill>
                  </a:tcPr>
                </a:tc>
                <a:tc>
                  <a:txBody>
                    <a:bodyPr/>
                    <a:lstStyle/>
                    <a:p>
                      <a:r>
                        <a:rPr lang="zh-CN" altLang="en-US" sz="1600" dirty="0">
                          <a:latin typeface="+mn-ea"/>
                          <a:ea typeface="+mn-ea"/>
                        </a:rPr>
                        <a:t>穿戴必备的个人防护用品；</a:t>
                      </a:r>
                      <a:endParaRPr lang="zh-CN" altLang="en-US" sz="1600" dirty="0">
                        <a:latin typeface="+mn-ea"/>
                        <a:ea typeface="+mn-ea"/>
                      </a:endParaRPr>
                    </a:p>
                  </a:txBody>
                  <a:tcPr anchor="ctr">
                    <a:solidFill>
                      <a:schemeClr val="accent1">
                        <a:lumMod val="20000"/>
                        <a:lumOff val="80000"/>
                      </a:schemeClr>
                    </a:solidFill>
                  </a:tcPr>
                </a:tc>
              </a:tr>
              <a:tr h="370840">
                <a:tc>
                  <a:txBody>
                    <a:bodyPr/>
                    <a:lstStyle/>
                    <a:p>
                      <a:pPr algn="ctr"/>
                      <a:r>
                        <a:rPr lang="en-US" altLang="zh-CN" sz="1600" dirty="0">
                          <a:latin typeface="+mn-ea"/>
                          <a:ea typeface="+mn-ea"/>
                        </a:rPr>
                        <a:t>4</a:t>
                      </a:r>
                      <a:endParaRPr lang="zh-CN" altLang="en-US" sz="1600" dirty="0">
                        <a:latin typeface="+mn-ea"/>
                        <a:ea typeface="+mn-ea"/>
                      </a:endParaRPr>
                    </a:p>
                  </a:txBody>
                  <a:tcPr anchor="ctr">
                    <a:solidFill>
                      <a:schemeClr val="tx2">
                        <a:lumMod val="20000"/>
                        <a:lumOff val="80000"/>
                      </a:schemeClr>
                    </a:solidFill>
                  </a:tcPr>
                </a:tc>
                <a:tc>
                  <a:txBody>
                    <a:bodyPr/>
                    <a:lstStyle/>
                    <a:p>
                      <a:r>
                        <a:rPr lang="zh-CN" altLang="en-US" sz="1600" dirty="0">
                          <a:latin typeface="+mn-ea"/>
                          <a:ea typeface="+mn-ea"/>
                        </a:rPr>
                        <a:t>维护工作应至少</a:t>
                      </a:r>
                      <a:r>
                        <a:rPr lang="en-US" altLang="zh-CN" sz="1600" dirty="0">
                          <a:latin typeface="+mn-ea"/>
                          <a:ea typeface="+mn-ea"/>
                        </a:rPr>
                        <a:t>2</a:t>
                      </a:r>
                      <a:r>
                        <a:rPr lang="zh-CN" altLang="en-US" sz="1600" dirty="0">
                          <a:latin typeface="+mn-ea"/>
                          <a:ea typeface="+mn-ea"/>
                        </a:rPr>
                        <a:t>人配合进行，互相监护；</a:t>
                      </a:r>
                      <a:endParaRPr lang="zh-CN" altLang="en-US" sz="1600" dirty="0">
                        <a:latin typeface="+mn-ea"/>
                        <a:ea typeface="+mn-ea"/>
                      </a:endParaRPr>
                    </a:p>
                  </a:txBody>
                  <a:tcPr anchor="ctr">
                    <a:solidFill>
                      <a:schemeClr val="tx2">
                        <a:lumMod val="20000"/>
                        <a:lumOff val="80000"/>
                      </a:schemeClr>
                    </a:solidFill>
                  </a:tcPr>
                </a:tc>
              </a:tr>
              <a:tr h="370840">
                <a:tc>
                  <a:txBody>
                    <a:bodyPr/>
                    <a:lstStyle/>
                    <a:p>
                      <a:pPr algn="ctr"/>
                      <a:r>
                        <a:rPr lang="en-US" altLang="zh-CN" sz="1600" dirty="0">
                          <a:latin typeface="+mn-ea"/>
                          <a:ea typeface="+mn-ea"/>
                        </a:rPr>
                        <a:t>5</a:t>
                      </a:r>
                      <a:endParaRPr lang="zh-CN" altLang="en-US" sz="1600" dirty="0">
                        <a:latin typeface="+mn-ea"/>
                        <a:ea typeface="+mn-ea"/>
                      </a:endParaRPr>
                    </a:p>
                  </a:txBody>
                  <a:tcPr anchor="ctr">
                    <a:solidFill>
                      <a:schemeClr val="accent1">
                        <a:lumMod val="20000"/>
                        <a:lumOff val="80000"/>
                      </a:schemeClr>
                    </a:solidFill>
                  </a:tcPr>
                </a:tc>
                <a:tc>
                  <a:txBody>
                    <a:bodyPr/>
                    <a:lstStyle/>
                    <a:p>
                      <a:r>
                        <a:rPr lang="en-US" altLang="zh-CN" sz="1600" dirty="0">
                          <a:latin typeface="+mn-ea"/>
                          <a:ea typeface="+mn-ea"/>
                        </a:rPr>
                        <a:t>MOP</a:t>
                      </a:r>
                      <a:r>
                        <a:rPr lang="zh-CN" altLang="en-US" sz="1600" dirty="0">
                          <a:latin typeface="+mn-ea"/>
                          <a:ea typeface="+mn-ea"/>
                        </a:rPr>
                        <a:t>程序文档及维护记录表；</a:t>
                      </a:r>
                      <a:endParaRPr lang="zh-CN" altLang="en-US" sz="1600" dirty="0">
                        <a:latin typeface="+mn-ea"/>
                        <a:ea typeface="+mn-ea"/>
                      </a:endParaRPr>
                    </a:p>
                  </a:txBody>
                  <a:tcPr anchor="ctr">
                    <a:solidFill>
                      <a:schemeClr val="accent1">
                        <a:lumMod val="20000"/>
                        <a:lumOff val="80000"/>
                      </a:schemeClr>
                    </a:solidFill>
                  </a:tcPr>
                </a:tc>
              </a:tr>
              <a:tr h="370840">
                <a:tc>
                  <a:txBody>
                    <a:bodyPr/>
                    <a:lstStyle/>
                    <a:p>
                      <a:pPr algn="ctr"/>
                      <a:r>
                        <a:rPr lang="en-US" altLang="zh-CN" sz="1600" dirty="0">
                          <a:latin typeface="+mn-ea"/>
                          <a:ea typeface="+mn-ea"/>
                        </a:rPr>
                        <a:t>6</a:t>
                      </a:r>
                      <a:endParaRPr lang="zh-CN" altLang="en-US" sz="1600" dirty="0">
                        <a:latin typeface="+mn-ea"/>
                        <a:ea typeface="+mn-ea"/>
                      </a:endParaRPr>
                    </a:p>
                  </a:txBody>
                  <a:tcPr anchor="ctr">
                    <a:solidFill>
                      <a:schemeClr val="tx2">
                        <a:lumMod val="20000"/>
                        <a:lumOff val="80000"/>
                      </a:schemeClr>
                    </a:solidFill>
                  </a:tcPr>
                </a:tc>
                <a:tc>
                  <a:txBody>
                    <a:bodyPr/>
                    <a:lstStyle/>
                    <a:p>
                      <a:r>
                        <a:rPr lang="zh-CN" altLang="en-US" sz="1600" dirty="0">
                          <a:latin typeface="+mn-ea"/>
                          <a:ea typeface="+mn-ea"/>
                        </a:rPr>
                        <a:t>手动工具类，包括绝缘螺丝批组</a:t>
                      </a:r>
                      <a:r>
                        <a:rPr lang="en-US" altLang="zh-CN" sz="1600" dirty="0">
                          <a:latin typeface="+mn-ea"/>
                          <a:ea typeface="+mn-ea"/>
                        </a:rPr>
                        <a:t>1</a:t>
                      </a:r>
                      <a:r>
                        <a:rPr lang="zh-CN" altLang="en-US" sz="1600" dirty="0">
                          <a:latin typeface="+mn-ea"/>
                          <a:ea typeface="+mn-ea"/>
                        </a:rPr>
                        <a:t>套、扳手组</a:t>
                      </a:r>
                      <a:r>
                        <a:rPr lang="en-US" altLang="zh-CN" sz="1600" dirty="0">
                          <a:latin typeface="+mn-ea"/>
                          <a:ea typeface="+mn-ea"/>
                        </a:rPr>
                        <a:t>1</a:t>
                      </a:r>
                      <a:r>
                        <a:rPr lang="zh-CN" altLang="en-US" sz="1600" dirty="0">
                          <a:latin typeface="+mn-ea"/>
                          <a:ea typeface="+mn-ea"/>
                        </a:rPr>
                        <a:t>套、套筒组</a:t>
                      </a:r>
                      <a:r>
                        <a:rPr lang="en-US" altLang="zh-CN" sz="1600" dirty="0">
                          <a:latin typeface="+mn-ea"/>
                          <a:ea typeface="+mn-ea"/>
                        </a:rPr>
                        <a:t>1</a:t>
                      </a:r>
                      <a:r>
                        <a:rPr lang="zh-CN" altLang="en-US" sz="1600" dirty="0">
                          <a:latin typeface="+mn-ea"/>
                          <a:ea typeface="+mn-ea"/>
                        </a:rPr>
                        <a:t>套、手钳组</a:t>
                      </a:r>
                      <a:r>
                        <a:rPr lang="en-US" altLang="zh-CN" sz="1600" dirty="0">
                          <a:latin typeface="+mn-ea"/>
                          <a:ea typeface="+mn-ea"/>
                        </a:rPr>
                        <a:t>1</a:t>
                      </a:r>
                      <a:r>
                        <a:rPr lang="zh-CN" altLang="en-US" sz="1600" dirty="0">
                          <a:latin typeface="+mn-ea"/>
                          <a:ea typeface="+mn-ea"/>
                        </a:rPr>
                        <a:t>套；</a:t>
                      </a:r>
                      <a:endParaRPr lang="zh-CN" altLang="en-US" sz="1600" dirty="0">
                        <a:latin typeface="+mn-ea"/>
                        <a:ea typeface="+mn-ea"/>
                      </a:endParaRPr>
                    </a:p>
                  </a:txBody>
                  <a:tcPr anchor="ctr">
                    <a:solidFill>
                      <a:schemeClr val="tx2">
                        <a:lumMod val="20000"/>
                        <a:lumOff val="80000"/>
                      </a:schemeClr>
                    </a:solidFill>
                  </a:tcPr>
                </a:tc>
              </a:tr>
              <a:tr h="370840">
                <a:tc>
                  <a:txBody>
                    <a:bodyPr/>
                    <a:lstStyle/>
                    <a:p>
                      <a:pPr algn="ctr"/>
                      <a:r>
                        <a:rPr lang="en-US" altLang="zh-CN" sz="1600" dirty="0">
                          <a:latin typeface="+mn-ea"/>
                          <a:ea typeface="+mn-ea"/>
                        </a:rPr>
                        <a:t>7</a:t>
                      </a:r>
                      <a:endParaRPr lang="zh-CN" altLang="en-US" sz="1600" dirty="0">
                        <a:latin typeface="+mn-ea"/>
                        <a:ea typeface="+mn-ea"/>
                      </a:endParaRPr>
                    </a:p>
                  </a:txBody>
                  <a:tcPr anchor="ctr">
                    <a:solidFill>
                      <a:schemeClr val="accent1">
                        <a:lumMod val="20000"/>
                        <a:lumOff val="80000"/>
                      </a:schemeClr>
                    </a:solidFill>
                  </a:tcPr>
                </a:tc>
                <a:tc>
                  <a:txBody>
                    <a:bodyPr/>
                    <a:lstStyle/>
                    <a:p>
                      <a:r>
                        <a:rPr lang="zh-CN" altLang="en-US" sz="1600" dirty="0">
                          <a:latin typeface="+mn-ea"/>
                          <a:ea typeface="+mn-ea"/>
                        </a:rPr>
                        <a:t>卫生清洁工具，包括真空吸尘器</a:t>
                      </a:r>
                      <a:r>
                        <a:rPr lang="en-US" altLang="zh-CN" sz="1600" dirty="0">
                          <a:latin typeface="+mn-ea"/>
                          <a:ea typeface="+mn-ea"/>
                        </a:rPr>
                        <a:t>1</a:t>
                      </a:r>
                      <a:r>
                        <a:rPr lang="zh-CN" altLang="en-US" sz="1600" dirty="0">
                          <a:latin typeface="+mn-ea"/>
                          <a:ea typeface="+mn-ea"/>
                        </a:rPr>
                        <a:t>台、除尘毛刷</a:t>
                      </a:r>
                      <a:r>
                        <a:rPr lang="en-US" altLang="zh-CN" sz="1600" dirty="0">
                          <a:latin typeface="+mn-ea"/>
                          <a:ea typeface="+mn-ea"/>
                        </a:rPr>
                        <a:t>1</a:t>
                      </a:r>
                      <a:r>
                        <a:rPr lang="zh-CN" altLang="en-US" sz="1600" dirty="0">
                          <a:latin typeface="+mn-ea"/>
                          <a:ea typeface="+mn-ea"/>
                        </a:rPr>
                        <a:t>个、干抹布若干；</a:t>
                      </a:r>
                      <a:endParaRPr lang="zh-CN" altLang="en-US" sz="1600" dirty="0">
                        <a:latin typeface="+mn-ea"/>
                        <a:ea typeface="+mn-ea"/>
                      </a:endParaRPr>
                    </a:p>
                  </a:txBody>
                  <a:tcPr anchor="ctr">
                    <a:solidFill>
                      <a:schemeClr val="accent1">
                        <a:lumMod val="20000"/>
                        <a:lumOff val="80000"/>
                      </a:schemeClr>
                    </a:solidFill>
                  </a:tcPr>
                </a:tc>
              </a:tr>
              <a:tr h="370840">
                <a:tc>
                  <a:txBody>
                    <a:bodyPr/>
                    <a:lstStyle/>
                    <a:p>
                      <a:pPr algn="ctr"/>
                      <a:r>
                        <a:rPr lang="en-US" altLang="zh-CN" sz="1600" dirty="0">
                          <a:latin typeface="+mn-ea"/>
                          <a:ea typeface="+mn-ea"/>
                        </a:rPr>
                        <a:t>8</a:t>
                      </a:r>
                      <a:endParaRPr lang="zh-CN" altLang="en-US" sz="1600" dirty="0">
                        <a:latin typeface="+mn-ea"/>
                        <a:ea typeface="+mn-ea"/>
                      </a:endParaRPr>
                    </a:p>
                  </a:txBody>
                  <a:tcPr anchor="ctr">
                    <a:solidFill>
                      <a:schemeClr val="tx2">
                        <a:lumMod val="20000"/>
                        <a:lumOff val="80000"/>
                      </a:schemeClr>
                    </a:solidFill>
                  </a:tcPr>
                </a:tc>
                <a:tc>
                  <a:txBody>
                    <a:bodyPr/>
                    <a:lstStyle/>
                    <a:p>
                      <a:r>
                        <a:rPr lang="zh-CN" altLang="en-US" sz="1600" dirty="0">
                          <a:latin typeface="+mn-ea"/>
                          <a:ea typeface="+mn-ea"/>
                        </a:rPr>
                        <a:t>检测仪器仪表，包括温湿度计</a:t>
                      </a:r>
                      <a:r>
                        <a:rPr lang="en-US" altLang="zh-CN" sz="1600" dirty="0">
                          <a:latin typeface="+mn-ea"/>
                          <a:ea typeface="+mn-ea"/>
                        </a:rPr>
                        <a:t>1</a:t>
                      </a:r>
                      <a:r>
                        <a:rPr lang="zh-CN" altLang="en-US" sz="1600" dirty="0">
                          <a:latin typeface="+mn-ea"/>
                          <a:ea typeface="+mn-ea"/>
                        </a:rPr>
                        <a:t>个、万用表</a:t>
                      </a:r>
                      <a:r>
                        <a:rPr lang="en-US" altLang="zh-CN" sz="1600" dirty="0">
                          <a:latin typeface="+mn-ea"/>
                          <a:ea typeface="+mn-ea"/>
                        </a:rPr>
                        <a:t>1</a:t>
                      </a:r>
                      <a:r>
                        <a:rPr lang="zh-CN" altLang="en-US" sz="1600" dirty="0">
                          <a:latin typeface="+mn-ea"/>
                          <a:ea typeface="+mn-ea"/>
                        </a:rPr>
                        <a:t>个、钳流表</a:t>
                      </a:r>
                      <a:r>
                        <a:rPr lang="en-US" altLang="zh-CN" sz="1600" dirty="0">
                          <a:latin typeface="+mn-ea"/>
                          <a:ea typeface="+mn-ea"/>
                        </a:rPr>
                        <a:t>1</a:t>
                      </a:r>
                      <a:r>
                        <a:rPr lang="zh-CN" altLang="en-US" sz="1600" dirty="0">
                          <a:latin typeface="+mn-ea"/>
                          <a:ea typeface="+mn-ea"/>
                        </a:rPr>
                        <a:t>个、点温仪</a:t>
                      </a:r>
                      <a:r>
                        <a:rPr lang="en-US" altLang="zh-CN" sz="1600" dirty="0">
                          <a:latin typeface="+mn-ea"/>
                          <a:ea typeface="+mn-ea"/>
                        </a:rPr>
                        <a:t>1</a:t>
                      </a:r>
                      <a:r>
                        <a:rPr lang="zh-CN" altLang="en-US" sz="1600" dirty="0">
                          <a:latin typeface="+mn-ea"/>
                          <a:ea typeface="+mn-ea"/>
                        </a:rPr>
                        <a:t>个；</a:t>
                      </a:r>
                      <a:endParaRPr lang="zh-CN" altLang="en-US" sz="1600" dirty="0">
                        <a:latin typeface="+mn-ea"/>
                        <a:ea typeface="+mn-ea"/>
                      </a:endParaRPr>
                    </a:p>
                  </a:txBody>
                  <a:tcPr anchor="ctr">
                    <a:solidFill>
                      <a:schemeClr val="tx2">
                        <a:lumMod val="20000"/>
                        <a:lumOff val="80000"/>
                      </a:schemeClr>
                    </a:solidFill>
                  </a:tcPr>
                </a:tc>
              </a:tr>
              <a:tr h="370840">
                <a:tc>
                  <a:txBody>
                    <a:bodyPr/>
                    <a:lstStyle/>
                    <a:p>
                      <a:pPr algn="ctr"/>
                      <a:r>
                        <a:rPr lang="en-US" altLang="zh-CN" sz="1600" dirty="0">
                          <a:latin typeface="+mn-ea"/>
                          <a:ea typeface="+mn-ea"/>
                        </a:rPr>
                        <a:t>9</a:t>
                      </a:r>
                      <a:endParaRPr lang="zh-CN" altLang="en-US" sz="1600" dirty="0">
                        <a:latin typeface="+mn-ea"/>
                        <a:ea typeface="+mn-ea"/>
                      </a:endParaRPr>
                    </a:p>
                  </a:txBody>
                  <a:tcPr anchor="ctr">
                    <a:solidFill>
                      <a:schemeClr val="accent1">
                        <a:lumMod val="20000"/>
                        <a:lumOff val="80000"/>
                      </a:schemeClr>
                    </a:solidFill>
                  </a:tcPr>
                </a:tc>
                <a:tc>
                  <a:txBody>
                    <a:bodyPr/>
                    <a:lstStyle/>
                    <a:p>
                      <a:r>
                        <a:rPr lang="zh-CN" altLang="en-US" sz="1600" dirty="0">
                          <a:latin typeface="+mn-ea"/>
                          <a:ea typeface="+mn-ea"/>
                        </a:rPr>
                        <a:t>安全防护用品，包括长袖纯棉工作服、护目镜、安全鞋、隔音耳罩、防护手套；</a:t>
                      </a:r>
                      <a:endParaRPr lang="zh-CN" altLang="en-US" sz="1600" dirty="0">
                        <a:latin typeface="+mn-ea"/>
                        <a:ea typeface="+mn-ea"/>
                      </a:endParaRPr>
                    </a:p>
                  </a:txBody>
                  <a:tcPr anchor="ctr">
                    <a:solidFill>
                      <a:schemeClr val="accent1">
                        <a:lumMod val="20000"/>
                        <a:lumOff val="80000"/>
                      </a:schemeClr>
                    </a:solidFill>
                  </a:tcPr>
                </a:tc>
              </a:tr>
              <a:tr h="370840">
                <a:tc>
                  <a:txBody>
                    <a:bodyPr/>
                    <a:lstStyle/>
                    <a:p>
                      <a:pPr algn="ctr"/>
                      <a:r>
                        <a:rPr lang="en-US" altLang="zh-CN" sz="1600" dirty="0">
                          <a:latin typeface="+mn-ea"/>
                          <a:ea typeface="+mn-ea"/>
                        </a:rPr>
                        <a:t>10</a:t>
                      </a:r>
                      <a:endParaRPr lang="zh-CN" altLang="en-US" sz="1600" dirty="0">
                        <a:latin typeface="+mn-ea"/>
                        <a:ea typeface="+mn-ea"/>
                      </a:endParaRPr>
                    </a:p>
                  </a:txBody>
                  <a:tcPr anchor="ctr">
                    <a:solidFill>
                      <a:schemeClr val="tx2">
                        <a:lumMod val="20000"/>
                        <a:lumOff val="80000"/>
                      </a:schemeClr>
                    </a:solidFill>
                  </a:tcPr>
                </a:tc>
                <a:tc>
                  <a:txBody>
                    <a:bodyPr/>
                    <a:lstStyle/>
                    <a:p>
                      <a:r>
                        <a:rPr lang="zh-CN" altLang="en-US" sz="1600" dirty="0">
                          <a:latin typeface="+mn-ea"/>
                          <a:ea typeface="+mn-ea"/>
                        </a:rPr>
                        <a:t> 维护作业过程中若发生异常，不可强行操作，应立即停止操作，对设备问题进行讨论、判定，采取恢复回退操作或隔离措施，待查明问题并修复完成后方可继续按照标准操作程序进行操作。</a:t>
                      </a:r>
                      <a:endParaRPr lang="zh-CN" altLang="en-US" sz="1600" dirty="0">
                        <a:latin typeface="+mn-ea"/>
                        <a:ea typeface="+mn-ea"/>
                      </a:endParaRPr>
                    </a:p>
                  </a:txBody>
                  <a:tcPr anchor="ctr">
                    <a:solidFill>
                      <a:schemeClr val="tx2">
                        <a:lumMod val="20000"/>
                        <a:lumOff val="80000"/>
                      </a:schemeClr>
                    </a:solidFill>
                  </a:tcPr>
                </a:tc>
              </a:tr>
            </a:tbl>
          </a:graphicData>
        </a:graphic>
      </p:graphicFrame>
      <p:sp>
        <p:nvSpPr>
          <p:cNvPr id="6" name="文本框 5"/>
          <p:cNvSpPr txBox="1"/>
          <p:nvPr/>
        </p:nvSpPr>
        <p:spPr>
          <a:xfrm>
            <a:off x="1624965" y="407035"/>
            <a:ext cx="4505325" cy="460375"/>
          </a:xfrm>
          <a:prstGeom prst="rect">
            <a:avLst/>
          </a:prstGeom>
          <a:noFill/>
        </p:spPr>
        <p:txBody>
          <a:bodyPr wrap="square" rtlCol="0">
            <a:spAutoFit/>
          </a:bodyPr>
          <a:lstStyle/>
          <a:p>
            <a:r>
              <a:rPr lang="zh-CN" altLang="en-US" sz="2400" b="1">
                <a:solidFill>
                  <a:schemeClr val="accent1"/>
                </a:solidFill>
                <a:latin typeface="宋体" panose="02010600030101010101" pitchFamily="2" charset="-122"/>
                <a:ea typeface="宋体" panose="02010600030101010101" pitchFamily="2" charset="-122"/>
                <a:sym typeface="+mn-ea"/>
              </a:rPr>
              <a:t>直流</a:t>
            </a:r>
            <a:r>
              <a:rPr lang="zh-CN" altLang="en-US" sz="2400" b="1">
                <a:solidFill>
                  <a:schemeClr val="accent1"/>
                </a:solidFill>
                <a:latin typeface="宋体" panose="02010600030101010101" pitchFamily="2" charset="-122"/>
                <a:ea typeface="宋体" panose="02010600030101010101" pitchFamily="2" charset="-122"/>
              </a:rPr>
              <a:t>电源维护流程</a:t>
            </a:r>
            <a:endParaRPr lang="zh-CN" altLang="en-US" sz="2400" b="1">
              <a:solidFill>
                <a:schemeClr val="accent1"/>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7" name="TextBox 4"/>
          <p:cNvSpPr txBox="1"/>
          <p:nvPr/>
        </p:nvSpPr>
        <p:spPr>
          <a:xfrm>
            <a:off x="1669667" y="1432984"/>
            <a:ext cx="4248472" cy="398780"/>
          </a:xfrm>
          <a:prstGeom prst="rect">
            <a:avLst/>
          </a:prstGeom>
          <a:noFill/>
        </p:spPr>
        <p:txBody>
          <a:bodyPr wrap="square" rtlCol="0">
            <a:spAutoFit/>
          </a:bodyPr>
          <a:lstStyle/>
          <a:p>
            <a:r>
              <a:rPr lang="zh-CN" altLang="en-US" sz="2000" b="1" dirty="0"/>
              <a:t>运行环境检查</a:t>
            </a:r>
            <a:endParaRPr lang="zh-CN" altLang="en-US" sz="2000" b="1" dirty="0"/>
          </a:p>
        </p:txBody>
      </p:sp>
      <p:graphicFrame>
        <p:nvGraphicFramePr>
          <p:cNvPr id="10" name="表格 9"/>
          <p:cNvGraphicFramePr>
            <a:graphicFrameLocks noGrp="1"/>
          </p:cNvGraphicFramePr>
          <p:nvPr>
            <p:custDataLst>
              <p:tags r:id="rId1"/>
            </p:custDataLst>
          </p:nvPr>
        </p:nvGraphicFramePr>
        <p:xfrm>
          <a:off x="1847528" y="2399748"/>
          <a:ext cx="8496944" cy="2598476"/>
        </p:xfrm>
        <a:graphic>
          <a:graphicData uri="http://schemas.openxmlformats.org/drawingml/2006/table">
            <a:tbl>
              <a:tblPr firstRow="1" bandRow="1">
                <a:tableStyleId>{21E4AEA4-8DFA-4A89-87EB-49C32662AFE0}</a:tableStyleId>
              </a:tblPr>
              <a:tblGrid>
                <a:gridCol w="861027"/>
                <a:gridCol w="7635917"/>
              </a:tblGrid>
              <a:tr h="396010">
                <a:tc>
                  <a:txBody>
                    <a:bodyPr/>
                    <a:lstStyle/>
                    <a:p>
                      <a:pPr algn="ctr"/>
                      <a:r>
                        <a:rPr lang="zh-CN" altLang="en-US" sz="1600" dirty="0">
                          <a:latin typeface="+mn-ea"/>
                          <a:ea typeface="+mn-ea"/>
                        </a:rPr>
                        <a:t>序号</a:t>
                      </a:r>
                      <a:endParaRPr lang="zh-CN" altLang="en-US" sz="1600" dirty="0">
                        <a:latin typeface="+mn-ea"/>
                        <a:ea typeface="+mn-ea"/>
                      </a:endParaRPr>
                    </a:p>
                  </a:txBody>
                  <a:tcPr anchor="ctr">
                    <a:solidFill>
                      <a:schemeClr val="accent1"/>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defRPr/>
                      </a:pPr>
                      <a:r>
                        <a:rPr lang="zh-CN" altLang="en-US" sz="1600" dirty="0">
                          <a:latin typeface="+mn-ea"/>
                          <a:ea typeface="+mn-ea"/>
                        </a:rPr>
                        <a:t>操作步骤</a:t>
                      </a:r>
                      <a:endParaRPr lang="zh-CN" altLang="en-US" sz="1600" dirty="0">
                        <a:latin typeface="+mn-ea"/>
                        <a:ea typeface="+mn-ea"/>
                      </a:endParaRPr>
                    </a:p>
                  </a:txBody>
                  <a:tcPr anchor="ctr">
                    <a:solidFill>
                      <a:schemeClr val="accent1"/>
                    </a:solidFill>
                  </a:tcPr>
                </a:tc>
              </a:tr>
              <a:tr h="396010">
                <a:tc>
                  <a:txBody>
                    <a:bodyPr/>
                    <a:lstStyle/>
                    <a:p>
                      <a:pPr algn="ctr"/>
                      <a:r>
                        <a:rPr lang="en-US" altLang="zh-CN" sz="1600" dirty="0">
                          <a:latin typeface="+mn-ea"/>
                          <a:ea typeface="+mn-ea"/>
                        </a:rPr>
                        <a:t>1</a:t>
                      </a:r>
                      <a:endParaRPr lang="zh-CN" altLang="en-US" sz="1600" dirty="0">
                        <a:latin typeface="+mn-ea"/>
                        <a:ea typeface="+mn-ea"/>
                      </a:endParaRPr>
                    </a:p>
                  </a:txBody>
                  <a:tcPr anchor="ctr">
                    <a:solidFill>
                      <a:schemeClr val="accent1">
                        <a:lumMod val="20000"/>
                        <a:lumOff val="80000"/>
                      </a:schemeClr>
                    </a:solidFill>
                  </a:tcPr>
                </a:tc>
                <a:tc>
                  <a:txBody>
                    <a:bodyPr/>
                    <a:lstStyle/>
                    <a:p>
                      <a:pPr algn="l" fontAlgn="ctr"/>
                      <a:r>
                        <a:rPr lang="zh-CN" altLang="en-US" sz="1600" b="0" i="0" u="none" strike="noStrike">
                          <a:solidFill>
                            <a:srgbClr val="000000"/>
                          </a:solidFill>
                          <a:effectLst/>
                          <a:latin typeface="微软雅黑" panose="020B0503020204020204" charset="-122"/>
                          <a:ea typeface="微软雅黑" panose="020B0503020204020204" charset="-122"/>
                        </a:rPr>
                        <a:t>检查确认设备周边无杂物堆放，无易燃易爆物品；</a:t>
                      </a:r>
                      <a:endParaRPr lang="zh-CN" altLang="en-US" sz="16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solidFill>
                      <a:schemeClr val="accent1">
                        <a:lumMod val="20000"/>
                        <a:lumOff val="80000"/>
                      </a:schemeClr>
                    </a:solidFill>
                  </a:tcPr>
                </a:tc>
              </a:tr>
              <a:tr h="618426">
                <a:tc>
                  <a:txBody>
                    <a:bodyPr/>
                    <a:lstStyle/>
                    <a:p>
                      <a:pPr algn="ctr"/>
                      <a:r>
                        <a:rPr lang="en-US" altLang="zh-CN" sz="1600" dirty="0">
                          <a:latin typeface="+mn-ea"/>
                          <a:ea typeface="+mn-ea"/>
                        </a:rPr>
                        <a:t>2</a:t>
                      </a:r>
                      <a:endParaRPr lang="zh-CN" altLang="en-US" sz="1600" dirty="0">
                        <a:latin typeface="+mn-ea"/>
                        <a:ea typeface="+mn-ea"/>
                      </a:endParaRPr>
                    </a:p>
                  </a:txBody>
                  <a:tcPr anchor="ctr">
                    <a:solidFill>
                      <a:schemeClr val="tx2">
                        <a:lumMod val="20000"/>
                        <a:lumOff val="80000"/>
                      </a:schemeClr>
                    </a:solidFill>
                  </a:tcPr>
                </a:tc>
                <a:tc>
                  <a:txBody>
                    <a:bodyPr/>
                    <a:lstStyle/>
                    <a:p>
                      <a:pPr algn="l" fontAlgn="ctr"/>
                      <a:r>
                        <a:rPr lang="zh-CN" altLang="en-US" sz="1600" b="0" i="0" u="none" strike="noStrike">
                          <a:solidFill>
                            <a:srgbClr val="000000"/>
                          </a:solidFill>
                          <a:effectLst/>
                          <a:latin typeface="微软雅黑" panose="020B0503020204020204" charset="-122"/>
                          <a:ea typeface="微软雅黑" panose="020B0503020204020204" charset="-122"/>
                        </a:rPr>
                        <a:t>检查机房内部没有异响、异味、孔洞、漏水等情况；</a:t>
                      </a:r>
                      <a:endParaRPr lang="zh-CN" altLang="en-US" sz="16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solidFill>
                      <a:schemeClr val="tx2">
                        <a:lumMod val="20000"/>
                        <a:lumOff val="80000"/>
                      </a:schemeClr>
                    </a:solidFill>
                  </a:tcPr>
                </a:tc>
              </a:tr>
              <a:tr h="396010">
                <a:tc>
                  <a:txBody>
                    <a:bodyPr/>
                    <a:lstStyle/>
                    <a:p>
                      <a:pPr algn="ctr"/>
                      <a:r>
                        <a:rPr lang="en-US" altLang="zh-CN" sz="1600" dirty="0">
                          <a:latin typeface="+mn-ea"/>
                          <a:ea typeface="+mn-ea"/>
                        </a:rPr>
                        <a:t>3</a:t>
                      </a:r>
                      <a:endParaRPr lang="zh-CN" altLang="en-US" sz="1600" dirty="0">
                        <a:latin typeface="+mn-ea"/>
                        <a:ea typeface="+mn-ea"/>
                      </a:endParaRPr>
                    </a:p>
                  </a:txBody>
                  <a:tcPr anchor="ctr">
                    <a:solidFill>
                      <a:schemeClr val="accent1">
                        <a:lumMod val="20000"/>
                        <a:lumOff val="80000"/>
                      </a:schemeClr>
                    </a:solidFill>
                  </a:tcPr>
                </a:tc>
                <a:tc>
                  <a:txBody>
                    <a:bodyPr/>
                    <a:lstStyle/>
                    <a:p>
                      <a:pPr algn="l" fontAlgn="ctr"/>
                      <a:r>
                        <a:rPr lang="zh-CN" altLang="en-US" sz="1600" b="0" i="0" u="none" strike="noStrike" dirty="0">
                          <a:solidFill>
                            <a:srgbClr val="000000"/>
                          </a:solidFill>
                          <a:effectLst/>
                          <a:latin typeface="微软雅黑" panose="020B0503020204020204" charset="-122"/>
                          <a:ea typeface="微软雅黑" panose="020B0503020204020204" charset="-122"/>
                        </a:rPr>
                        <a:t>设备周围没有影响设备操作的杂物。</a:t>
                      </a:r>
                      <a:endParaRPr lang="zh-CN" altLang="en-US" sz="16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solidFill>
                      <a:schemeClr val="accent1">
                        <a:lumMod val="20000"/>
                        <a:lumOff val="80000"/>
                      </a:schemeClr>
                    </a:solidFill>
                  </a:tcPr>
                </a:tc>
              </a:tr>
            </a:tbl>
          </a:graphicData>
        </a:graphic>
      </p:graphicFrame>
      <p:sp>
        <p:nvSpPr>
          <p:cNvPr id="3" name="文本框 2"/>
          <p:cNvSpPr txBox="1"/>
          <p:nvPr/>
        </p:nvSpPr>
        <p:spPr>
          <a:xfrm>
            <a:off x="1624965" y="407035"/>
            <a:ext cx="4505325" cy="460375"/>
          </a:xfrm>
          <a:prstGeom prst="rect">
            <a:avLst/>
          </a:prstGeom>
          <a:noFill/>
        </p:spPr>
        <p:txBody>
          <a:bodyPr wrap="square" rtlCol="0">
            <a:spAutoFit/>
          </a:bodyPr>
          <a:p>
            <a:r>
              <a:rPr lang="zh-CN" altLang="en-US" sz="2400" b="1">
                <a:solidFill>
                  <a:schemeClr val="accent1"/>
                </a:solidFill>
                <a:latin typeface="宋体" panose="02010600030101010101" pitchFamily="2" charset="-122"/>
                <a:ea typeface="宋体" panose="02010600030101010101" pitchFamily="2" charset="-122"/>
                <a:sym typeface="+mn-ea"/>
              </a:rPr>
              <a:t>直流</a:t>
            </a:r>
            <a:r>
              <a:rPr lang="zh-CN" altLang="en-US" sz="2400" b="1">
                <a:solidFill>
                  <a:schemeClr val="accent1"/>
                </a:solidFill>
                <a:latin typeface="宋体" panose="02010600030101010101" pitchFamily="2" charset="-122"/>
                <a:ea typeface="宋体" panose="02010600030101010101" pitchFamily="2" charset="-122"/>
              </a:rPr>
              <a:t>电源维护流程</a:t>
            </a:r>
            <a:endParaRPr lang="zh-CN" altLang="en-US" sz="2400" b="1">
              <a:solidFill>
                <a:schemeClr val="accent1"/>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3" name="文本框 2"/>
          <p:cNvSpPr txBox="1"/>
          <p:nvPr/>
        </p:nvSpPr>
        <p:spPr>
          <a:xfrm>
            <a:off x="1020439" y="1687016"/>
            <a:ext cx="4643512" cy="2630170"/>
          </a:xfrm>
          <a:prstGeom prst="rect">
            <a:avLst/>
          </a:prstGeom>
          <a:noFill/>
        </p:spPr>
        <p:txBody>
          <a:bodyPr wrap="square" rtlCol="0">
            <a:spAutoFit/>
          </a:bodyPr>
          <a:lstStyle/>
          <a:p>
            <a:pPr>
              <a:lnSpc>
                <a:spcPct val="150000"/>
              </a:lnSpc>
            </a:pPr>
            <a:r>
              <a:rPr lang="zh-CN" altLang="en-US" sz="2000" b="1" dirty="0">
                <a:latin typeface="宋体" panose="02010600030101010101" pitchFamily="2" charset="-122"/>
                <a:ea typeface="宋体" panose="02010600030101010101" pitchFamily="2" charset="-122"/>
              </a:rPr>
              <a:t>直流屏电池清扫标准操作流程：</a:t>
            </a:r>
            <a:endParaRPr lang="zh-CN" altLang="en-US"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涉及范围：一层高压室直流屏，油机并机柜直流屏</a:t>
            </a:r>
            <a:endParaRPr lang="zh-CN" altLang="en-US"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工具：干抹布、人字梯、吸尘器、绝缘毛刷、绝缘手套</a:t>
            </a:r>
            <a:endParaRPr lang="zh-CN" altLang="en-US"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操作要求：一人工作、一人看护</a:t>
            </a:r>
            <a:endParaRPr lang="zh-CN" altLang="en-US" dirty="0">
              <a:latin typeface="宋体" panose="02010600030101010101" pitchFamily="2" charset="-122"/>
              <a:ea typeface="宋体" panose="02010600030101010101" pitchFamily="2" charset="-122"/>
            </a:endParaRPr>
          </a:p>
        </p:txBody>
      </p:sp>
      <p:sp>
        <p:nvSpPr>
          <p:cNvPr id="4" name="文本框 3"/>
          <p:cNvSpPr txBox="1"/>
          <p:nvPr/>
        </p:nvSpPr>
        <p:spPr>
          <a:xfrm>
            <a:off x="1020440" y="4510861"/>
            <a:ext cx="4643512" cy="64516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sym typeface="+mn-ea"/>
              </a:rPr>
              <a:t>一、查看直流屏运行正常无告警，并电池组电压。</a:t>
            </a:r>
            <a:endParaRPr lang="zh-CN" altLang="en-US" dirty="0">
              <a:latin typeface="宋体" panose="02010600030101010101" pitchFamily="2" charset="-122"/>
              <a:ea typeface="宋体" panose="02010600030101010101" pitchFamily="2" charset="-122"/>
            </a:endParaRPr>
          </a:p>
        </p:txBody>
      </p:sp>
      <p:pic>
        <p:nvPicPr>
          <p:cNvPr id="5" name="图片 4" descr="mmexport1552371927283"/>
          <p:cNvPicPr>
            <a:picLocks noChangeAspect="1"/>
          </p:cNvPicPr>
          <p:nvPr/>
        </p:nvPicPr>
        <p:blipFill>
          <a:blip r:embed="rId1"/>
          <a:srcRect b="29692"/>
          <a:stretch>
            <a:fillRect/>
          </a:stretch>
        </p:blipFill>
        <p:spPr>
          <a:xfrm>
            <a:off x="6786880" y="1339850"/>
            <a:ext cx="4324985" cy="4836795"/>
          </a:xfrm>
          <a:prstGeom prst="rect">
            <a:avLst/>
          </a:prstGeom>
        </p:spPr>
      </p:pic>
      <p:sp>
        <p:nvSpPr>
          <p:cNvPr id="6" name="文本框 5"/>
          <p:cNvSpPr txBox="1"/>
          <p:nvPr/>
        </p:nvSpPr>
        <p:spPr>
          <a:xfrm>
            <a:off x="1624965" y="407035"/>
            <a:ext cx="4505325" cy="460375"/>
          </a:xfrm>
          <a:prstGeom prst="rect">
            <a:avLst/>
          </a:prstGeom>
          <a:noFill/>
        </p:spPr>
        <p:txBody>
          <a:bodyPr wrap="square" rtlCol="0">
            <a:spAutoFit/>
          </a:bodyPr>
          <a:lstStyle/>
          <a:p>
            <a:r>
              <a:rPr lang="zh-CN" altLang="en-US" sz="2400" b="1">
                <a:solidFill>
                  <a:schemeClr val="accent1"/>
                </a:solidFill>
                <a:latin typeface="宋体" panose="02010600030101010101" pitchFamily="2" charset="-122"/>
                <a:ea typeface="宋体" panose="02010600030101010101" pitchFamily="2" charset="-122"/>
                <a:sym typeface="+mn-ea"/>
              </a:rPr>
              <a:t>直流</a:t>
            </a:r>
            <a:r>
              <a:rPr lang="zh-CN" altLang="en-US" sz="2400" b="1">
                <a:solidFill>
                  <a:schemeClr val="accent1"/>
                </a:solidFill>
                <a:latin typeface="宋体" panose="02010600030101010101" pitchFamily="2" charset="-122"/>
                <a:ea typeface="宋体" panose="02010600030101010101" pitchFamily="2" charset="-122"/>
              </a:rPr>
              <a:t>电源维护流程</a:t>
            </a:r>
            <a:endParaRPr lang="zh-CN" altLang="en-US" sz="2400" b="1">
              <a:solidFill>
                <a:schemeClr val="accent1"/>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743470a8-d673-4ddb-be1d-c0750f9fe17e}"/>
</p:tagLst>
</file>

<file path=ppt/tags/tag2.xml><?xml version="1.0" encoding="utf-8"?>
<p:tagLst xmlns:p="http://schemas.openxmlformats.org/presentationml/2006/main">
  <p:tag name="KSO_WM_UNIT_TABLE_BEAUTIFY" val="smartTable{4d6317c0-c3dd-4aa7-acdc-f6bd398aeed9}"/>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0</TotalTime>
  <Words>1129</Words>
  <Application>WPS 演示</Application>
  <PresentationFormat>自定义</PresentationFormat>
  <Paragraphs>175</Paragraphs>
  <Slides>13</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Impact</vt:lpstr>
      <vt:lpstr>Copperplate Gothic Bold</vt:lpstr>
      <vt:lpstr>华康俪金黑W8</vt:lpstr>
      <vt:lpstr>黑体</vt:lpstr>
      <vt:lpstr>微软雅黑</vt:lpstr>
      <vt:lpstr>Arial Unicode MS</vt:lpstr>
      <vt:lpstr>Calibri</vt:lpstr>
      <vt:lpstr>楷体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Administrator</cp:lastModifiedBy>
  <cp:revision>440</cp:revision>
  <dcterms:created xsi:type="dcterms:W3CDTF">2014-01-11T15:22:00Z</dcterms:created>
  <dcterms:modified xsi:type="dcterms:W3CDTF">2019-10-15T07:28:29Z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