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5"/>
  </p:notesMasterIdLst>
  <p:handoutMasterIdLst>
    <p:handoutMasterId r:id="rId26"/>
  </p:handoutMasterIdLst>
  <p:sldIdLst>
    <p:sldId id="356" r:id="rId2"/>
    <p:sldId id="357" r:id="rId3"/>
    <p:sldId id="358" r:id="rId4"/>
    <p:sldId id="360" r:id="rId5"/>
    <p:sldId id="359" r:id="rId6"/>
    <p:sldId id="362" r:id="rId7"/>
    <p:sldId id="361" r:id="rId8"/>
    <p:sldId id="363" r:id="rId9"/>
    <p:sldId id="364" r:id="rId10"/>
    <p:sldId id="365" r:id="rId11"/>
    <p:sldId id="373" r:id="rId12"/>
    <p:sldId id="378" r:id="rId13"/>
    <p:sldId id="374" r:id="rId14"/>
    <p:sldId id="381" r:id="rId15"/>
    <p:sldId id="379" r:id="rId16"/>
    <p:sldId id="382" r:id="rId17"/>
    <p:sldId id="380" r:id="rId18"/>
    <p:sldId id="377" r:id="rId19"/>
    <p:sldId id="368" r:id="rId20"/>
    <p:sldId id="369" r:id="rId21"/>
    <p:sldId id="370" r:id="rId22"/>
    <p:sldId id="371" r:id="rId23"/>
    <p:sldId id="281" r:id="rId24"/>
  </p:sldIdLst>
  <p:sldSz cx="12192000" cy="6858000"/>
  <p:notesSz cx="6858000" cy="9144000"/>
  <p:embeddedFontLst>
    <p:embeddedFont>
      <p:font typeface="微软雅黑" pitchFamily="34" charset="-122"/>
      <p:regular r:id="rId27"/>
      <p:bold r:id="rId28"/>
    </p:embeddedFont>
    <p:embeddedFont>
      <p:font typeface="Copperplate Gothic Bold" pitchFamily="34" charset="0"/>
      <p:regular r:id="rId29"/>
    </p:embeddedFont>
    <p:embeddedFont>
      <p:font typeface="Impact" pitchFamily="34" charset="0"/>
      <p:regular r:id="rId30"/>
    </p:embeddedFont>
    <p:embeddedFont>
      <p:font typeface="新宋体" pitchFamily="49" charset="-122"/>
      <p:regular r:id="rId31"/>
    </p:embeddedFont>
    <p:embeddedFont>
      <p:font typeface="Calibri" pitchFamily="34" charset="0"/>
      <p:regular r:id="rId32"/>
      <p:bold r:id="rId33"/>
      <p:italic r:id="rId34"/>
      <p:boldItalic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90724" autoAdjust="0"/>
  </p:normalViewPr>
  <p:slideViewPr>
    <p:cSldViewPr showGuides="1">
      <p:cViewPr>
        <p:scale>
          <a:sx n="75" d="100"/>
          <a:sy n="75" d="100"/>
        </p:scale>
        <p:origin x="-666" y="240"/>
      </p:cViewPr>
      <p:guideLst>
        <p:guide orient="horz" pos="402"/>
        <p:guide orient="horz" pos="1298"/>
        <p:guide orient="horz" pos="3793"/>
        <p:guide orient="horz" pos="3113"/>
        <p:guide orient="horz" pos="2704"/>
        <p:guide orient="horz" pos="3294"/>
        <p:guide pos="3840"/>
        <p:guide pos="874"/>
        <p:guide pos="7650"/>
        <p:guide pos="7015"/>
        <p:guide pos="1255"/>
        <p:guide pos="6335"/>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pPr/>
              <a:t>2019/10/21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pPr/>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p>
          <a:p>
            <a:pPr algn="ctr"/>
            <a:endParaRPr lang="en-US" altLang="zh-CN" sz="3200" b="1" dirty="0" smtClean="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userDrawn="1"/>
        </p:nvPicPr>
        <p:blipFill>
          <a:blip r:embed="rId3" cstate="print"/>
          <a:stretch>
            <a:fillRect/>
          </a:stretch>
        </p:blipFill>
        <p:spPr>
          <a:xfrm>
            <a:off x="358775" y="3416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LOGO"/>
          <p:cNvPicPr>
            <a:picLocks noChangeAspect="1"/>
          </p:cNvPicPr>
          <p:nvPr userDrawn="1"/>
        </p:nvPicPr>
        <p:blipFill>
          <a:blip r:embed="rId2" cstate="print"/>
          <a:stretch>
            <a:fillRect/>
          </a:stretch>
        </p:blipFill>
        <p:spPr>
          <a:xfrm>
            <a:off x="815086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7562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185"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15300"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07910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820"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8769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LOGO"/>
          <p:cNvPicPr>
            <a:picLocks noChangeAspect="1"/>
          </p:cNvPicPr>
          <p:nvPr userDrawn="1"/>
        </p:nvPicPr>
        <p:blipFill>
          <a:blip r:embed="rId3" cstate="print"/>
          <a:stretch>
            <a:fillRect/>
          </a:stretch>
        </p:blipFill>
        <p:spPr>
          <a:xfrm>
            <a:off x="8230235" y="1130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
          <p:cNvSpPr txBox="1"/>
          <p:nvPr/>
        </p:nvSpPr>
        <p:spPr>
          <a:xfrm>
            <a:off x="3287688" y="3212976"/>
            <a:ext cx="5387481"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latin typeface="+mj-ea"/>
                <a:ea typeface="+mj-ea"/>
              </a:defRPr>
            </a:lvl1pPr>
          </a:lstStyle>
          <a:p>
            <a:r>
              <a:rPr lang="zh-CN" altLang="en-US" dirty="0" smtClean="0">
                <a:solidFill>
                  <a:schemeClr val="bg1"/>
                </a:solidFill>
              </a:rPr>
              <a:t>数据中心例行巡检培训</a:t>
            </a:r>
            <a:endParaRPr lang="en-US" altLang="zh-CN" dirty="0">
              <a:solidFill>
                <a:schemeClr val="bg1"/>
              </a:solidFill>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9</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75520" y="1700808"/>
            <a:ext cx="8352928" cy="3462486"/>
          </a:xfrm>
          <a:prstGeom prst="rect">
            <a:avLst/>
          </a:prstGeom>
        </p:spPr>
        <p:txBody>
          <a:bodyPr wrap="square">
            <a:spAutoFit/>
          </a:bodyPr>
          <a:lstStyle/>
          <a:p>
            <a:pPr marL="0" lvl="1">
              <a:lnSpc>
                <a:spcPct val="150000"/>
              </a:lnSpc>
            </a:pPr>
            <a:r>
              <a:rPr lang="zh-CN" altLang="en-US" sz="2000" dirty="0" smtClean="0"/>
              <a:t>巡检方法</a:t>
            </a:r>
            <a:endParaRPr lang="zh-CN" altLang="en-US" sz="2000" dirty="0"/>
          </a:p>
          <a:p>
            <a:pPr>
              <a:lnSpc>
                <a:spcPct val="150000"/>
              </a:lnSpc>
            </a:pPr>
            <a:r>
              <a:rPr lang="zh-CN" altLang="en-US" sz="1400" dirty="0" smtClean="0"/>
              <a:t>        运</a:t>
            </a:r>
            <a:r>
              <a:rPr lang="zh-CN" altLang="en-US" sz="1400" dirty="0"/>
              <a:t>维人员对基础设施进行例行巡检时应应通过设备状态指示、设备周边环境等因素的变化来判断设备状态，及时发现设备运行问题。基本巡检原则遵循如下方法：</a:t>
            </a:r>
          </a:p>
          <a:p>
            <a:pPr marL="742950" lvl="1" indent="-285750">
              <a:lnSpc>
                <a:spcPct val="150000"/>
              </a:lnSpc>
              <a:buFont typeface="Wingdings" panose="05000000000000000000" pitchFamily="2" charset="2"/>
              <a:buChar char="Ø"/>
            </a:pPr>
            <a:r>
              <a:rPr lang="zh-CN" altLang="en-US" sz="1400" dirty="0" smtClean="0"/>
              <a:t>听</a:t>
            </a:r>
            <a:r>
              <a:rPr lang="zh-CN" altLang="en-US" sz="1400" dirty="0"/>
              <a:t>：倾听设备运行的声音是否正常，有无因设备机械问题导致的异响或设备报警导致的异响；</a:t>
            </a:r>
          </a:p>
          <a:p>
            <a:pPr marL="742950" lvl="1" indent="-285750">
              <a:lnSpc>
                <a:spcPct val="150000"/>
              </a:lnSpc>
              <a:buFont typeface="Wingdings" panose="05000000000000000000" pitchFamily="2" charset="2"/>
              <a:buChar char="Ø"/>
            </a:pPr>
            <a:r>
              <a:rPr lang="zh-CN" altLang="en-US" sz="1400" dirty="0" smtClean="0"/>
              <a:t>看</a:t>
            </a:r>
            <a:r>
              <a:rPr lang="zh-CN" altLang="en-US" sz="1400" dirty="0"/>
              <a:t>：观察设备外观有无异常如，设备破损、指示灯状态异常，有无小动物运动痕迹、</a:t>
            </a:r>
            <a:r>
              <a:rPr lang="zh-CN" altLang="en-US" sz="1400" dirty="0" smtClean="0"/>
              <a:t>漏水现象</a:t>
            </a:r>
            <a:r>
              <a:rPr lang="zh-CN" altLang="en-US" sz="1400" dirty="0"/>
              <a:t>；</a:t>
            </a:r>
          </a:p>
          <a:p>
            <a:pPr marL="742950" lvl="1" indent="-285750">
              <a:lnSpc>
                <a:spcPct val="150000"/>
              </a:lnSpc>
              <a:buFont typeface="Wingdings" panose="05000000000000000000" pitchFamily="2" charset="2"/>
              <a:buChar char="Ø"/>
            </a:pPr>
            <a:r>
              <a:rPr lang="zh-CN" altLang="en-US" sz="1400" dirty="0" smtClean="0"/>
              <a:t>嗅</a:t>
            </a:r>
            <a:r>
              <a:rPr lang="zh-CN" altLang="en-US" sz="1400" dirty="0"/>
              <a:t>：嗅识设备所在区域中有无因高温导致的异常气味或设备泄露导致的异常气味 ；</a:t>
            </a:r>
          </a:p>
          <a:p>
            <a:pPr marL="742950" lvl="1" indent="-285750">
              <a:lnSpc>
                <a:spcPct val="150000"/>
              </a:lnSpc>
              <a:buFont typeface="Wingdings" panose="05000000000000000000" pitchFamily="2" charset="2"/>
              <a:buChar char="Ø"/>
            </a:pPr>
            <a:r>
              <a:rPr lang="zh-CN" altLang="en-US" sz="1400" dirty="0" smtClean="0"/>
              <a:t>查</a:t>
            </a:r>
            <a:r>
              <a:rPr lang="zh-CN" altLang="en-US" sz="1400" dirty="0"/>
              <a:t>：检查设备运行参数是否正常，有无异常状态或报警信息；；</a:t>
            </a:r>
          </a:p>
          <a:p>
            <a:pPr marL="742950" lvl="1" indent="-285750">
              <a:lnSpc>
                <a:spcPct val="150000"/>
              </a:lnSpc>
              <a:buFont typeface="Wingdings" panose="05000000000000000000" pitchFamily="2" charset="2"/>
              <a:buChar char="Ø"/>
            </a:pPr>
            <a:r>
              <a:rPr lang="zh-CN" altLang="en-US" sz="1400" dirty="0" smtClean="0"/>
              <a:t>测</a:t>
            </a:r>
            <a:r>
              <a:rPr lang="zh-CN" altLang="en-US" sz="1400" dirty="0"/>
              <a:t>：用仪器仪表检查环境温湿度、设备温度及设备运行参数等数值是否正常；</a:t>
            </a:r>
          </a:p>
          <a:p>
            <a:pPr marL="742950" lvl="1" indent="-285750">
              <a:lnSpc>
                <a:spcPct val="150000"/>
              </a:lnSpc>
              <a:buFont typeface="Wingdings" panose="05000000000000000000" pitchFamily="2" charset="2"/>
              <a:buChar char="Ø"/>
            </a:pPr>
            <a:r>
              <a:rPr lang="zh-CN" altLang="en-US" sz="1400" dirty="0" smtClean="0"/>
              <a:t>记</a:t>
            </a:r>
            <a:r>
              <a:rPr lang="zh-CN" altLang="en-US" sz="1400" dirty="0"/>
              <a:t>：记录设备运行参数，及时掌握设备运行状况，发现设备异常情况，并做好应急处理工作。 </a:t>
            </a:r>
          </a:p>
          <a:p>
            <a:pPr>
              <a:lnSpc>
                <a:spcPct val="150000"/>
              </a:lnSpc>
            </a:pPr>
            <a:endParaRPr lang="en-US" altLang="zh-CN" sz="1400"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10</a:t>
            </a:fld>
            <a:endParaRPr lang="zh-CN" altLang="en-US" dirty="0"/>
          </a:p>
        </p:txBody>
      </p:sp>
      <p:sp>
        <p:nvSpPr>
          <p:cNvPr id="157" name="TextBox 156"/>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一层巡检路线</a:t>
            </a:r>
            <a:endParaRPr lang="zh-CN" altLang="en-US" sz="2400" b="1" dirty="0">
              <a:solidFill>
                <a:schemeClr val="accent1"/>
              </a:solidFill>
            </a:endParaRPr>
          </a:p>
        </p:txBody>
      </p:sp>
      <p:pic>
        <p:nvPicPr>
          <p:cNvPr id="1026" name="Picture 2"/>
          <p:cNvPicPr>
            <a:picLocks noChangeAspect="1" noChangeArrowheads="1"/>
          </p:cNvPicPr>
          <p:nvPr/>
        </p:nvPicPr>
        <p:blipFill>
          <a:blip r:embed="rId2" cstate="print"/>
          <a:srcRect/>
          <a:stretch>
            <a:fillRect/>
          </a:stretch>
        </p:blipFill>
        <p:spPr bwMode="auto">
          <a:xfrm>
            <a:off x="191344" y="980728"/>
            <a:ext cx="11593288" cy="518749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11</a:t>
            </a:fld>
            <a:endParaRPr lang="zh-CN" altLang="en-US" dirty="0"/>
          </a:p>
        </p:txBody>
      </p:sp>
      <p:sp>
        <p:nvSpPr>
          <p:cNvPr id="3" name="TextBox 2"/>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一夹层巡检路线</a:t>
            </a:r>
            <a:endParaRPr lang="zh-CN" altLang="en-US" sz="2400" b="1" dirty="0">
              <a:solidFill>
                <a:schemeClr val="accent1"/>
              </a:solidFill>
            </a:endParaRPr>
          </a:p>
        </p:txBody>
      </p:sp>
      <p:pic>
        <p:nvPicPr>
          <p:cNvPr id="2050" name="Picture 2"/>
          <p:cNvPicPr>
            <a:picLocks noChangeAspect="1" noChangeArrowheads="1"/>
          </p:cNvPicPr>
          <p:nvPr/>
        </p:nvPicPr>
        <p:blipFill>
          <a:blip r:embed="rId2" cstate="print"/>
          <a:srcRect/>
          <a:stretch>
            <a:fillRect/>
          </a:stretch>
        </p:blipFill>
        <p:spPr bwMode="auto">
          <a:xfrm>
            <a:off x="335360" y="980728"/>
            <a:ext cx="11161240" cy="500493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12</a:t>
            </a:fld>
            <a:endParaRPr lang="zh-CN" altLang="en-US" dirty="0"/>
          </a:p>
        </p:txBody>
      </p:sp>
      <p:sp>
        <p:nvSpPr>
          <p:cNvPr id="132" name="TextBox 131"/>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二层巡检路线</a:t>
            </a:r>
            <a:endParaRPr lang="zh-CN" altLang="en-US" sz="2400" b="1" dirty="0">
              <a:solidFill>
                <a:schemeClr val="accent1"/>
              </a:solidFill>
            </a:endParaRPr>
          </a:p>
        </p:txBody>
      </p:sp>
      <p:pic>
        <p:nvPicPr>
          <p:cNvPr id="3074" name="Picture 2"/>
          <p:cNvPicPr>
            <a:picLocks noChangeAspect="1" noChangeArrowheads="1"/>
          </p:cNvPicPr>
          <p:nvPr/>
        </p:nvPicPr>
        <p:blipFill>
          <a:blip r:embed="rId2" cstate="print"/>
          <a:srcRect/>
          <a:stretch>
            <a:fillRect/>
          </a:stretch>
        </p:blipFill>
        <p:spPr bwMode="auto">
          <a:xfrm>
            <a:off x="407368" y="1052736"/>
            <a:ext cx="11089232" cy="52090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13</a:t>
            </a:fld>
            <a:endParaRPr lang="zh-CN" altLang="en-US" dirty="0"/>
          </a:p>
        </p:txBody>
      </p:sp>
      <p:sp>
        <p:nvSpPr>
          <p:cNvPr id="3" name="TextBox 2"/>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二夹层巡检路线</a:t>
            </a:r>
            <a:endParaRPr lang="zh-CN" altLang="en-US" sz="2400" b="1" dirty="0">
              <a:solidFill>
                <a:schemeClr val="accent1"/>
              </a:solidFill>
            </a:endParaRPr>
          </a:p>
        </p:txBody>
      </p:sp>
      <p:pic>
        <p:nvPicPr>
          <p:cNvPr id="4098" name="Picture 2"/>
          <p:cNvPicPr>
            <a:picLocks noChangeAspect="1" noChangeArrowheads="1"/>
          </p:cNvPicPr>
          <p:nvPr/>
        </p:nvPicPr>
        <p:blipFill>
          <a:blip r:embed="rId2" cstate="print"/>
          <a:srcRect/>
          <a:stretch>
            <a:fillRect/>
          </a:stretch>
        </p:blipFill>
        <p:spPr bwMode="auto">
          <a:xfrm>
            <a:off x="263352" y="1052736"/>
            <a:ext cx="11603943" cy="511256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14</a:t>
            </a:fld>
            <a:endParaRPr lang="zh-CN" altLang="en-US" dirty="0"/>
          </a:p>
        </p:txBody>
      </p:sp>
      <p:sp>
        <p:nvSpPr>
          <p:cNvPr id="132" name="TextBox 131"/>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三层巡检路线</a:t>
            </a:r>
            <a:endParaRPr lang="zh-CN" altLang="en-US" sz="2400" b="1" dirty="0">
              <a:solidFill>
                <a:schemeClr val="accent1"/>
              </a:solidFill>
            </a:endParaRPr>
          </a:p>
        </p:txBody>
      </p:sp>
      <p:pic>
        <p:nvPicPr>
          <p:cNvPr id="5122" name="Picture 2"/>
          <p:cNvPicPr>
            <a:picLocks noChangeAspect="1" noChangeArrowheads="1"/>
          </p:cNvPicPr>
          <p:nvPr/>
        </p:nvPicPr>
        <p:blipFill>
          <a:blip r:embed="rId2" cstate="print"/>
          <a:srcRect/>
          <a:stretch>
            <a:fillRect/>
          </a:stretch>
        </p:blipFill>
        <p:spPr bwMode="auto">
          <a:xfrm>
            <a:off x="335360" y="980728"/>
            <a:ext cx="11161240" cy="522964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15</a:t>
            </a:fld>
            <a:endParaRPr lang="zh-CN" altLang="en-US" dirty="0"/>
          </a:p>
        </p:txBody>
      </p:sp>
      <p:sp>
        <p:nvSpPr>
          <p:cNvPr id="3" name="TextBox 2"/>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三夹层巡检路线</a:t>
            </a:r>
            <a:endParaRPr lang="zh-CN" altLang="en-US" sz="2400" b="1" dirty="0">
              <a:solidFill>
                <a:schemeClr val="accent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9376" y="1052736"/>
            <a:ext cx="11238960" cy="496855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16</a:t>
            </a:fld>
            <a:endParaRPr lang="zh-CN" altLang="en-US" dirty="0"/>
          </a:p>
        </p:txBody>
      </p:sp>
      <p:sp>
        <p:nvSpPr>
          <p:cNvPr id="132" name="TextBox 131"/>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四层巡检路线</a:t>
            </a:r>
            <a:endParaRPr lang="zh-CN" altLang="en-US" sz="2400" b="1" dirty="0">
              <a:solidFill>
                <a:schemeClr val="accent1"/>
              </a:solidFill>
            </a:endParaRPr>
          </a:p>
        </p:txBody>
      </p:sp>
      <p:pic>
        <p:nvPicPr>
          <p:cNvPr id="7170" name="Picture 2"/>
          <p:cNvPicPr>
            <a:picLocks noChangeAspect="1" noChangeArrowheads="1"/>
          </p:cNvPicPr>
          <p:nvPr/>
        </p:nvPicPr>
        <p:blipFill>
          <a:blip r:embed="rId2" cstate="print"/>
          <a:srcRect/>
          <a:stretch>
            <a:fillRect/>
          </a:stretch>
        </p:blipFill>
        <p:spPr bwMode="auto">
          <a:xfrm>
            <a:off x="335360" y="1052736"/>
            <a:ext cx="11305256" cy="509372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17</a:t>
            </a:fld>
            <a:endParaRPr lang="zh-CN" altLang="en-US" dirty="0"/>
          </a:p>
        </p:txBody>
      </p:sp>
      <p:sp>
        <p:nvSpPr>
          <p:cNvPr id="3" name="TextBox 2"/>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楼顶巡检路线</a:t>
            </a:r>
            <a:endParaRPr lang="zh-CN" altLang="en-US" sz="2400" b="1" dirty="0">
              <a:solidFill>
                <a:schemeClr val="accent1"/>
              </a:solidFill>
            </a:endParaRPr>
          </a:p>
        </p:txBody>
      </p:sp>
      <p:pic>
        <p:nvPicPr>
          <p:cNvPr id="8194" name="Picture 2"/>
          <p:cNvPicPr>
            <a:picLocks noChangeAspect="1" noChangeArrowheads="1"/>
          </p:cNvPicPr>
          <p:nvPr/>
        </p:nvPicPr>
        <p:blipFill>
          <a:blip r:embed="rId2" cstate="print"/>
          <a:srcRect/>
          <a:stretch>
            <a:fillRect/>
          </a:stretch>
        </p:blipFill>
        <p:spPr bwMode="auto">
          <a:xfrm>
            <a:off x="335360" y="1052736"/>
            <a:ext cx="11089232" cy="511256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18</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19</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表格 8"/>
          <p:cNvGraphicFramePr>
            <a:graphicFrameLocks noGrp="1"/>
          </p:cNvGraphicFramePr>
          <p:nvPr/>
        </p:nvGraphicFramePr>
        <p:xfrm>
          <a:off x="551384" y="980728"/>
          <a:ext cx="4752529" cy="5302126"/>
        </p:xfrm>
        <a:graphic>
          <a:graphicData uri="http://schemas.openxmlformats.org/drawingml/2006/table">
            <a:tbl>
              <a:tblPr/>
              <a:tblGrid>
                <a:gridCol w="615034"/>
                <a:gridCol w="447297"/>
                <a:gridCol w="649978"/>
                <a:gridCol w="649978"/>
                <a:gridCol w="552132"/>
                <a:gridCol w="538154"/>
                <a:gridCol w="649978"/>
                <a:gridCol w="649978"/>
              </a:tblGrid>
              <a:tr h="215097">
                <a:tc gridSpan="8">
                  <a:txBody>
                    <a:bodyPr/>
                    <a:lstStyle/>
                    <a:p>
                      <a:pPr algn="l" fontAlgn="ctr"/>
                      <a:r>
                        <a:rPr lang="zh-CN" altLang="en-US" sz="700" b="1" i="0" u="none" strike="noStrike" dirty="0">
                          <a:solidFill>
                            <a:srgbClr val="000000"/>
                          </a:solidFill>
                          <a:latin typeface="宋体"/>
                        </a:rPr>
                        <a:t>          时间      点     暖通巡检参数记录表（</a:t>
                      </a:r>
                      <a:r>
                        <a:rPr lang="en-US" altLang="zh-CN" sz="700" b="1" i="0" u="none" strike="noStrike" dirty="0">
                          <a:solidFill>
                            <a:srgbClr val="000000"/>
                          </a:solidFill>
                          <a:latin typeface="宋体"/>
                        </a:rPr>
                        <a:t>A5M1)    </a:t>
                      </a:r>
                      <a:r>
                        <a:rPr lang="zh-CN" altLang="en-US" sz="700" b="1" i="0" u="none" strike="noStrike" dirty="0">
                          <a:solidFill>
                            <a:srgbClr val="000000"/>
                          </a:solidFill>
                          <a:latin typeface="宋体"/>
                        </a:rPr>
                        <a:t>年    月    日</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8303">
                <a:tc gridSpan="2">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M1-1-1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US" sz="600" b="0" i="0" u="none" strike="noStrike">
                          <a:solidFill>
                            <a:srgbClr val="000000"/>
                          </a:solidFill>
                          <a:latin typeface="宋体"/>
                        </a:rPr>
                        <a:t>M1-4-1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M1-1-2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US" sz="600" b="0" i="0" u="none" strike="noStrike">
                          <a:solidFill>
                            <a:srgbClr val="000000"/>
                          </a:solidFill>
                          <a:latin typeface="宋体"/>
                        </a:rPr>
                        <a:t>M1-4-2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M1-2-1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M1-2-2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M1-3-1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latin typeface="等线"/>
                        </a:rPr>
                        <a:t>M1-4-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zh-CN" altLang="en-US" sz="600" b="0" i="0" u="none" strike="noStrike">
                          <a:solidFill>
                            <a:srgbClr val="000000"/>
                          </a:solidFill>
                          <a:latin typeface="等线"/>
                        </a:rPr>
                        <a:t>　</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4">
                  <a:txBody>
                    <a:bodyPr/>
                    <a:lstStyle/>
                    <a:p>
                      <a:pPr algn="ctr" fontAlgn="ctr"/>
                      <a:r>
                        <a:rPr lang="zh-CN" altLang="en-US" sz="600" b="1" i="0" u="none" strike="noStrike">
                          <a:solidFill>
                            <a:srgbClr val="000000"/>
                          </a:solidFill>
                          <a:latin typeface="等线"/>
                        </a:rPr>
                        <a:t>流量计</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0" i="0" u="none" strike="noStrike">
                          <a:solidFill>
                            <a:srgbClr val="000000"/>
                          </a:solidFill>
                          <a:latin typeface="等线"/>
                        </a:rPr>
                        <a:t>房间        位置</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东</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西</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101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b"/>
                      <a:r>
                        <a:rPr lang="zh-CN" altLang="en-US" sz="600" b="0" i="0" u="none" strike="noStrike">
                          <a:solidFill>
                            <a:srgbClr val="000000"/>
                          </a:solidFill>
                          <a:latin typeface="等线"/>
                        </a:rPr>
                        <a:t>　</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latin typeface="等线"/>
                        </a:rPr>
                        <a:t>　</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rowSpan="7">
                  <a:txBody>
                    <a:bodyPr/>
                    <a:lstStyle/>
                    <a:p>
                      <a:pPr algn="ctr" fontAlgn="ctr"/>
                      <a:r>
                        <a:rPr lang="en-US" sz="600" b="0" i="0" u="none" strike="noStrike">
                          <a:solidFill>
                            <a:srgbClr val="000000"/>
                          </a:solidFill>
                          <a:latin typeface="宋体"/>
                        </a:rPr>
                        <a:t>M1-3-2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宋体"/>
                        </a:rPr>
                        <a:t>1#</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102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2#</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201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3#</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202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4#</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301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5#</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302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6#</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a:solidFill>
                            <a:srgbClr val="000000"/>
                          </a:solidFill>
                          <a:latin typeface="等线"/>
                        </a:rPr>
                        <a:t>401</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303">
                <a:tc vMerge="1">
                  <a:txBody>
                    <a:bodyPr/>
                    <a:lstStyle/>
                    <a:p>
                      <a:endParaRPr lang="zh-CN" altLang="en-US"/>
                    </a:p>
                  </a:txBody>
                  <a:tcPr/>
                </a:tc>
                <a:tc>
                  <a:txBody>
                    <a:bodyPr/>
                    <a:lstStyle/>
                    <a:p>
                      <a:pPr algn="ctr" fontAlgn="ctr"/>
                      <a:r>
                        <a:rPr lang="en-US" altLang="zh-CN" sz="600" b="0" i="0" u="none" strike="noStrike">
                          <a:solidFill>
                            <a:srgbClr val="000000"/>
                          </a:solidFill>
                          <a:latin typeface="宋体"/>
                        </a:rPr>
                        <a:t>7#</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altLang="zh-CN" sz="600" b="0" i="0" u="none" strike="noStrike" dirty="0">
                          <a:solidFill>
                            <a:srgbClr val="000000"/>
                          </a:solidFill>
                          <a:latin typeface="等线"/>
                        </a:rPr>
                        <a:t>402</a:t>
                      </a:r>
                    </a:p>
                  </a:txBody>
                  <a:tcPr marL="5496" marR="5496" marT="5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600" b="0" i="0" u="none" strike="noStrike">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dirty="0">
                          <a:solidFill>
                            <a:srgbClr val="000000"/>
                          </a:solidFill>
                          <a:latin typeface="等线"/>
                        </a:rPr>
                        <a:t>　</a:t>
                      </a:r>
                    </a:p>
                  </a:txBody>
                  <a:tcPr marL="5496" marR="5496" marT="5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6240016" y="980728"/>
          <a:ext cx="4968553" cy="5256584"/>
        </p:xfrm>
        <a:graphic>
          <a:graphicData uri="http://schemas.openxmlformats.org/drawingml/2006/table">
            <a:tbl>
              <a:tblPr/>
              <a:tblGrid>
                <a:gridCol w="642989"/>
                <a:gridCol w="467628"/>
                <a:gridCol w="679523"/>
                <a:gridCol w="679523"/>
                <a:gridCol w="577228"/>
                <a:gridCol w="562616"/>
                <a:gridCol w="679523"/>
                <a:gridCol w="679523"/>
              </a:tblGrid>
              <a:tr h="189708">
                <a:tc gridSpan="8">
                  <a:txBody>
                    <a:bodyPr/>
                    <a:lstStyle/>
                    <a:p>
                      <a:pPr algn="ctr" fontAlgn="ctr"/>
                      <a:r>
                        <a:rPr lang="zh-CN" altLang="en-US" sz="1000" b="1" i="0" u="none" strike="noStrike" dirty="0">
                          <a:solidFill>
                            <a:srgbClr val="000000"/>
                          </a:solidFill>
                          <a:latin typeface="宋体"/>
                        </a:rPr>
                        <a:t> </a:t>
                      </a:r>
                      <a:r>
                        <a:rPr lang="zh-CN" altLang="en-US" sz="1200" b="1" i="0" u="none" strike="noStrike" dirty="0">
                          <a:solidFill>
                            <a:srgbClr val="000000"/>
                          </a:solidFill>
                          <a:latin typeface="宋体"/>
                        </a:rPr>
                        <a:t>暖通巡检参数记录表（</a:t>
                      </a:r>
                      <a:r>
                        <a:rPr lang="en-US" altLang="zh-CN" sz="1200" b="1" i="0" u="none" strike="noStrike" dirty="0">
                          <a:solidFill>
                            <a:srgbClr val="000000"/>
                          </a:solidFill>
                          <a:latin typeface="宋体"/>
                        </a:rPr>
                        <a:t>A5M5)   </a:t>
                      </a:r>
                      <a:endParaRPr lang="zh-CN" altLang="en-US" sz="1000" b="1" i="0" u="none" strike="noStrike" dirty="0">
                        <a:solidFill>
                          <a:srgbClr val="000000"/>
                        </a:solidFill>
                        <a:latin typeface="宋体"/>
                      </a:endParaRP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9776">
                <a:tc gridSpan="2">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800" b="1" i="0" u="none" strike="noStrike">
                          <a:solidFill>
                            <a:srgbClr val="000000"/>
                          </a:solidFill>
                          <a:latin typeface="等线"/>
                        </a:rPr>
                        <a:t>温度</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1" i="0" u="none" strike="noStrike">
                          <a:solidFill>
                            <a:srgbClr val="000000"/>
                          </a:solidFill>
                          <a:latin typeface="等线"/>
                        </a:rPr>
                        <a:t>湿度</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800" b="1"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800" b="1" i="0" u="none" strike="noStrike">
                          <a:solidFill>
                            <a:srgbClr val="000000"/>
                          </a:solidFill>
                          <a:latin typeface="等线"/>
                        </a:rPr>
                        <a:t>温度</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1" i="0" u="none" strike="noStrike">
                          <a:solidFill>
                            <a:srgbClr val="000000"/>
                          </a:solidFill>
                          <a:latin typeface="等线"/>
                        </a:rPr>
                        <a:t>湿度</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rowSpan="12">
                  <a:txBody>
                    <a:bodyPr/>
                    <a:lstStyle/>
                    <a:p>
                      <a:pPr algn="ctr" fontAlgn="ctr"/>
                      <a:r>
                        <a:rPr lang="en-US" sz="800" b="0" i="0" u="none" strike="noStrike">
                          <a:solidFill>
                            <a:srgbClr val="000000"/>
                          </a:solidFill>
                          <a:latin typeface="宋体"/>
                        </a:rPr>
                        <a:t>M5-1-</a:t>
                      </a:r>
                      <a:r>
                        <a:rPr lang="zh-CN" altLang="en-US" sz="800" b="0" i="0" u="none" strike="noStrike">
                          <a:solidFill>
                            <a:srgbClr val="000000"/>
                          </a:solidFill>
                          <a:latin typeface="宋体"/>
                        </a:rPr>
                        <a:t>展示</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800" b="0" i="0" u="none" strike="noStrike" dirty="0">
                          <a:solidFill>
                            <a:srgbClr val="000000"/>
                          </a:solidFill>
                          <a:latin typeface="宋体"/>
                        </a:rPr>
                        <a:t>M5-2-2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3#</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3#</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4#</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a:solidFill>
                            <a:srgbClr val="000000"/>
                          </a:solidFill>
                          <a:latin typeface="宋体"/>
                        </a:rPr>
                        <a:t>M5-3-5301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5#</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6#</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800" b="0" i="0" u="none" strike="noStrike">
                          <a:solidFill>
                            <a:srgbClr val="000000"/>
                          </a:solidFill>
                          <a:latin typeface="宋体"/>
                        </a:rPr>
                        <a:t>M5-3-2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7#</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8#</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3#</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9#</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800" b="0" i="0" u="none" strike="noStrike">
                          <a:solidFill>
                            <a:srgbClr val="000000"/>
                          </a:solidFill>
                          <a:latin typeface="宋体"/>
                        </a:rPr>
                        <a:t>M5-4-2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10#</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11#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3#</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12#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rowSpan="8">
                  <a:txBody>
                    <a:bodyPr/>
                    <a:lstStyle/>
                    <a:p>
                      <a:pPr algn="ctr" fontAlgn="ctr"/>
                      <a:r>
                        <a:rPr lang="en-US" sz="800" b="0" i="0" u="none" strike="noStrike">
                          <a:solidFill>
                            <a:srgbClr val="000000"/>
                          </a:solidFill>
                          <a:latin typeface="宋体"/>
                        </a:rPr>
                        <a:t>M5-1-2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latin typeface="宋体"/>
                        </a:rPr>
                        <a:t>1#</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2#</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3#</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4#</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5#</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6#</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a:solidFill>
                            <a:srgbClr val="000000"/>
                          </a:solidFill>
                          <a:latin typeface="宋体"/>
                        </a:rPr>
                        <a:t>7#</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55">
                <a:tc vMerge="1">
                  <a:txBody>
                    <a:bodyPr/>
                    <a:lstStyle/>
                    <a:p>
                      <a:endParaRPr lang="zh-CN" altLang="en-US"/>
                    </a:p>
                  </a:txBody>
                  <a:tcPr/>
                </a:tc>
                <a:tc>
                  <a:txBody>
                    <a:bodyPr/>
                    <a:lstStyle/>
                    <a:p>
                      <a:pPr algn="ctr" fontAlgn="ctr"/>
                      <a:r>
                        <a:rPr lang="en-US" altLang="zh-CN" sz="800" b="0" i="0" u="none" strike="noStrike" dirty="0">
                          <a:solidFill>
                            <a:srgbClr val="000000"/>
                          </a:solidFill>
                          <a:latin typeface="宋体"/>
                        </a:rPr>
                        <a:t>8#</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宋体"/>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latin typeface="等线"/>
                        </a:rPr>
                        <a:t>　</a:t>
                      </a:r>
                    </a:p>
                  </a:txBody>
                  <a:tcPr marL="6519" marR="6519" marT="65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20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表格 9"/>
          <p:cNvGraphicFramePr>
            <a:graphicFrameLocks noGrp="1"/>
          </p:cNvGraphicFramePr>
          <p:nvPr/>
        </p:nvGraphicFramePr>
        <p:xfrm>
          <a:off x="839416" y="836712"/>
          <a:ext cx="4680522" cy="5418683"/>
        </p:xfrm>
        <a:graphic>
          <a:graphicData uri="http://schemas.openxmlformats.org/drawingml/2006/table">
            <a:tbl>
              <a:tblPr/>
              <a:tblGrid>
                <a:gridCol w="382839"/>
                <a:gridCol w="395189"/>
                <a:gridCol w="790378"/>
                <a:gridCol w="821253"/>
                <a:gridCol w="395189"/>
                <a:gridCol w="364316"/>
                <a:gridCol w="759505"/>
                <a:gridCol w="771853"/>
              </a:tblGrid>
              <a:tr h="215711">
                <a:tc gridSpan="8">
                  <a:txBody>
                    <a:bodyPr/>
                    <a:lstStyle/>
                    <a:p>
                      <a:pPr algn="ctr" fontAlgn="ctr"/>
                      <a:r>
                        <a:rPr lang="zh-CN" altLang="en-US" sz="700" b="1" i="0" u="none" strike="noStrike">
                          <a:solidFill>
                            <a:srgbClr val="000000"/>
                          </a:solidFill>
                          <a:latin typeface="宋体"/>
                        </a:rPr>
                        <a:t>时间      点        暖通巡检参数记录表（</a:t>
                      </a:r>
                      <a:r>
                        <a:rPr lang="en-US" altLang="zh-CN" sz="700" b="1" i="0" u="none" strike="noStrike">
                          <a:solidFill>
                            <a:srgbClr val="000000"/>
                          </a:solidFill>
                          <a:latin typeface="宋体"/>
                        </a:rPr>
                        <a:t>A5M2)    </a:t>
                      </a:r>
                      <a:r>
                        <a:rPr lang="zh-CN" altLang="en-US" sz="700" b="1" i="0" u="none" strike="noStrike">
                          <a:solidFill>
                            <a:srgbClr val="000000"/>
                          </a:solidFill>
                          <a:latin typeface="宋体"/>
                        </a:rPr>
                        <a:t>年    月    日</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4527">
                <a:tc gridSpan="2">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zh-CN" altLang="en-US" sz="600" b="0" i="0" u="none" strike="noStrike">
                          <a:solidFill>
                            <a:srgbClr val="000000"/>
                          </a:solidFill>
                          <a:latin typeface="等线"/>
                        </a:rPr>
                        <a:t>　</a:t>
                      </a:r>
                    </a:p>
                  </a:txBody>
                  <a:tcPr marL="5393" marR="5393" marT="5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M2-2-1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US" sz="700" b="1" i="0" u="none" strike="noStrike">
                          <a:solidFill>
                            <a:srgbClr val="000000"/>
                          </a:solidFill>
                          <a:latin typeface="宋体"/>
                        </a:rPr>
                        <a:t>M2-4-2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M2-2-2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M2-3-1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M2-3-2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M2-4-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zh-CN" altLang="en-US" sz="600" b="0" i="0" u="none" strike="noStrike">
                          <a:solidFill>
                            <a:srgbClr val="000000"/>
                          </a:solidFill>
                          <a:latin typeface="等线"/>
                        </a:rPr>
                        <a:t>　</a:t>
                      </a:r>
                    </a:p>
                  </a:txBody>
                  <a:tcPr marL="5393" marR="5393" marT="5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4">
                  <a:txBody>
                    <a:bodyPr/>
                    <a:lstStyle/>
                    <a:p>
                      <a:pPr algn="ctr" fontAlgn="ctr"/>
                      <a:r>
                        <a:rPr lang="zh-CN" altLang="en-US" sz="800" b="1" i="0" u="none" strike="noStrike">
                          <a:solidFill>
                            <a:srgbClr val="000000"/>
                          </a:solidFill>
                          <a:latin typeface="等线"/>
                        </a:rPr>
                        <a:t>流量计</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44527">
                <a:tc rowSpan="7">
                  <a:txBody>
                    <a:bodyPr/>
                    <a:lstStyle/>
                    <a:p>
                      <a:pPr algn="ctr" fontAlgn="ctr"/>
                      <a:r>
                        <a:rPr lang="en-US" sz="700" b="1" i="0" u="none" strike="noStrike">
                          <a:solidFill>
                            <a:srgbClr val="000000"/>
                          </a:solidFill>
                          <a:latin typeface="宋体"/>
                        </a:rPr>
                        <a:t>M2-4-1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0" i="0" u="none" strike="noStrike">
                          <a:solidFill>
                            <a:srgbClr val="000000"/>
                          </a:solidFill>
                          <a:latin typeface="等线"/>
                        </a:rPr>
                        <a:t>房间      位置</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东</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西</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201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202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301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302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401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402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dirty="0">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6384033" y="836712"/>
          <a:ext cx="4968552" cy="5423152"/>
        </p:xfrm>
        <a:graphic>
          <a:graphicData uri="http://schemas.openxmlformats.org/drawingml/2006/table">
            <a:tbl>
              <a:tblPr/>
              <a:tblGrid>
                <a:gridCol w="410047"/>
                <a:gridCol w="418772"/>
                <a:gridCol w="418772"/>
                <a:gridCol w="418772"/>
                <a:gridCol w="453669"/>
                <a:gridCol w="418772"/>
                <a:gridCol w="418772"/>
                <a:gridCol w="386055"/>
                <a:gridCol w="412228"/>
                <a:gridCol w="392599"/>
                <a:gridCol w="418772"/>
                <a:gridCol w="401322"/>
              </a:tblGrid>
              <a:tr h="185978">
                <a:tc gridSpan="11">
                  <a:txBody>
                    <a:bodyPr/>
                    <a:lstStyle/>
                    <a:p>
                      <a:pPr algn="ctr" fontAlgn="ctr"/>
                      <a:r>
                        <a:rPr lang="en-US" sz="900" b="1" i="0" u="none" strike="noStrike">
                          <a:solidFill>
                            <a:srgbClr val="000000"/>
                          </a:solidFill>
                          <a:latin typeface="新宋体"/>
                        </a:rPr>
                        <a:t>M2 </a:t>
                      </a:r>
                      <a:r>
                        <a:rPr lang="zh-CN" altLang="en-US" sz="900" b="1" i="0" u="none" strike="noStrike">
                          <a:solidFill>
                            <a:srgbClr val="000000"/>
                          </a:solidFill>
                          <a:latin typeface="新宋体"/>
                        </a:rPr>
                        <a:t>冷 冻 站</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p>
                      <a:pPr algn="ctr" fontAlgn="ctr"/>
                      <a:r>
                        <a:rPr lang="zh-CN" altLang="en-US" sz="600" b="0" i="0" u="none" strike="noStrike">
                          <a:solidFill>
                            <a:srgbClr val="000000"/>
                          </a:solidFill>
                          <a:latin typeface="等线"/>
                        </a:rPr>
                        <a:t>备注</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rowSpan="2">
                  <a:txBody>
                    <a:bodyPr/>
                    <a:lstStyle/>
                    <a:p>
                      <a:pPr algn="ctr" fontAlgn="ctr"/>
                      <a:r>
                        <a:rPr lang="zh-CN" altLang="en-US" sz="800" b="1" i="0" u="none" strike="noStrike">
                          <a:solidFill>
                            <a:srgbClr val="000000"/>
                          </a:solidFill>
                          <a:latin typeface="等线"/>
                        </a:rPr>
                        <a:t>水泵编号</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700" b="0" i="0" u="none" strike="noStrike">
                          <a:solidFill>
                            <a:srgbClr val="000000"/>
                          </a:solidFill>
                          <a:latin typeface="等线"/>
                        </a:rPr>
                        <a:t>M2-</a:t>
                      </a:r>
                      <a:r>
                        <a:rPr lang="zh-CN" altLang="en-US" sz="700" b="0" i="0" u="none" strike="noStrike">
                          <a:solidFill>
                            <a:srgbClr val="000000"/>
                          </a:solidFill>
                          <a:latin typeface="等线"/>
                        </a:rPr>
                        <a:t>冷却</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700" b="0" i="0" u="none" strike="noStrike">
                          <a:solidFill>
                            <a:srgbClr val="000000"/>
                          </a:solidFill>
                          <a:latin typeface="等线"/>
                        </a:rPr>
                        <a:t>M2-</a:t>
                      </a:r>
                      <a:r>
                        <a:rPr lang="zh-CN" altLang="en-US" sz="700" b="0" i="0" u="none" strike="noStrike">
                          <a:solidFill>
                            <a:srgbClr val="000000"/>
                          </a:solidFill>
                          <a:latin typeface="等线"/>
                        </a:rPr>
                        <a:t>冷冻一次</a:t>
                      </a:r>
                    </a:p>
                  </a:txBody>
                  <a:tcPr marL="5344" marR="5344" marT="534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sz="700" b="0" i="0" u="none" strike="noStrike">
                          <a:solidFill>
                            <a:srgbClr val="000000"/>
                          </a:solidFill>
                          <a:latin typeface="等线"/>
                        </a:rPr>
                        <a:t>M2-</a:t>
                      </a:r>
                      <a:r>
                        <a:rPr lang="zh-CN" altLang="en-US" sz="700" b="0" i="0" u="none" strike="noStrike">
                          <a:solidFill>
                            <a:srgbClr val="000000"/>
                          </a:solidFill>
                          <a:latin typeface="等线"/>
                        </a:rPr>
                        <a:t>冷冻二次</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5978">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1#</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4#</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6407">
                <a:tc>
                  <a:txBody>
                    <a:bodyPr/>
                    <a:lstStyle/>
                    <a:p>
                      <a:pPr algn="ctr" fontAlgn="ctr"/>
                      <a:r>
                        <a:rPr lang="zh-CN" altLang="en-US" sz="600" b="1" i="0" u="none" strike="noStrike">
                          <a:solidFill>
                            <a:srgbClr val="000000"/>
                          </a:solidFill>
                          <a:latin typeface="等线"/>
                        </a:rPr>
                        <a:t>电压</a:t>
                      </a:r>
                      <a:r>
                        <a:rPr lang="en-US" altLang="zh-CN" sz="600" b="1" i="0" u="none" strike="noStrike">
                          <a:solidFill>
                            <a:srgbClr val="000000"/>
                          </a:solidFill>
                          <a:latin typeface="等线"/>
                        </a:rPr>
                        <a:t>(</a:t>
                      </a:r>
                      <a:r>
                        <a:rPr lang="en-US" sz="600" b="1" i="0" u="none" strike="noStrike">
                          <a:solidFill>
                            <a:srgbClr val="000000"/>
                          </a:solidFill>
                          <a:latin typeface="等线"/>
                        </a:rPr>
                        <a:t>V)</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407">
                <a:tc>
                  <a:txBody>
                    <a:bodyPr/>
                    <a:lstStyle/>
                    <a:p>
                      <a:pPr algn="ctr" fontAlgn="ctr"/>
                      <a:r>
                        <a:rPr lang="zh-CN" altLang="en-US" sz="600" b="1" i="0" u="none" strike="noStrike">
                          <a:solidFill>
                            <a:srgbClr val="000000"/>
                          </a:solidFill>
                          <a:latin typeface="等线"/>
                        </a:rPr>
                        <a:t>电流</a:t>
                      </a:r>
                      <a:r>
                        <a:rPr lang="en-US" altLang="zh-CN" sz="600" b="1" i="0" u="none" strike="noStrike">
                          <a:solidFill>
                            <a:srgbClr val="000000"/>
                          </a:solidFill>
                          <a:latin typeface="等线"/>
                        </a:rPr>
                        <a:t>(</a:t>
                      </a:r>
                      <a:r>
                        <a:rPr lang="en-US" sz="600" b="1" i="0" u="none" strike="noStrike">
                          <a:solidFill>
                            <a:srgbClr val="000000"/>
                          </a:solidFill>
                          <a:latin typeface="等线"/>
                        </a:rPr>
                        <a:t>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9257">
                <a:tc>
                  <a:txBody>
                    <a:bodyPr/>
                    <a:lstStyle/>
                    <a:p>
                      <a:pPr algn="ctr" fontAlgn="ctr"/>
                      <a:r>
                        <a:rPr lang="zh-CN" altLang="en-US" sz="500" b="1" i="0" u="none" strike="noStrike">
                          <a:solidFill>
                            <a:srgbClr val="000000"/>
                          </a:solidFill>
                          <a:latin typeface="等线"/>
                        </a:rPr>
                        <a:t>出水压力</a:t>
                      </a:r>
                      <a:r>
                        <a:rPr lang="en-US" altLang="zh-CN" sz="500" b="1" i="0" u="none" strike="noStrike">
                          <a:solidFill>
                            <a:srgbClr val="000000"/>
                          </a:solidFill>
                          <a:latin typeface="等线"/>
                        </a:rPr>
                        <a:t>(</a:t>
                      </a:r>
                      <a:r>
                        <a:rPr lang="en-US" sz="500" b="1" i="0" u="none" strike="noStrike">
                          <a:solidFill>
                            <a:srgbClr val="000000"/>
                          </a:solidFill>
                          <a:latin typeface="等线"/>
                        </a:rPr>
                        <a:t>MPa)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9257">
                <a:tc>
                  <a:txBody>
                    <a:bodyPr/>
                    <a:lstStyle/>
                    <a:p>
                      <a:pPr algn="ctr" fontAlgn="ctr"/>
                      <a:r>
                        <a:rPr lang="zh-CN" altLang="en-US" sz="500" b="1" i="0" u="none" strike="noStrike">
                          <a:solidFill>
                            <a:srgbClr val="000000"/>
                          </a:solidFill>
                          <a:latin typeface="等线"/>
                        </a:rPr>
                        <a:t>回水压力</a:t>
                      </a:r>
                      <a:r>
                        <a:rPr lang="en-US" altLang="zh-CN" sz="500" b="1" i="0" u="none" strike="noStrike">
                          <a:solidFill>
                            <a:srgbClr val="000000"/>
                          </a:solidFill>
                          <a:latin typeface="等线"/>
                        </a:rPr>
                        <a:t>(</a:t>
                      </a:r>
                      <a:r>
                        <a:rPr lang="en-US" sz="500" b="1" i="0" u="none" strike="noStrike">
                          <a:solidFill>
                            <a:srgbClr val="000000"/>
                          </a:solidFill>
                          <a:latin typeface="等线"/>
                        </a:rPr>
                        <a:t>MPa)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6407">
                <a:tc>
                  <a:txBody>
                    <a:bodyPr/>
                    <a:lstStyle/>
                    <a:p>
                      <a:pPr algn="ctr" fontAlgn="ctr"/>
                      <a:r>
                        <a:rPr lang="zh-CN" altLang="en-US" sz="600" b="1" i="0" u="none" strike="noStrike">
                          <a:solidFill>
                            <a:srgbClr val="000000"/>
                          </a:solidFill>
                          <a:latin typeface="等线"/>
                        </a:rPr>
                        <a:t>漏水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6407">
                <a:tc>
                  <a:txBody>
                    <a:bodyPr/>
                    <a:lstStyle/>
                    <a:p>
                      <a:pPr algn="ctr" fontAlgn="ctr"/>
                      <a:r>
                        <a:rPr lang="zh-CN" altLang="en-US" sz="600" b="1" i="0" u="none" strike="noStrike">
                          <a:solidFill>
                            <a:srgbClr val="000000"/>
                          </a:solidFill>
                          <a:latin typeface="等线"/>
                        </a:rPr>
                        <a:t>异响</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5978">
                <a:tc>
                  <a:txBody>
                    <a:bodyPr/>
                    <a:lstStyle/>
                    <a:p>
                      <a:pPr algn="ctr" fontAlgn="ctr"/>
                      <a:r>
                        <a:rPr lang="zh-CN" altLang="en-US" sz="600" b="1" i="0" u="none" strike="noStrike">
                          <a:solidFill>
                            <a:srgbClr val="000000"/>
                          </a:solidFill>
                          <a:latin typeface="等线"/>
                        </a:rPr>
                        <a:t>补水系统</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出水压力</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漏水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水位</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异响</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备注</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冷却塔 编号</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运行方式</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风机</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渗漏</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水位</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备注</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01">
                <a:tc rowSpan="2">
                  <a:txBody>
                    <a:bodyPr/>
                    <a:lstStyle/>
                    <a:p>
                      <a:pPr algn="ctr" fontAlgn="ctr"/>
                      <a:r>
                        <a:rPr lang="zh-CN" altLang="en-US" sz="500" b="1" i="0" u="none" strike="noStrike">
                          <a:solidFill>
                            <a:srgbClr val="000000"/>
                          </a:solidFill>
                          <a:latin typeface="等线"/>
                        </a:rPr>
                        <a:t>冷冻补水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1" i="0" u="none" strike="noStrike">
                          <a:solidFill>
                            <a:srgbClr val="000000"/>
                          </a:solidFill>
                          <a:latin typeface="等线"/>
                        </a:rPr>
                        <a:t>1</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4601">
                <a:tc rowSpan="2">
                  <a:txBody>
                    <a:bodyPr/>
                    <a:lstStyle/>
                    <a:p>
                      <a:pPr algn="ctr" fontAlgn="ctr"/>
                      <a:r>
                        <a:rPr lang="zh-CN" altLang="en-US" sz="500" b="1" i="0" u="none" strike="noStrike">
                          <a:solidFill>
                            <a:srgbClr val="000000"/>
                          </a:solidFill>
                          <a:latin typeface="等线"/>
                        </a:rPr>
                        <a:t>冷却补水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3</a:t>
                      </a:r>
                    </a:p>
                  </a:txBody>
                  <a:tcPr marL="5344" marR="5344" marT="5344"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46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endParaRPr lang="zh-CN" altLang="en-US" sz="600" b="0" i="0" u="none" strike="noStrike">
                        <a:solidFill>
                          <a:srgbClr val="000000"/>
                        </a:solidFill>
                        <a:latin typeface="等线"/>
                      </a:endParaRPr>
                    </a:p>
                  </a:txBody>
                  <a:tcPr marL="5344" marR="5344" marT="534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344" marR="5344" marT="53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344" marR="5344" marT="53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344" marR="5344" marT="53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344" marR="5344" marT="53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5978">
                <a:tc>
                  <a:txBody>
                    <a:bodyPr/>
                    <a:lstStyle/>
                    <a:p>
                      <a:pPr algn="ctr" fontAlgn="ctr"/>
                      <a:r>
                        <a:rPr lang="zh-CN" altLang="en-US" sz="500" b="1" i="0" u="none" strike="noStrike">
                          <a:solidFill>
                            <a:srgbClr val="000000"/>
                          </a:solidFill>
                          <a:latin typeface="等线"/>
                        </a:rPr>
                        <a:t>冷却水加药装置</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altLang="zh-CN" sz="600" b="1" i="0" u="none" strike="noStrike">
                          <a:solidFill>
                            <a:srgbClr val="000000"/>
                          </a:solidFill>
                          <a:latin typeface="等线"/>
                        </a:rPr>
                        <a:t>1#</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600" b="1"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altLang="zh-CN" sz="600" b="1"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5978">
                <a:tc>
                  <a:txBody>
                    <a:bodyPr/>
                    <a:lstStyle/>
                    <a:p>
                      <a:pPr algn="ctr" fontAlgn="ctr"/>
                      <a:r>
                        <a:rPr lang="zh-CN" altLang="en-US" sz="600" b="1" i="0" u="none" strike="noStrike">
                          <a:solidFill>
                            <a:srgbClr val="000000"/>
                          </a:solidFill>
                          <a:latin typeface="等线"/>
                        </a:rPr>
                        <a:t>电导率</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5978">
                <a:tc gridSpan="2">
                  <a:txBody>
                    <a:bodyPr/>
                    <a:lstStyle/>
                    <a:p>
                      <a:pPr algn="ctr" fontAlgn="ctr"/>
                      <a:r>
                        <a:rPr lang="zh-CN" altLang="en-US" sz="800" b="1" i="0" u="none" strike="noStrike">
                          <a:solidFill>
                            <a:srgbClr val="000000"/>
                          </a:solidFill>
                          <a:latin typeface="等线"/>
                        </a:rPr>
                        <a:t>特灵冷机</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正常范围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1#</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800" b="1" i="0" u="none" strike="noStrike">
                          <a:solidFill>
                            <a:srgbClr val="000000"/>
                          </a:solidFill>
                          <a:latin typeface="等线"/>
                        </a:rPr>
                        <a:t>特灵冷机</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正常范围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1#</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冷冻水设定值</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7-12℃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油温</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500" b="1" i="0" u="none" strike="noStrike">
                          <a:solidFill>
                            <a:srgbClr val="000000"/>
                          </a:solidFill>
                          <a:latin typeface="等线"/>
                        </a:rPr>
                        <a:t>38-72℃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冷机平均电流百分比</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油压差</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124-152Kpa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电流限制设定值</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90-100%</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压缩机启动次数</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蒸发器进水温度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10-17℃</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压缩机运行时间</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蒸发器出水温度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设定值</a:t>
                      </a:r>
                      <a:r>
                        <a:rPr lang="en-US" altLang="zh-CN" sz="600" b="1" i="0" u="none" strike="noStrike">
                          <a:solidFill>
                            <a:srgbClr val="000000"/>
                          </a:solidFill>
                          <a:latin typeface="等线"/>
                        </a:rPr>
                        <a:t>±2.7℃</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油位</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油视镜（</a:t>
                      </a:r>
                      <a:r>
                        <a:rPr lang="en-US" altLang="zh-CN" sz="500" b="1" i="0" u="none" strike="noStrike">
                          <a:solidFill>
                            <a:srgbClr val="000000"/>
                          </a:solidFill>
                          <a:latin typeface="等线"/>
                        </a:rPr>
                        <a:t>%</a:t>
                      </a:r>
                      <a:r>
                        <a:rPr lang="zh-CN" altLang="en-US" sz="500" b="1" i="0" u="none" strike="noStrike">
                          <a:solidFill>
                            <a:srgbClr val="000000"/>
                          </a:solidFill>
                          <a:latin typeface="等线"/>
                        </a:rPr>
                        <a:t>）</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蒸发器的制冷剂压力</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﹣61</a:t>
                      </a:r>
                      <a:r>
                        <a:rPr lang="zh-CN" altLang="en-US" sz="600" b="1" i="0" u="none" strike="noStrike">
                          <a:solidFill>
                            <a:srgbClr val="000000"/>
                          </a:solidFill>
                          <a:latin typeface="等线"/>
                        </a:rPr>
                        <a:t>至 </a:t>
                      </a:r>
                      <a:r>
                        <a:rPr lang="en-US" altLang="zh-CN" sz="600" b="1" i="0" u="none" strike="noStrike">
                          <a:solidFill>
                            <a:srgbClr val="000000"/>
                          </a:solidFill>
                          <a:latin typeface="等线"/>
                        </a:rPr>
                        <a:t>﹣41</a:t>
                      </a:r>
                      <a:r>
                        <a:rPr lang="en-US" sz="600" b="1" i="0" u="none" strike="noStrike">
                          <a:solidFill>
                            <a:srgbClr val="000000"/>
                          </a:solidFill>
                          <a:latin typeface="等线"/>
                        </a:rPr>
                        <a:t>Kpa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冷冻水压差</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蒸发器的制冷剂温度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4-14℃</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冷却水压差</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638">
                <a:tc gridSpan="2">
                  <a:txBody>
                    <a:bodyPr/>
                    <a:lstStyle/>
                    <a:p>
                      <a:pPr algn="ctr" fontAlgn="ctr"/>
                      <a:r>
                        <a:rPr lang="zh-CN" altLang="en-US" sz="600" b="1" i="0" u="none" strike="noStrike">
                          <a:solidFill>
                            <a:srgbClr val="000000"/>
                          </a:solidFill>
                          <a:latin typeface="等线"/>
                        </a:rPr>
                        <a:t>蒸发器的趋近温度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700" b="1" i="0" u="none" strike="noStrike">
                          <a:solidFill>
                            <a:srgbClr val="000000"/>
                          </a:solidFill>
                          <a:latin typeface="等线"/>
                        </a:rPr>
                        <a:t>压缩机</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000000"/>
                          </a:solidFill>
                          <a:latin typeface="等线"/>
                        </a:rPr>
                        <a:t>A</a:t>
                      </a:r>
                      <a:r>
                        <a:rPr lang="zh-CN" altLang="en-US" sz="600" b="1" i="0" u="none" strike="noStrike">
                          <a:solidFill>
                            <a:srgbClr val="000000"/>
                          </a:solidFill>
                          <a:latin typeface="等线"/>
                        </a:rPr>
                        <a:t>相电流</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601">
                <a:tc gridSpan="2">
                  <a:txBody>
                    <a:bodyPr/>
                    <a:lstStyle/>
                    <a:p>
                      <a:pPr algn="ctr" fontAlgn="ctr"/>
                      <a:r>
                        <a:rPr lang="zh-CN" altLang="en-US" sz="600" b="1" i="0" u="none" strike="noStrike">
                          <a:solidFill>
                            <a:srgbClr val="000000"/>
                          </a:solidFill>
                          <a:latin typeface="等线"/>
                        </a:rPr>
                        <a:t>冷凝器进水温度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22℃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sz="600" b="1" i="0" u="none" strike="noStrike">
                          <a:solidFill>
                            <a:srgbClr val="000000"/>
                          </a:solidFill>
                          <a:latin typeface="等线"/>
                        </a:rPr>
                        <a:t>B</a:t>
                      </a:r>
                      <a:r>
                        <a:rPr lang="zh-CN" altLang="en-US" sz="600" b="1" i="0" u="none" strike="noStrike">
                          <a:solidFill>
                            <a:srgbClr val="000000"/>
                          </a:solidFill>
                          <a:latin typeface="等线"/>
                        </a:rPr>
                        <a:t>相电流</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161">
                <a:tc gridSpan="2">
                  <a:txBody>
                    <a:bodyPr/>
                    <a:lstStyle/>
                    <a:p>
                      <a:pPr algn="ctr" fontAlgn="ctr"/>
                      <a:r>
                        <a:rPr lang="zh-CN" altLang="en-US" sz="600" b="1" i="0" u="none" strike="noStrike">
                          <a:solidFill>
                            <a:srgbClr val="000000"/>
                          </a:solidFill>
                          <a:latin typeface="等线"/>
                        </a:rPr>
                        <a:t>冷凝器出水温度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28-39℃</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sz="600" b="1" i="0" u="none" strike="noStrike">
                          <a:solidFill>
                            <a:srgbClr val="000000"/>
                          </a:solidFill>
                          <a:latin typeface="等线"/>
                        </a:rPr>
                        <a:t>C</a:t>
                      </a:r>
                      <a:r>
                        <a:rPr lang="zh-CN" altLang="en-US" sz="600" b="1" i="0" u="none" strike="noStrike">
                          <a:solidFill>
                            <a:srgbClr val="000000"/>
                          </a:solidFill>
                          <a:latin typeface="等线"/>
                        </a:rPr>
                        <a:t>相电流</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015">
                <a:tc gridSpan="2">
                  <a:txBody>
                    <a:bodyPr/>
                    <a:lstStyle/>
                    <a:p>
                      <a:pPr algn="ctr" fontAlgn="ctr"/>
                      <a:r>
                        <a:rPr lang="zh-CN" altLang="en-US" sz="600" b="1" i="0" u="none" strike="noStrike">
                          <a:solidFill>
                            <a:srgbClr val="000000"/>
                          </a:solidFill>
                          <a:latin typeface="等线"/>
                        </a:rPr>
                        <a:t>冷凝器制冷剂压力</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14-83Kpa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800" b="1" i="0" u="none" strike="noStrike">
                          <a:solidFill>
                            <a:srgbClr val="000000"/>
                          </a:solidFill>
                          <a:latin typeface="等线"/>
                        </a:rPr>
                        <a:t>线圈  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latin typeface="等线"/>
                        </a:rPr>
                        <a:t>W1</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638">
                <a:tc gridSpan="2">
                  <a:txBody>
                    <a:bodyPr/>
                    <a:lstStyle/>
                    <a:p>
                      <a:pPr algn="ctr" fontAlgn="ctr"/>
                      <a:r>
                        <a:rPr lang="zh-CN" altLang="en-US" sz="600" b="1" i="0" u="none" strike="noStrike">
                          <a:solidFill>
                            <a:srgbClr val="000000"/>
                          </a:solidFill>
                          <a:latin typeface="等线"/>
                        </a:rPr>
                        <a:t>冷凝器制冷剂温度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28-46℃</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600" b="1" i="0" u="none" strike="noStrike">
                          <a:solidFill>
                            <a:srgbClr val="000000"/>
                          </a:solidFill>
                          <a:latin typeface="等线"/>
                        </a:rPr>
                        <a:t>W2</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978">
                <a:tc gridSpan="2">
                  <a:txBody>
                    <a:bodyPr/>
                    <a:lstStyle/>
                    <a:p>
                      <a:pPr algn="ctr" fontAlgn="ctr"/>
                      <a:r>
                        <a:rPr lang="zh-CN" altLang="en-US" sz="600" b="1" i="0" u="none" strike="noStrike">
                          <a:solidFill>
                            <a:srgbClr val="000000"/>
                          </a:solidFill>
                          <a:latin typeface="等线"/>
                        </a:rPr>
                        <a:t>冷凝器趋近温度</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rowSpan="2">
                  <a:txBody>
                    <a:bodyPr/>
                    <a:lstStyle/>
                    <a:p>
                      <a:pPr algn="ctr" fontAlgn="ctr"/>
                      <a:r>
                        <a:rPr lang="en-US" sz="600" b="1" i="0" u="none" strike="noStrike">
                          <a:solidFill>
                            <a:srgbClr val="000000"/>
                          </a:solidFill>
                          <a:latin typeface="等线"/>
                        </a:rPr>
                        <a:t>W3</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391">
                <a:tc gridSpan="2">
                  <a:txBody>
                    <a:bodyPr/>
                    <a:lstStyle/>
                    <a:p>
                      <a:pPr algn="ctr" fontAlgn="ctr"/>
                      <a:r>
                        <a:rPr lang="zh-CN" altLang="en-US" sz="600" b="1" i="0" u="none" strike="noStrike">
                          <a:solidFill>
                            <a:srgbClr val="000000"/>
                          </a:solidFill>
                          <a:latin typeface="等线"/>
                        </a:rPr>
                        <a:t>制冷压差</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＜110KPa</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44" marR="5344" marT="53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dirty="0">
                          <a:solidFill>
                            <a:srgbClr val="000000"/>
                          </a:solidFill>
                          <a:latin typeface="等线"/>
                        </a:rPr>
                        <a:t>　</a:t>
                      </a:r>
                    </a:p>
                  </a:txBody>
                  <a:tcPr marL="5344" marR="5344" marT="53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21</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7"/>
          <p:cNvGraphicFramePr>
            <a:graphicFrameLocks noGrp="1"/>
          </p:cNvGraphicFramePr>
          <p:nvPr/>
        </p:nvGraphicFramePr>
        <p:xfrm>
          <a:off x="767408" y="980728"/>
          <a:ext cx="4943854" cy="5418683"/>
        </p:xfrm>
        <a:graphic>
          <a:graphicData uri="http://schemas.openxmlformats.org/drawingml/2006/table">
            <a:tbl>
              <a:tblPr/>
              <a:tblGrid>
                <a:gridCol w="387508"/>
                <a:gridCol w="450009"/>
                <a:gridCol w="825017"/>
                <a:gridCol w="868768"/>
                <a:gridCol w="400009"/>
                <a:gridCol w="400009"/>
                <a:gridCol w="812517"/>
                <a:gridCol w="800017"/>
              </a:tblGrid>
              <a:tr h="215711">
                <a:tc gridSpan="8">
                  <a:txBody>
                    <a:bodyPr/>
                    <a:lstStyle/>
                    <a:p>
                      <a:pPr algn="ctr" fontAlgn="ctr"/>
                      <a:r>
                        <a:rPr lang="zh-CN" altLang="en-US" sz="700" b="1" i="0" u="none" strike="noStrike">
                          <a:solidFill>
                            <a:srgbClr val="000000"/>
                          </a:solidFill>
                          <a:latin typeface="宋体"/>
                        </a:rPr>
                        <a:t>时间      点        暖通巡检参数记录表（</a:t>
                      </a:r>
                      <a:r>
                        <a:rPr lang="en-US" altLang="zh-CN" sz="700" b="1" i="0" u="none" strike="noStrike">
                          <a:solidFill>
                            <a:srgbClr val="000000"/>
                          </a:solidFill>
                          <a:latin typeface="宋体"/>
                        </a:rPr>
                        <a:t>A5M4)    </a:t>
                      </a:r>
                      <a:r>
                        <a:rPr lang="zh-CN" altLang="en-US" sz="700" b="1" i="0" u="none" strike="noStrike">
                          <a:solidFill>
                            <a:srgbClr val="000000"/>
                          </a:solidFill>
                          <a:latin typeface="宋体"/>
                        </a:rPr>
                        <a:t>年    月    日</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4527">
                <a:tc gridSpan="2">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zh-CN" altLang="en-US" sz="600" b="0" i="0" u="none" strike="noStrike">
                          <a:solidFill>
                            <a:srgbClr val="000000"/>
                          </a:solidFill>
                          <a:latin typeface="等线"/>
                        </a:rPr>
                        <a:t>　</a:t>
                      </a:r>
                    </a:p>
                  </a:txBody>
                  <a:tcPr marL="5393" marR="5393" marT="5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温度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湿度</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M4-2-1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US" sz="700" b="1" i="0" u="none" strike="noStrike">
                          <a:solidFill>
                            <a:srgbClr val="000000"/>
                          </a:solidFill>
                          <a:latin typeface="宋体"/>
                        </a:rPr>
                        <a:t>M4-4-2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M4-2-2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M4-1-UPS-01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M4-3-1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M4-1-UPS-02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M4-2-</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rowSpan="7">
                  <a:txBody>
                    <a:bodyPr/>
                    <a:lstStyle/>
                    <a:p>
                      <a:pPr algn="ctr" fontAlgn="ctr"/>
                      <a:r>
                        <a:rPr lang="en-US" sz="700" b="1" i="0" u="none" strike="noStrike">
                          <a:solidFill>
                            <a:srgbClr val="000000"/>
                          </a:solidFill>
                          <a:latin typeface="宋体"/>
                        </a:rPr>
                        <a:t>M4-3-2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M4-3-</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A-02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latin typeface="等线"/>
                        </a:rPr>
                        <a:t>M4-4-</a:t>
                      </a:r>
                      <a:r>
                        <a:rPr lang="zh-CN" altLang="en-US" sz="600" b="0" i="0" u="none" strike="noStrike">
                          <a:solidFill>
                            <a:srgbClr val="000000"/>
                          </a:solidFill>
                          <a:latin typeface="等线"/>
                        </a:rPr>
                        <a:t>电力室</a:t>
                      </a:r>
                      <a:r>
                        <a:rPr lang="en-US" altLang="zh-CN" sz="600" b="0" i="0" u="none" strike="noStrike">
                          <a:solidFill>
                            <a:srgbClr val="000000"/>
                          </a:solidFill>
                          <a:latin typeface="等线"/>
                        </a:rPr>
                        <a:t>-</a:t>
                      </a:r>
                      <a:r>
                        <a:rPr lang="en-US" sz="600" b="0" i="0" u="none" strike="noStrike">
                          <a:solidFill>
                            <a:srgbClr val="000000"/>
                          </a:solidFill>
                          <a:latin typeface="等线"/>
                        </a:rPr>
                        <a:t>B-02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zh-CN" altLang="en-US" sz="600" b="0" i="0" u="none" strike="noStrike">
                          <a:solidFill>
                            <a:srgbClr val="000000"/>
                          </a:solidFill>
                          <a:latin typeface="等线"/>
                        </a:rPr>
                        <a:t>　</a:t>
                      </a:r>
                    </a:p>
                  </a:txBody>
                  <a:tcPr marL="5393" marR="5393" marT="5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4527">
                <a:tc rowSpan="7">
                  <a:txBody>
                    <a:bodyPr/>
                    <a:lstStyle/>
                    <a:p>
                      <a:pPr algn="ctr" fontAlgn="ctr"/>
                      <a:r>
                        <a:rPr lang="en-US" sz="700" b="1" i="0" u="none" strike="noStrike">
                          <a:solidFill>
                            <a:srgbClr val="000000"/>
                          </a:solidFill>
                          <a:latin typeface="宋体"/>
                        </a:rPr>
                        <a:t>M4-4-1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0" i="0" u="none" strike="noStrike">
                          <a:solidFill>
                            <a:srgbClr val="000000"/>
                          </a:solidFill>
                          <a:latin typeface="等线"/>
                        </a:rPr>
                        <a:t>房间        位置</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东</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西</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201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3#</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202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4#</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301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5#</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302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6#</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401</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527">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7#</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600" b="0" i="0" u="none" strike="noStrike">
                          <a:solidFill>
                            <a:srgbClr val="000000"/>
                          </a:solidFill>
                          <a:latin typeface="等线"/>
                        </a:rPr>
                        <a:t>402</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0" i="0" u="none" strike="noStrike">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dirty="0">
                          <a:solidFill>
                            <a:srgbClr val="000000"/>
                          </a:solidFill>
                          <a:latin typeface="等线"/>
                        </a:rPr>
                        <a:t>　</a:t>
                      </a:r>
                    </a:p>
                  </a:txBody>
                  <a:tcPr marL="5393" marR="5393" marT="53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6023992" y="980728"/>
          <a:ext cx="5184574" cy="5427050"/>
        </p:xfrm>
        <a:graphic>
          <a:graphicData uri="http://schemas.openxmlformats.org/drawingml/2006/table">
            <a:tbl>
              <a:tblPr/>
              <a:tblGrid>
                <a:gridCol w="410227"/>
                <a:gridCol w="471326"/>
                <a:gridCol w="418955"/>
                <a:gridCol w="445141"/>
                <a:gridCol w="453869"/>
                <a:gridCol w="458233"/>
                <a:gridCol w="418955"/>
                <a:gridCol w="418955"/>
                <a:gridCol w="412409"/>
                <a:gridCol w="438594"/>
                <a:gridCol w="418955"/>
                <a:gridCol w="418955"/>
              </a:tblGrid>
              <a:tr h="184054">
                <a:tc gridSpan="11">
                  <a:txBody>
                    <a:bodyPr/>
                    <a:lstStyle/>
                    <a:p>
                      <a:pPr algn="ctr" fontAlgn="ctr"/>
                      <a:r>
                        <a:rPr lang="en-US" sz="900" b="1" i="0" u="none" strike="noStrike" dirty="0">
                          <a:solidFill>
                            <a:srgbClr val="000000"/>
                          </a:solidFill>
                          <a:latin typeface="新宋体"/>
                        </a:rPr>
                        <a:t>M4 </a:t>
                      </a:r>
                      <a:r>
                        <a:rPr lang="zh-CN" altLang="en-US" sz="900" b="1" i="0" u="none" strike="noStrike" dirty="0">
                          <a:solidFill>
                            <a:srgbClr val="000000"/>
                          </a:solidFill>
                          <a:latin typeface="新宋体"/>
                        </a:rPr>
                        <a:t>冷 冻 站</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p>
                      <a:pPr algn="ctr" fontAlgn="ctr"/>
                      <a:r>
                        <a:rPr lang="zh-CN" altLang="en-US" sz="600" b="0" i="0" u="none" strike="noStrike">
                          <a:solidFill>
                            <a:srgbClr val="000000"/>
                          </a:solidFill>
                          <a:latin typeface="等线"/>
                        </a:rPr>
                        <a:t>备注</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rowSpan="2">
                  <a:txBody>
                    <a:bodyPr/>
                    <a:lstStyle/>
                    <a:p>
                      <a:pPr algn="ctr" fontAlgn="ctr"/>
                      <a:r>
                        <a:rPr lang="zh-CN" altLang="en-US" sz="800" b="1" i="0" u="none" strike="noStrike">
                          <a:solidFill>
                            <a:srgbClr val="000000"/>
                          </a:solidFill>
                          <a:latin typeface="等线"/>
                        </a:rPr>
                        <a:t>水泵编号</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700" b="0" i="0" u="none" strike="noStrike">
                          <a:solidFill>
                            <a:srgbClr val="000000"/>
                          </a:solidFill>
                          <a:latin typeface="等线"/>
                        </a:rPr>
                        <a:t>M4-</a:t>
                      </a:r>
                      <a:r>
                        <a:rPr lang="zh-CN" altLang="en-US" sz="700" b="0" i="0" u="none" strike="noStrike">
                          <a:solidFill>
                            <a:srgbClr val="000000"/>
                          </a:solidFill>
                          <a:latin typeface="等线"/>
                        </a:rPr>
                        <a:t>冷却</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700" b="0" i="0" u="none" strike="noStrike">
                          <a:solidFill>
                            <a:srgbClr val="000000"/>
                          </a:solidFill>
                          <a:latin typeface="等线"/>
                        </a:rPr>
                        <a:t>M4-</a:t>
                      </a:r>
                      <a:r>
                        <a:rPr lang="zh-CN" altLang="en-US" sz="700" b="0" i="0" u="none" strike="noStrike">
                          <a:solidFill>
                            <a:srgbClr val="000000"/>
                          </a:solidFill>
                          <a:latin typeface="等线"/>
                        </a:rPr>
                        <a:t>冷冻一次</a:t>
                      </a:r>
                    </a:p>
                  </a:txBody>
                  <a:tcPr marL="5289" marR="5289" marT="528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sz="700" b="0" i="0" u="none" strike="noStrike">
                          <a:solidFill>
                            <a:srgbClr val="000000"/>
                          </a:solidFill>
                          <a:latin typeface="等线"/>
                        </a:rPr>
                        <a:t>M4-</a:t>
                      </a:r>
                      <a:r>
                        <a:rPr lang="zh-CN" altLang="en-US" sz="700" b="0" i="0" u="none" strike="noStrike">
                          <a:solidFill>
                            <a:srgbClr val="000000"/>
                          </a:solidFill>
                          <a:latin typeface="等线"/>
                        </a:rPr>
                        <a:t>冷冻二次</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4054">
                <a:tc vMerge="1">
                  <a:txBody>
                    <a:bodyPr/>
                    <a:lstStyle/>
                    <a:p>
                      <a:endParaRPr lang="zh-CN" altLang="en-US"/>
                    </a:p>
                  </a:txBody>
                  <a:tcPr/>
                </a:tc>
                <a:tc>
                  <a:txBody>
                    <a:bodyPr/>
                    <a:lstStyle/>
                    <a:p>
                      <a:pPr algn="ctr" fontAlgn="ctr"/>
                      <a:r>
                        <a:rPr lang="en-US" altLang="zh-CN" sz="600" b="0" i="0" u="none" strike="noStrike">
                          <a:solidFill>
                            <a:srgbClr val="000000"/>
                          </a:solidFill>
                          <a:latin typeface="等线"/>
                        </a:rPr>
                        <a:t>1#</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1#</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latin typeface="等线"/>
                        </a:rPr>
                        <a:t>4#</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4789">
                <a:tc>
                  <a:txBody>
                    <a:bodyPr/>
                    <a:lstStyle/>
                    <a:p>
                      <a:pPr algn="ctr" fontAlgn="ctr"/>
                      <a:r>
                        <a:rPr lang="zh-CN" altLang="en-US" sz="600" b="1" i="0" u="none" strike="noStrike">
                          <a:solidFill>
                            <a:srgbClr val="000000"/>
                          </a:solidFill>
                          <a:latin typeface="等线"/>
                        </a:rPr>
                        <a:t>电压</a:t>
                      </a:r>
                      <a:r>
                        <a:rPr lang="en-US" altLang="zh-CN" sz="600" b="1" i="0" u="none" strike="noStrike">
                          <a:solidFill>
                            <a:srgbClr val="000000"/>
                          </a:solidFill>
                          <a:latin typeface="等线"/>
                        </a:rPr>
                        <a:t>(</a:t>
                      </a:r>
                      <a:r>
                        <a:rPr lang="en-US" sz="600" b="1" i="0" u="none" strike="noStrike">
                          <a:solidFill>
                            <a:srgbClr val="000000"/>
                          </a:solidFill>
                          <a:latin typeface="等线"/>
                        </a:rPr>
                        <a:t>V)</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789">
                <a:tc>
                  <a:txBody>
                    <a:bodyPr/>
                    <a:lstStyle/>
                    <a:p>
                      <a:pPr algn="ctr" fontAlgn="ctr"/>
                      <a:r>
                        <a:rPr lang="zh-CN" altLang="en-US" sz="600" b="1" i="0" u="none" strike="noStrike">
                          <a:solidFill>
                            <a:srgbClr val="000000"/>
                          </a:solidFill>
                          <a:latin typeface="等线"/>
                        </a:rPr>
                        <a:t>电流</a:t>
                      </a:r>
                      <a:r>
                        <a:rPr lang="en-US" altLang="zh-CN" sz="600" b="1" i="0" u="none" strike="noStrike">
                          <a:solidFill>
                            <a:srgbClr val="000000"/>
                          </a:solidFill>
                          <a:latin typeface="等线"/>
                        </a:rPr>
                        <a:t>(</a:t>
                      </a:r>
                      <a:r>
                        <a:rPr lang="en-US" sz="600" b="1" i="0" u="none" strike="noStrike">
                          <a:solidFill>
                            <a:srgbClr val="000000"/>
                          </a:solidFill>
                          <a:latin typeface="等线"/>
                        </a:rPr>
                        <a:t>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7610">
                <a:tc>
                  <a:txBody>
                    <a:bodyPr/>
                    <a:lstStyle/>
                    <a:p>
                      <a:pPr algn="ctr" fontAlgn="ctr"/>
                      <a:r>
                        <a:rPr lang="zh-CN" altLang="en-US" sz="500" b="1" i="0" u="none" strike="noStrike">
                          <a:solidFill>
                            <a:srgbClr val="000000"/>
                          </a:solidFill>
                          <a:latin typeface="等线"/>
                        </a:rPr>
                        <a:t>出水压力</a:t>
                      </a:r>
                      <a:r>
                        <a:rPr lang="en-US" altLang="zh-CN" sz="500" b="1" i="0" u="none" strike="noStrike">
                          <a:solidFill>
                            <a:srgbClr val="000000"/>
                          </a:solidFill>
                          <a:latin typeface="等线"/>
                        </a:rPr>
                        <a:t>(</a:t>
                      </a:r>
                      <a:r>
                        <a:rPr lang="en-US" sz="500" b="1" i="0" u="none" strike="noStrike">
                          <a:solidFill>
                            <a:srgbClr val="000000"/>
                          </a:solidFill>
                          <a:latin typeface="等线"/>
                        </a:rPr>
                        <a:t>MPa)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7610">
                <a:tc>
                  <a:txBody>
                    <a:bodyPr/>
                    <a:lstStyle/>
                    <a:p>
                      <a:pPr algn="ctr" fontAlgn="ctr"/>
                      <a:r>
                        <a:rPr lang="zh-CN" altLang="en-US" sz="500" b="1" i="0" u="none" strike="noStrike">
                          <a:solidFill>
                            <a:srgbClr val="000000"/>
                          </a:solidFill>
                          <a:latin typeface="等线"/>
                        </a:rPr>
                        <a:t>回水压力</a:t>
                      </a:r>
                      <a:r>
                        <a:rPr lang="en-US" altLang="zh-CN" sz="500" b="1" i="0" u="none" strike="noStrike">
                          <a:solidFill>
                            <a:srgbClr val="000000"/>
                          </a:solidFill>
                          <a:latin typeface="等线"/>
                        </a:rPr>
                        <a:t>(</a:t>
                      </a:r>
                      <a:r>
                        <a:rPr lang="en-US" sz="500" b="1" i="0" u="none" strike="noStrike">
                          <a:solidFill>
                            <a:srgbClr val="000000"/>
                          </a:solidFill>
                          <a:latin typeface="等线"/>
                        </a:rPr>
                        <a:t>MPa)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4789">
                <a:tc>
                  <a:txBody>
                    <a:bodyPr/>
                    <a:lstStyle/>
                    <a:p>
                      <a:pPr algn="ctr" fontAlgn="ctr"/>
                      <a:r>
                        <a:rPr lang="zh-CN" altLang="en-US" sz="600" b="1" i="0" u="none" strike="noStrike">
                          <a:solidFill>
                            <a:srgbClr val="000000"/>
                          </a:solidFill>
                          <a:latin typeface="等线"/>
                        </a:rPr>
                        <a:t>漏水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54789">
                <a:tc>
                  <a:txBody>
                    <a:bodyPr/>
                    <a:lstStyle/>
                    <a:p>
                      <a:pPr algn="ctr" fontAlgn="ctr"/>
                      <a:r>
                        <a:rPr lang="zh-CN" altLang="en-US" sz="600" b="1" i="0" u="none" strike="noStrike">
                          <a:solidFill>
                            <a:srgbClr val="000000"/>
                          </a:solidFill>
                          <a:latin typeface="等线"/>
                        </a:rPr>
                        <a:t>异响</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　</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4054">
                <a:tc>
                  <a:txBody>
                    <a:bodyPr/>
                    <a:lstStyle/>
                    <a:p>
                      <a:pPr algn="ctr" fontAlgn="ctr"/>
                      <a:r>
                        <a:rPr lang="zh-CN" altLang="en-US" sz="600" b="1" i="0" u="none" strike="noStrike">
                          <a:solidFill>
                            <a:srgbClr val="000000"/>
                          </a:solidFill>
                          <a:latin typeface="等线"/>
                        </a:rPr>
                        <a:t>补水系统</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出水压力</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漏水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水位</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异响</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备注</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冷却塔 编号</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运行方式</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风机</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渗漏</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宋体"/>
                        </a:rPr>
                        <a:t>水位</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1" i="0" u="none" strike="noStrike">
                          <a:solidFill>
                            <a:srgbClr val="000000"/>
                          </a:solidFill>
                          <a:latin typeface="等线"/>
                        </a:rPr>
                        <a:t>备注</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898">
                <a:tc rowSpan="2">
                  <a:txBody>
                    <a:bodyPr/>
                    <a:lstStyle/>
                    <a:p>
                      <a:pPr algn="ctr" fontAlgn="ctr"/>
                      <a:r>
                        <a:rPr lang="zh-CN" altLang="en-US" sz="500" b="1" i="0" u="none" strike="noStrike">
                          <a:solidFill>
                            <a:srgbClr val="000000"/>
                          </a:solidFill>
                          <a:latin typeface="等线"/>
                        </a:rPr>
                        <a:t>冷冻补水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1" i="0" u="none" strike="noStrike">
                          <a:solidFill>
                            <a:srgbClr val="000000"/>
                          </a:solidFill>
                          <a:latin typeface="等线"/>
                        </a:rPr>
                        <a:t>1</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8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2898">
                <a:tc rowSpan="2">
                  <a:txBody>
                    <a:bodyPr/>
                    <a:lstStyle/>
                    <a:p>
                      <a:pPr algn="ctr" fontAlgn="ctr"/>
                      <a:r>
                        <a:rPr lang="zh-CN" altLang="en-US" sz="500" b="1" i="0" u="none" strike="noStrike">
                          <a:solidFill>
                            <a:srgbClr val="000000"/>
                          </a:solidFill>
                          <a:latin typeface="等线"/>
                        </a:rPr>
                        <a:t>冷却补水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3</a:t>
                      </a:r>
                    </a:p>
                  </a:txBody>
                  <a:tcPr marL="5289" marR="5289" marT="5289"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1" i="0" u="none" strike="noStrike">
                          <a:solidFill>
                            <a:srgbClr val="000000"/>
                          </a:solidFill>
                          <a:latin typeface="宋体"/>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28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endParaRPr lang="zh-CN" altLang="en-US" sz="600" b="0" i="0" u="none" strike="noStrike">
                        <a:solidFill>
                          <a:srgbClr val="000000"/>
                        </a:solidFill>
                        <a:latin typeface="等线"/>
                      </a:endParaRPr>
                    </a:p>
                  </a:txBody>
                  <a:tcPr marL="5289" marR="5289" marT="5289"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289" marR="5289" marT="528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289" marR="5289" marT="528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289" marR="5289" marT="528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latin typeface="等线"/>
                      </a:endParaRPr>
                    </a:p>
                  </a:txBody>
                  <a:tcPr marL="5289" marR="5289" marT="528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4054">
                <a:tc>
                  <a:txBody>
                    <a:bodyPr/>
                    <a:lstStyle/>
                    <a:p>
                      <a:pPr algn="ctr" fontAlgn="ctr"/>
                      <a:r>
                        <a:rPr lang="zh-CN" altLang="en-US" sz="500" b="1" i="0" u="none" strike="noStrike">
                          <a:solidFill>
                            <a:srgbClr val="000000"/>
                          </a:solidFill>
                          <a:latin typeface="等线"/>
                        </a:rPr>
                        <a:t>冷却水加药装置</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altLang="zh-CN" sz="600" b="1" i="0" u="none" strike="noStrike">
                          <a:solidFill>
                            <a:srgbClr val="000000"/>
                          </a:solidFill>
                          <a:latin typeface="等线"/>
                        </a:rPr>
                        <a:t>1#</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600" b="1"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altLang="zh-CN" sz="600" b="1"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4054">
                <a:tc>
                  <a:txBody>
                    <a:bodyPr/>
                    <a:lstStyle/>
                    <a:p>
                      <a:pPr algn="ctr" fontAlgn="ctr"/>
                      <a:r>
                        <a:rPr lang="zh-CN" altLang="en-US" sz="600" b="1" i="0" u="none" strike="noStrike">
                          <a:solidFill>
                            <a:srgbClr val="000000"/>
                          </a:solidFill>
                          <a:latin typeface="等线"/>
                        </a:rPr>
                        <a:t>电导率</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r>
              <a:tr h="184054">
                <a:tc gridSpan="2">
                  <a:txBody>
                    <a:bodyPr/>
                    <a:lstStyle/>
                    <a:p>
                      <a:pPr algn="ctr" fontAlgn="ctr"/>
                      <a:r>
                        <a:rPr lang="zh-CN" altLang="en-US" sz="800" b="1" i="0" u="none" strike="noStrike">
                          <a:solidFill>
                            <a:srgbClr val="000000"/>
                          </a:solidFill>
                          <a:latin typeface="等线"/>
                        </a:rPr>
                        <a:t>特灵冷机</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正常范围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1#</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800" b="1" i="0" u="none" strike="noStrike">
                          <a:solidFill>
                            <a:srgbClr val="000000"/>
                          </a:solidFill>
                          <a:latin typeface="等线"/>
                        </a:rPr>
                        <a:t>特灵冷机</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正常范围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1#</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900" b="1"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冷冻水设定值</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7-12℃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油温</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500" b="1" i="0" u="none" strike="noStrike">
                          <a:solidFill>
                            <a:srgbClr val="000000"/>
                          </a:solidFill>
                          <a:latin typeface="等线"/>
                        </a:rPr>
                        <a:t>38-72℃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冷机平均电流百分比</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油压差</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124-152Kpa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电流限制设定值</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90-100%</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压缩机启动次数</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蒸发器进水温度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10-17℃</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压缩机运行时间</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蒸发器出水温度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设定值</a:t>
                      </a:r>
                      <a:r>
                        <a:rPr lang="en-US" altLang="zh-CN" sz="600" b="1" i="0" u="none" strike="noStrike">
                          <a:solidFill>
                            <a:srgbClr val="000000"/>
                          </a:solidFill>
                          <a:latin typeface="等线"/>
                        </a:rPr>
                        <a:t>±2.7℃</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油位</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油视镜（</a:t>
                      </a:r>
                      <a:r>
                        <a:rPr lang="en-US" altLang="zh-CN" sz="500" b="1" i="0" u="none" strike="noStrike">
                          <a:solidFill>
                            <a:srgbClr val="000000"/>
                          </a:solidFill>
                          <a:latin typeface="等线"/>
                        </a:rPr>
                        <a:t>%</a:t>
                      </a:r>
                      <a:r>
                        <a:rPr lang="zh-CN" altLang="en-US" sz="500" b="1" i="0" u="none" strike="noStrike">
                          <a:solidFill>
                            <a:srgbClr val="000000"/>
                          </a:solidFill>
                          <a:latin typeface="等线"/>
                        </a:rPr>
                        <a:t>）</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蒸发器的制冷剂压力</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﹣61</a:t>
                      </a:r>
                      <a:r>
                        <a:rPr lang="zh-CN" altLang="en-US" sz="600" b="1" i="0" u="none" strike="noStrike">
                          <a:solidFill>
                            <a:srgbClr val="000000"/>
                          </a:solidFill>
                          <a:latin typeface="等线"/>
                        </a:rPr>
                        <a:t>至 </a:t>
                      </a:r>
                      <a:r>
                        <a:rPr lang="en-US" altLang="zh-CN" sz="600" b="1" i="0" u="none" strike="noStrike">
                          <a:solidFill>
                            <a:srgbClr val="000000"/>
                          </a:solidFill>
                          <a:latin typeface="等线"/>
                        </a:rPr>
                        <a:t>﹣41</a:t>
                      </a:r>
                      <a:r>
                        <a:rPr lang="en-US" sz="600" b="1" i="0" u="none" strike="noStrike">
                          <a:solidFill>
                            <a:srgbClr val="000000"/>
                          </a:solidFill>
                          <a:latin typeface="等线"/>
                        </a:rPr>
                        <a:t>Kpa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冷冻水压差</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蒸发器的制冷剂温度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4-14℃</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600" b="1" i="0" u="none" strike="noStrike">
                          <a:solidFill>
                            <a:srgbClr val="000000"/>
                          </a:solidFill>
                          <a:latin typeface="等线"/>
                        </a:rPr>
                        <a:t>冷却水压差</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5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蒸发器的趋近温度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700" b="1" i="0" u="none" strike="noStrike">
                          <a:solidFill>
                            <a:srgbClr val="000000"/>
                          </a:solidFill>
                          <a:latin typeface="等线"/>
                        </a:rPr>
                        <a:t>压缩机</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000000"/>
                          </a:solidFill>
                          <a:latin typeface="等线"/>
                        </a:rPr>
                        <a:t>A</a:t>
                      </a:r>
                      <a:r>
                        <a:rPr lang="zh-CN" altLang="en-US" sz="600" b="1" i="0" u="none" strike="noStrike">
                          <a:solidFill>
                            <a:srgbClr val="000000"/>
                          </a:solidFill>
                          <a:latin typeface="等线"/>
                        </a:rPr>
                        <a:t>相电流</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冷凝器进水温度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22℃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sz="600" b="1" i="0" u="none" strike="noStrike">
                          <a:solidFill>
                            <a:srgbClr val="000000"/>
                          </a:solidFill>
                          <a:latin typeface="等线"/>
                        </a:rPr>
                        <a:t>B</a:t>
                      </a:r>
                      <a:r>
                        <a:rPr lang="zh-CN" altLang="en-US" sz="600" b="1" i="0" u="none" strike="noStrike">
                          <a:solidFill>
                            <a:srgbClr val="000000"/>
                          </a:solidFill>
                          <a:latin typeface="等线"/>
                        </a:rPr>
                        <a:t>相电流</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054">
                <a:tc gridSpan="2">
                  <a:txBody>
                    <a:bodyPr/>
                    <a:lstStyle/>
                    <a:p>
                      <a:pPr algn="ctr" fontAlgn="ctr"/>
                      <a:r>
                        <a:rPr lang="zh-CN" altLang="en-US" sz="600" b="1" i="0" u="none" strike="noStrike">
                          <a:solidFill>
                            <a:srgbClr val="000000"/>
                          </a:solidFill>
                          <a:latin typeface="等线"/>
                        </a:rPr>
                        <a:t>冷凝器出水温度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28-39℃</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sz="600" b="1" i="0" u="none" strike="noStrike">
                          <a:solidFill>
                            <a:srgbClr val="000000"/>
                          </a:solidFill>
                          <a:latin typeface="等线"/>
                        </a:rPr>
                        <a:t>C</a:t>
                      </a:r>
                      <a:r>
                        <a:rPr lang="zh-CN" altLang="en-US" sz="600" b="1" i="0" u="none" strike="noStrike">
                          <a:solidFill>
                            <a:srgbClr val="000000"/>
                          </a:solidFill>
                          <a:latin typeface="等线"/>
                        </a:rPr>
                        <a:t>相电流</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1"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944">
                <a:tc gridSpan="2">
                  <a:txBody>
                    <a:bodyPr/>
                    <a:lstStyle/>
                    <a:p>
                      <a:pPr algn="ctr" fontAlgn="ctr"/>
                      <a:r>
                        <a:rPr lang="zh-CN" altLang="en-US" sz="600" b="1" i="0" u="none" strike="noStrike">
                          <a:solidFill>
                            <a:srgbClr val="000000"/>
                          </a:solidFill>
                          <a:latin typeface="等线"/>
                        </a:rPr>
                        <a:t>冷凝器制冷剂压力</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14-83Kpa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800" b="1" i="0" u="none" strike="noStrike">
                          <a:solidFill>
                            <a:srgbClr val="000000"/>
                          </a:solidFill>
                          <a:latin typeface="等线"/>
                        </a:rPr>
                        <a:t>线圈  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1" i="0" u="none" strike="noStrike">
                          <a:solidFill>
                            <a:srgbClr val="000000"/>
                          </a:solidFill>
                          <a:latin typeface="等线"/>
                        </a:rPr>
                        <a:t>W1</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944">
                <a:tc gridSpan="2">
                  <a:txBody>
                    <a:bodyPr/>
                    <a:lstStyle/>
                    <a:p>
                      <a:pPr algn="ctr" fontAlgn="ctr"/>
                      <a:r>
                        <a:rPr lang="zh-CN" altLang="en-US" sz="600" b="1" i="0" u="none" strike="noStrike">
                          <a:solidFill>
                            <a:srgbClr val="000000"/>
                          </a:solidFill>
                          <a:latin typeface="等线"/>
                        </a:rPr>
                        <a:t>冷凝器制冷剂温度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600" b="1" i="0" u="none" strike="noStrike">
                          <a:solidFill>
                            <a:srgbClr val="000000"/>
                          </a:solidFill>
                          <a:latin typeface="等线"/>
                        </a:rPr>
                        <a:t>28-46℃</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600" b="1" i="0" u="none" strike="noStrike">
                          <a:solidFill>
                            <a:srgbClr val="000000"/>
                          </a:solidFill>
                          <a:latin typeface="等线"/>
                        </a:rPr>
                        <a:t>W2</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944">
                <a:tc gridSpan="2">
                  <a:txBody>
                    <a:bodyPr/>
                    <a:lstStyle/>
                    <a:p>
                      <a:pPr algn="ctr" fontAlgn="ctr"/>
                      <a:r>
                        <a:rPr lang="zh-CN" altLang="en-US" sz="600" b="1" i="0" u="none" strike="noStrike">
                          <a:solidFill>
                            <a:srgbClr val="000000"/>
                          </a:solidFill>
                          <a:latin typeface="等线"/>
                        </a:rPr>
                        <a:t>冷凝器趋近温度</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600" b="1" i="0" u="none" strike="noStrike">
                          <a:solidFill>
                            <a:srgbClr val="000000"/>
                          </a:solidFill>
                          <a:latin typeface="等线"/>
                        </a:rPr>
                        <a:t>＜</a:t>
                      </a:r>
                      <a:r>
                        <a:rPr lang="en-US" altLang="zh-CN" sz="600" b="1" i="0" u="none" strike="noStrike">
                          <a:solidFill>
                            <a:srgbClr val="000000"/>
                          </a:solidFill>
                          <a:latin typeface="等线"/>
                        </a:rPr>
                        <a:t>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rowSpan="2">
                  <a:txBody>
                    <a:bodyPr/>
                    <a:lstStyle/>
                    <a:p>
                      <a:pPr algn="ctr" fontAlgn="ctr"/>
                      <a:r>
                        <a:rPr lang="en-US" sz="600" b="1" i="0" u="none" strike="noStrike">
                          <a:solidFill>
                            <a:srgbClr val="000000"/>
                          </a:solidFill>
                          <a:latin typeface="等线"/>
                        </a:rPr>
                        <a:t>W3</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500" b="1" i="0" u="none" strike="noStrike">
                          <a:solidFill>
                            <a:srgbClr val="000000"/>
                          </a:solidFill>
                          <a:latin typeface="等线"/>
                        </a:rPr>
                        <a:t>＜</a:t>
                      </a:r>
                      <a:r>
                        <a:rPr lang="en-US" altLang="zh-CN" sz="500" b="1" i="0" u="none" strike="noStrike">
                          <a:solidFill>
                            <a:srgbClr val="000000"/>
                          </a:solidFill>
                          <a:latin typeface="等线"/>
                        </a:rPr>
                        <a:t>130℃</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944">
                <a:tc gridSpan="2">
                  <a:txBody>
                    <a:bodyPr/>
                    <a:lstStyle/>
                    <a:p>
                      <a:pPr algn="ctr" fontAlgn="ctr"/>
                      <a:r>
                        <a:rPr lang="zh-CN" altLang="en-US" sz="600" b="1" i="0" u="none" strike="noStrike">
                          <a:solidFill>
                            <a:srgbClr val="000000"/>
                          </a:solidFill>
                          <a:latin typeface="等线"/>
                        </a:rPr>
                        <a:t>制冷压差</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500" b="1" i="0" u="none" strike="noStrike">
                          <a:solidFill>
                            <a:srgbClr val="000000"/>
                          </a:solidFill>
                          <a:latin typeface="等线"/>
                        </a:rPr>
                        <a:t>＜110KPa</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dirty="0">
                          <a:solidFill>
                            <a:srgbClr val="000000"/>
                          </a:solidFill>
                          <a:latin typeface="等线"/>
                        </a:rPr>
                        <a:t>　</a:t>
                      </a:r>
                    </a:p>
                  </a:txBody>
                  <a:tcPr marL="5289" marR="5289" marT="52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600" b="0" i="0" u="none" strike="noStrike">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dirty="0">
                          <a:solidFill>
                            <a:srgbClr val="000000"/>
                          </a:solidFill>
                          <a:latin typeface="等线"/>
                        </a:rPr>
                        <a:t>　</a:t>
                      </a:r>
                    </a:p>
                  </a:txBody>
                  <a:tcPr marL="5289" marR="5289" marT="5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2</a:t>
            </a:fld>
            <a:endParaRPr lang="zh-CN" altLang="en-US" dirty="0"/>
          </a:p>
        </p:txBody>
      </p:sp>
      <p:sp>
        <p:nvSpPr>
          <p:cNvPr id="23" name="矩形 22"/>
          <p:cNvSpPr/>
          <p:nvPr/>
        </p:nvSpPr>
        <p:spPr>
          <a:xfrm>
            <a:off x="1847850" y="1412875"/>
            <a:ext cx="8569325" cy="1660525"/>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培训目的</a:t>
            </a:r>
            <a:endParaRPr lang="en-US" altLang="zh-CN" sz="2000" dirty="0">
              <a:latin typeface="+mn-ea"/>
              <a:ea typeface="+mn-ea"/>
            </a:endParaRPr>
          </a:p>
          <a:p>
            <a:pPr>
              <a:lnSpc>
                <a:spcPct val="150000"/>
              </a:lnSpc>
              <a:defRPr/>
            </a:pPr>
            <a:r>
              <a:rPr lang="zh-CN" altLang="en-US" sz="1400" dirty="0">
                <a:latin typeface="+mn-ea"/>
                <a:ea typeface="+mn-ea"/>
              </a:rPr>
              <a:t>            </a:t>
            </a:r>
            <a:r>
              <a:rPr lang="zh-CN" altLang="en-US" sz="1600" dirty="0">
                <a:latin typeface="+mn-ea"/>
                <a:ea typeface="+mn-ea"/>
              </a:rPr>
              <a:t>本课程</a:t>
            </a:r>
            <a:r>
              <a:rPr lang="zh-CN" altLang="en-US" sz="1600" dirty="0" smtClean="0">
                <a:latin typeface="+mn-ea"/>
                <a:ea typeface="+mn-ea"/>
              </a:rPr>
              <a:t>针对润泽科技数据中心基础设施运</a:t>
            </a:r>
            <a:r>
              <a:rPr lang="zh-CN" altLang="en-US" sz="1600" dirty="0">
                <a:latin typeface="+mn-ea"/>
                <a:ea typeface="+mn-ea"/>
              </a:rPr>
              <a:t>维</a:t>
            </a:r>
            <a:r>
              <a:rPr lang="zh-CN" altLang="en-US" sz="1600" dirty="0" smtClean="0">
                <a:latin typeface="+mn-ea"/>
                <a:ea typeface="+mn-ea"/>
              </a:rPr>
              <a:t>团队全</a:t>
            </a:r>
            <a:r>
              <a:rPr lang="zh-CN" altLang="en-US" sz="1600" dirty="0">
                <a:latin typeface="+mn-ea"/>
                <a:ea typeface="+mn-ea"/>
              </a:rPr>
              <a:t>职人员进行，旨在使相关人员</a:t>
            </a:r>
            <a:r>
              <a:rPr lang="zh-CN" altLang="en-US" sz="1600" dirty="0">
                <a:latin typeface="+mn-ea"/>
              </a:rPr>
              <a:t>掌握机房巡检相关规范及要点，以有效降低、规避数据中心运行风险，提高数据中心运行的稳定性、可靠性</a:t>
            </a:r>
            <a:r>
              <a:rPr lang="zh-CN" altLang="en-US" sz="1600" dirty="0" smtClean="0">
                <a:latin typeface="+mn-ea"/>
              </a:rPr>
              <a:t>。</a:t>
            </a:r>
            <a:endParaRPr lang="en-US" altLang="zh-CN" sz="1600" dirty="0">
              <a:latin typeface="+mn-ea"/>
              <a:ea typeface="+mn-ea"/>
            </a:endParaRPr>
          </a:p>
        </p:txBody>
      </p:sp>
      <p:sp>
        <p:nvSpPr>
          <p:cNvPr id="24" name="矩形 23"/>
          <p:cNvSpPr/>
          <p:nvPr/>
        </p:nvSpPr>
        <p:spPr>
          <a:xfrm>
            <a:off x="1847533" y="3597275"/>
            <a:ext cx="8569325" cy="1292662"/>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培训要求</a:t>
            </a:r>
            <a:endParaRPr lang="en-US" altLang="zh-CN" sz="2000" dirty="0">
              <a:latin typeface="+mn-ea"/>
              <a:ea typeface="+mn-ea"/>
            </a:endParaRPr>
          </a:p>
          <a:p>
            <a:pPr eaLnBrk="1" fontAlgn="auto" hangingPunct="1">
              <a:lnSpc>
                <a:spcPct val="150000"/>
              </a:lnSpc>
              <a:spcBef>
                <a:spcPts val="0"/>
              </a:spcBef>
              <a:spcAft>
                <a:spcPts val="0"/>
              </a:spcAft>
              <a:defRPr/>
            </a:pPr>
            <a:r>
              <a:rPr lang="zh-CN" altLang="en-US" sz="1600" dirty="0">
                <a:latin typeface="+mj-ea"/>
                <a:ea typeface="+mn-ea"/>
              </a:rPr>
              <a:t>           该课程考核合格分数线</a:t>
            </a:r>
            <a:r>
              <a:rPr lang="zh-CN" altLang="en-US" sz="1600" dirty="0" smtClean="0">
                <a:latin typeface="+mj-ea"/>
                <a:ea typeface="+mn-ea"/>
              </a:rPr>
              <a:t>为</a:t>
            </a:r>
            <a:r>
              <a:rPr lang="en-US" altLang="zh-CN" sz="1600" dirty="0">
                <a:latin typeface="+mj-ea"/>
              </a:rPr>
              <a:t>8</a:t>
            </a:r>
            <a:r>
              <a:rPr lang="en-US" altLang="zh-CN" sz="1600" dirty="0" smtClean="0">
                <a:latin typeface="+mj-ea"/>
                <a:ea typeface="+mn-ea"/>
              </a:rPr>
              <a:t>0</a:t>
            </a:r>
            <a:r>
              <a:rPr lang="zh-CN" altLang="en-US" sz="1600" dirty="0">
                <a:latin typeface="+mj-ea"/>
                <a:ea typeface="+mn-ea"/>
              </a:rPr>
              <a:t>分， </a:t>
            </a:r>
            <a:r>
              <a:rPr lang="zh-CN" altLang="en-US" sz="1600" dirty="0">
                <a:latin typeface="+mn-ea"/>
                <a:ea typeface="+mn-ea"/>
              </a:rPr>
              <a:t>参训人员需要</a:t>
            </a:r>
            <a:r>
              <a:rPr lang="zh-CN" altLang="en-US" sz="1600" dirty="0" smtClean="0">
                <a:latin typeface="+mn-ea"/>
                <a:ea typeface="+mn-ea"/>
              </a:rPr>
              <a:t>掌握数据中心巡检对时间要求、路线要求及巡检内容要点，并能够按照要求格式正确填写巡检记录表，对巡检记录进行规范存档。</a:t>
            </a:r>
            <a:endParaRPr lang="en-US" altLang="zh-CN" sz="1600" dirty="0">
              <a:latin typeface="+mn-ea"/>
              <a:ea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3</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巡检实施方式</a:t>
            </a:r>
            <a:endParaRPr lang="zh-CN" altLang="en-US" sz="2400" b="1" dirty="0">
              <a:solidFill>
                <a:schemeClr val="accent1"/>
              </a:solidFill>
            </a:endParaRPr>
          </a:p>
        </p:txBody>
      </p:sp>
      <p:graphicFrame>
        <p:nvGraphicFramePr>
          <p:cNvPr id="3" name="表格 2"/>
          <p:cNvGraphicFramePr>
            <a:graphicFrameLocks noGrp="1"/>
          </p:cNvGraphicFramePr>
          <p:nvPr/>
        </p:nvGraphicFramePr>
        <p:xfrm>
          <a:off x="2063552" y="1340768"/>
          <a:ext cx="9001000" cy="3818752"/>
        </p:xfrm>
        <a:graphic>
          <a:graphicData uri="http://schemas.openxmlformats.org/drawingml/2006/table">
            <a:tbl>
              <a:tblPr firstRow="1" firstCol="1" bandRow="1">
                <a:tableStyleId>{5C22544A-7EE6-4342-B048-85BDC9FD1C3A}</a:tableStyleId>
              </a:tblPr>
              <a:tblGrid>
                <a:gridCol w="551273"/>
                <a:gridCol w="996650"/>
                <a:gridCol w="1574873"/>
                <a:gridCol w="5327122"/>
                <a:gridCol w="551082"/>
              </a:tblGrid>
              <a:tr h="617888">
                <a:tc>
                  <a:txBody>
                    <a:bodyPr/>
                    <a:lstStyle/>
                    <a:p>
                      <a:pPr algn="ctr">
                        <a:lnSpc>
                          <a:spcPct val="115000"/>
                        </a:lnSpc>
                        <a:spcAft>
                          <a:spcPts val="0"/>
                        </a:spcAft>
                      </a:pPr>
                      <a:r>
                        <a:rPr lang="en-US" sz="1200" dirty="0" err="1">
                          <a:effectLst/>
                          <a:latin typeface="+mn-ea"/>
                          <a:ea typeface="+mn-ea"/>
                        </a:rPr>
                        <a:t>序号</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sz="1200">
                          <a:effectLst/>
                          <a:latin typeface="+mn-ea"/>
                          <a:ea typeface="+mn-ea"/>
                        </a:rPr>
                        <a:t>巡检时间</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smtClean="0">
                          <a:effectLst/>
                          <a:latin typeface="+mn-ea"/>
                          <a:ea typeface="+mn-ea"/>
                          <a:cs typeface="Times New Roman" panose="02020603050405020304"/>
                        </a:rPr>
                        <a:t>巡检类型</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巡检区域</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备注</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dirty="0">
                          <a:effectLst/>
                          <a:latin typeface="+mn-ea"/>
                          <a:ea typeface="+mn-ea"/>
                        </a:rPr>
                        <a:t>1</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mn-cs"/>
                        </a:rPr>
                        <a:t>8:30</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深度巡检</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kern="1200" dirty="0" smtClean="0">
                          <a:solidFill>
                            <a:schemeClr val="dk1"/>
                          </a:solidFill>
                          <a:effectLst/>
                          <a:latin typeface="+mn-ea"/>
                          <a:ea typeface="+mn-ea"/>
                          <a:cs typeface="+mn-cs"/>
                        </a:rPr>
                        <a:t>各层电力室、空调间、夹层、冷冻站、楼顶、蓄冷罐</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17888">
                <a:tc>
                  <a:txBody>
                    <a:bodyPr/>
                    <a:lstStyle/>
                    <a:p>
                      <a:pPr algn="ctr">
                        <a:lnSpc>
                          <a:spcPct val="115000"/>
                        </a:lnSpc>
                        <a:spcAft>
                          <a:spcPts val="0"/>
                        </a:spcAft>
                      </a:pPr>
                      <a:r>
                        <a:rPr lang="en-US" sz="1200">
                          <a:effectLst/>
                          <a:latin typeface="+mn-ea"/>
                          <a:ea typeface="+mn-ea"/>
                        </a:rPr>
                        <a:t>2</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13:00</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基础巡检</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tabLst/>
                        <a:defRPr/>
                      </a:pPr>
                      <a:r>
                        <a:rPr lang="zh-CN" altLang="en-US" sz="1600" kern="1200" dirty="0" smtClean="0">
                          <a:solidFill>
                            <a:schemeClr val="dk1"/>
                          </a:solidFill>
                          <a:effectLst/>
                          <a:latin typeface="+mn-ea"/>
                          <a:ea typeface="+mn-ea"/>
                          <a:cs typeface="+mn-cs"/>
                        </a:rPr>
                        <a:t>各层电力室、空调间、冷冻站、楼顶、蓄冷罐</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3</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18:30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基础巡检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tabLst/>
                        <a:defRPr/>
                      </a:pPr>
                      <a:r>
                        <a:rPr lang="zh-CN" altLang="en-US" sz="1600" kern="1200" dirty="0" smtClean="0">
                          <a:solidFill>
                            <a:schemeClr val="dk1"/>
                          </a:solidFill>
                          <a:effectLst/>
                          <a:latin typeface="+mn-ea"/>
                          <a:ea typeface="+mn-ea"/>
                          <a:cs typeface="+mn-cs"/>
                        </a:rPr>
                        <a:t>各层电力室、空调间、冷冻站、楼顶、蓄冷罐</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4</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11:30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深度巡检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kern="1200" dirty="0" smtClean="0">
                          <a:solidFill>
                            <a:schemeClr val="dk1"/>
                          </a:solidFill>
                          <a:effectLst/>
                          <a:latin typeface="+mn-ea"/>
                          <a:ea typeface="+mn-ea"/>
                          <a:cs typeface="+mn-cs"/>
                        </a:rPr>
                        <a:t>各层电力室、空调间、夹层、冷冻站、楼顶、蓄冷罐</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5</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mn-cs"/>
                        </a:rPr>
                        <a:t>3:30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基础巡检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tabLst/>
                        <a:defRPr/>
                      </a:pPr>
                      <a:r>
                        <a:rPr lang="zh-CN" altLang="en-US" sz="1600" kern="1200" dirty="0" smtClean="0">
                          <a:solidFill>
                            <a:schemeClr val="dk1"/>
                          </a:solidFill>
                          <a:effectLst/>
                          <a:latin typeface="+mn-ea"/>
                          <a:ea typeface="+mn-ea"/>
                          <a:cs typeface="+mn-cs"/>
                        </a:rPr>
                        <a:t>各层电力室、空调间、冷冻站、楼顶、蓄冷罐</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 </a:t>
                      </a:r>
                      <a:endParaRPr lang="zh-CN" sz="2400" dirty="0">
                        <a:effectLst/>
                        <a:latin typeface="+mn-ea"/>
                        <a:ea typeface="+mn-ea"/>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5</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03512" y="2132856"/>
            <a:ext cx="8784976" cy="2308324"/>
          </a:xfrm>
          <a:prstGeom prst="rect">
            <a:avLst/>
          </a:prstGeom>
        </p:spPr>
        <p:txBody>
          <a:bodyPr wrap="square">
            <a:spAutoFit/>
          </a:bodyPr>
          <a:lstStyle/>
          <a:p>
            <a:pPr marL="0" lvl="1">
              <a:lnSpc>
                <a:spcPct val="150000"/>
              </a:lnSpc>
            </a:pPr>
            <a:r>
              <a:rPr lang="zh-CN" altLang="en-US" sz="2000" cap="small" dirty="0"/>
              <a:t>巡检</a:t>
            </a:r>
            <a:r>
              <a:rPr lang="zh-CN" altLang="zh-CN" sz="2000" cap="small" dirty="0" smtClean="0"/>
              <a:t>人员</a:t>
            </a:r>
            <a:endParaRPr lang="zh-CN" altLang="zh-CN" sz="2000" cap="small" dirty="0"/>
          </a:p>
          <a:p>
            <a:pPr>
              <a:lnSpc>
                <a:spcPct val="150000"/>
              </a:lnSpc>
            </a:pPr>
            <a:r>
              <a:rPr lang="en-US" altLang="zh-CN" sz="1400" dirty="0" smtClean="0"/>
              <a:t>         </a:t>
            </a:r>
            <a:r>
              <a:rPr lang="zh-CN" altLang="zh-CN" sz="1400" dirty="0" smtClean="0"/>
              <a:t>数据</a:t>
            </a:r>
            <a:r>
              <a:rPr lang="zh-CN" altLang="zh-CN" sz="1400" dirty="0"/>
              <a:t>中心现场巡检人员需要具备相关专业证照及专业培训的合格人员，巡检人员须熟悉现场设备运行状态和设备的操作</a:t>
            </a:r>
            <a:r>
              <a:rPr lang="zh-CN" altLang="zh-CN" sz="1400" dirty="0" smtClean="0"/>
              <a:t>方法</a:t>
            </a:r>
            <a:r>
              <a:rPr lang="zh-CN" altLang="en-US" sz="1400" dirty="0" smtClean="0"/>
              <a:t>；</a:t>
            </a:r>
            <a:endParaRPr lang="en-US" altLang="zh-CN" sz="1400" dirty="0" smtClean="0"/>
          </a:p>
          <a:p>
            <a:pPr>
              <a:lnSpc>
                <a:spcPct val="150000"/>
              </a:lnSpc>
            </a:pPr>
            <a:r>
              <a:rPr lang="zh-CN" altLang="zh-CN" sz="2000" cap="small" dirty="0" smtClean="0"/>
              <a:t>巡检</a:t>
            </a:r>
            <a:r>
              <a:rPr lang="zh-CN" altLang="zh-CN" sz="2000" cap="small" dirty="0"/>
              <a:t>过程</a:t>
            </a:r>
          </a:p>
          <a:p>
            <a:pPr>
              <a:lnSpc>
                <a:spcPct val="150000"/>
              </a:lnSpc>
            </a:pPr>
            <a:r>
              <a:rPr lang="en-US" altLang="zh-CN" sz="1400" dirty="0" smtClean="0"/>
              <a:t>         </a:t>
            </a:r>
            <a:r>
              <a:rPr lang="zh-CN" altLang="zh-CN" sz="1400" dirty="0" smtClean="0"/>
              <a:t>数据</a:t>
            </a:r>
            <a:r>
              <a:rPr lang="zh-CN" altLang="zh-CN" sz="1400" dirty="0"/>
              <a:t>中心各机房巡检过程中巡检人员应注意力集中，不可从事与设备巡检无关事宜，巡检人员应严格按照规定巡检路线、巡检内容和要求进行巡检工作。</a:t>
            </a:r>
            <a:endParaRPr lang="zh-CN" altLang="zh-CN" sz="160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3462486"/>
          </a:xfrm>
          <a:prstGeom prst="rect">
            <a:avLst/>
          </a:prstGeom>
        </p:spPr>
        <p:txBody>
          <a:bodyPr wrap="square">
            <a:spAutoFit/>
          </a:bodyPr>
          <a:lstStyle/>
          <a:p>
            <a:pPr marL="0" lvl="1">
              <a:lnSpc>
                <a:spcPct val="150000"/>
              </a:lnSpc>
            </a:pPr>
            <a:r>
              <a:rPr lang="zh-CN" altLang="en-US" sz="2000" cap="small" dirty="0" smtClean="0">
                <a:latin typeface="+mn-ea"/>
              </a:rPr>
              <a:t>巡检表填写</a:t>
            </a:r>
            <a:endParaRPr lang="zh-CN" altLang="zh-CN" sz="2000" cap="small" dirty="0">
              <a:latin typeface="+mn-ea"/>
            </a:endParaRPr>
          </a:p>
          <a:p>
            <a:pPr>
              <a:lnSpc>
                <a:spcPct val="150000"/>
              </a:lnSpc>
            </a:pPr>
            <a:r>
              <a:rPr lang="en-US" altLang="zh-CN" sz="1400" dirty="0" smtClean="0">
                <a:latin typeface="+mn-ea"/>
              </a:rPr>
              <a:t>        </a:t>
            </a:r>
            <a:r>
              <a:rPr lang="zh-CN" altLang="zh-CN" sz="1400" dirty="0" smtClean="0">
                <a:latin typeface="+mn-ea"/>
              </a:rPr>
              <a:t>值班</a:t>
            </a:r>
            <a:r>
              <a:rPr lang="zh-CN" altLang="zh-CN" sz="1400" dirty="0">
                <a:latin typeface="+mn-ea"/>
              </a:rPr>
              <a:t>人员应认真填写巡检表格，巡检表格应格式统一、内容准确、字迹清晰。具体要求如下：</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表格不得有空白项，无巡检内容区域应用“</a:t>
            </a:r>
            <a:r>
              <a:rPr lang="en-US" altLang="zh-CN" sz="1400" dirty="0">
                <a:latin typeface="+mn-ea"/>
              </a:rPr>
              <a:t>\”</a:t>
            </a:r>
            <a:r>
              <a:rPr lang="zh-CN" altLang="en-US" sz="1400" dirty="0">
                <a:latin typeface="+mn-ea"/>
              </a:rPr>
              <a:t>划掉，备注无</a:t>
            </a:r>
            <a:r>
              <a:rPr lang="zh-CN" altLang="en-US" sz="1400" dirty="0" smtClean="0">
                <a:latin typeface="+mn-ea"/>
              </a:rPr>
              <a:t>内容   的</a:t>
            </a:r>
            <a:r>
              <a:rPr lang="zh-CN" altLang="en-US" sz="1400" dirty="0">
                <a:latin typeface="+mn-ea"/>
              </a:rPr>
              <a:t>应填写“无”；</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人员应保证巡检内容的准确性，同一张巡检表格中不得出现</a:t>
            </a:r>
            <a:r>
              <a:rPr lang="en-US" altLang="zh-CN" sz="1400" dirty="0">
                <a:latin typeface="+mn-ea"/>
              </a:rPr>
              <a:t>2</a:t>
            </a:r>
            <a:r>
              <a:rPr lang="zh-CN" altLang="en-US" sz="1400" dirty="0">
                <a:latin typeface="+mn-ea"/>
              </a:rPr>
              <a:t>处以上的修改、涂改痕迹；</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表中环境及状态等判定巡检结论，应使用“√”进行勾选，若巡检项中有异常情况，应在备注栏中进行说明。</a:t>
            </a: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2954655"/>
          </a:xfrm>
          <a:prstGeom prst="rect">
            <a:avLst/>
          </a:prstGeom>
        </p:spPr>
        <p:txBody>
          <a:bodyPr wrap="square">
            <a:spAutoFit/>
          </a:bodyPr>
          <a:lstStyle/>
          <a:p>
            <a:pPr marL="0" lvl="1">
              <a:lnSpc>
                <a:spcPct val="150000"/>
              </a:lnSpc>
            </a:pPr>
            <a:r>
              <a:rPr lang="zh-CN" altLang="en-US" sz="2000" dirty="0" smtClean="0">
                <a:latin typeface="+mn-ea"/>
              </a:rPr>
              <a:t>巡检</a:t>
            </a:r>
            <a:r>
              <a:rPr lang="zh-CN" altLang="en-US" sz="2000" dirty="0">
                <a:latin typeface="+mn-ea"/>
              </a:rPr>
              <a:t>表存档</a:t>
            </a:r>
          </a:p>
          <a:p>
            <a:pPr>
              <a:lnSpc>
                <a:spcPct val="150000"/>
              </a:lnSpc>
            </a:pPr>
            <a:r>
              <a:rPr lang="zh-CN" altLang="en-US" sz="1400" dirty="0" smtClean="0">
                <a:latin typeface="+mn-ea"/>
              </a:rPr>
              <a:t>        巡检</a:t>
            </a:r>
            <a:r>
              <a:rPr lang="zh-CN" altLang="en-US" sz="1400" dirty="0">
                <a:latin typeface="+mn-ea"/>
              </a:rPr>
              <a:t>表格应和交接班记录一起与接班人员进行交接，巡检记录应由专人负责保管，保存期为</a:t>
            </a:r>
            <a:r>
              <a:rPr lang="en-US" altLang="zh-CN" sz="1400" dirty="0">
                <a:latin typeface="+mn-ea"/>
              </a:rPr>
              <a:t>2</a:t>
            </a:r>
            <a:r>
              <a:rPr lang="zh-CN" altLang="en-US" sz="1400" dirty="0">
                <a:latin typeface="+mn-ea"/>
              </a:rPr>
              <a:t>年</a:t>
            </a:r>
            <a:r>
              <a:rPr lang="zh-CN" altLang="en-US" sz="1400" dirty="0" smtClean="0">
                <a:latin typeface="+mn-ea"/>
              </a:rPr>
              <a:t>。</a:t>
            </a:r>
            <a:endParaRPr lang="en-US" altLang="zh-CN" sz="1400" dirty="0" smtClean="0">
              <a:latin typeface="+mn-ea"/>
            </a:endParaRPr>
          </a:p>
          <a:p>
            <a:pPr>
              <a:lnSpc>
                <a:spcPct val="150000"/>
              </a:lnSpc>
            </a:pPr>
            <a:endParaRPr lang="zh-CN" altLang="en-US" sz="1400" dirty="0">
              <a:latin typeface="+mn-ea"/>
            </a:endParaRPr>
          </a:p>
          <a:p>
            <a:pPr>
              <a:lnSpc>
                <a:spcPct val="150000"/>
              </a:lnSpc>
            </a:pPr>
            <a:r>
              <a:rPr lang="zh-CN" altLang="en-US" sz="2000" dirty="0" smtClean="0">
                <a:latin typeface="+mn-ea"/>
              </a:rPr>
              <a:t>巡检</a:t>
            </a:r>
            <a:r>
              <a:rPr lang="zh-CN" altLang="en-US" sz="2000" dirty="0">
                <a:latin typeface="+mn-ea"/>
              </a:rPr>
              <a:t>记录审核</a:t>
            </a:r>
          </a:p>
          <a:p>
            <a:pPr>
              <a:lnSpc>
                <a:spcPct val="150000"/>
              </a:lnSpc>
            </a:pPr>
            <a:r>
              <a:rPr lang="zh-CN" altLang="en-US" sz="1400" dirty="0" smtClean="0">
                <a:latin typeface="+mn-ea"/>
              </a:rPr>
              <a:t>        巡检</a:t>
            </a:r>
            <a:r>
              <a:rPr lang="zh-CN" altLang="en-US" sz="1400" dirty="0">
                <a:latin typeface="+mn-ea"/>
              </a:rPr>
              <a:t>表作为基础设施重要的运行记录内容，由接班人对上一班次的巡检内容进行审核，此外所有存档巡检记录表需主管进行审核签字。</a:t>
            </a: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2318</TotalTime>
  <Words>2042</Words>
  <Application>Microsoft Office PowerPoint</Application>
  <PresentationFormat>自定义</PresentationFormat>
  <Paragraphs>1538</Paragraphs>
  <Slides>23</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微软雅黑</vt:lpstr>
      <vt:lpstr>Copperplate Gothic Bold</vt:lpstr>
      <vt:lpstr>Impact</vt:lpstr>
      <vt:lpstr>Times New Roman</vt:lpstr>
      <vt:lpstr>Wingdings</vt:lpstr>
      <vt:lpstr>等线</vt:lpstr>
      <vt:lpstr>新宋体</vt:lpstr>
      <vt:lpstr>Calibri</vt:lpstr>
      <vt:lpstr>华康俪金黑W8</vt:lpstr>
      <vt:lpstr>1_Office 主题​​</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sony</cp:lastModifiedBy>
  <cp:revision>550</cp:revision>
  <dcterms:created xsi:type="dcterms:W3CDTF">2014-01-11T15:22:00Z</dcterms:created>
  <dcterms:modified xsi:type="dcterms:W3CDTF">2019-10-21T06:58:40Z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