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25"/>
  </p:notesMasterIdLst>
  <p:handoutMasterIdLst>
    <p:handoutMasterId r:id="rId26"/>
  </p:handoutMasterIdLst>
  <p:sldIdLst>
    <p:sldId id="257" r:id="rId2"/>
    <p:sldId id="390" r:id="rId3"/>
    <p:sldId id="350" r:id="rId4"/>
    <p:sldId id="391" r:id="rId5"/>
    <p:sldId id="408" r:id="rId6"/>
    <p:sldId id="409" r:id="rId7"/>
    <p:sldId id="410" r:id="rId8"/>
    <p:sldId id="392" r:id="rId9"/>
    <p:sldId id="411" r:id="rId10"/>
    <p:sldId id="418" r:id="rId11"/>
    <p:sldId id="419" r:id="rId12"/>
    <p:sldId id="420" r:id="rId13"/>
    <p:sldId id="386" r:id="rId14"/>
    <p:sldId id="412" r:id="rId15"/>
    <p:sldId id="413" r:id="rId16"/>
    <p:sldId id="398" r:id="rId17"/>
    <p:sldId id="414" r:id="rId18"/>
    <p:sldId id="415" r:id="rId19"/>
    <p:sldId id="421" r:id="rId20"/>
    <p:sldId id="407" r:id="rId21"/>
    <p:sldId id="416" r:id="rId22"/>
    <p:sldId id="417" r:id="rId23"/>
    <p:sldId id="281" r:id="rId24"/>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Impact" panose="020B0806030902050204" pitchFamily="34" charset="0"/>
      <p:regular r:id="rId31"/>
    </p:embeddedFont>
    <p:embeddedFont>
      <p:font typeface="Copperplate Gothic Bold" panose="020E0705020206020404" pitchFamily="34" charset="0"/>
      <p:regular r:id="rId32"/>
    </p:embeddedFont>
    <p:embeddedFont>
      <p:font typeface="微软雅黑" panose="020B0503020204020204" pitchFamily="34" charset="-122"/>
      <p:regular r:id="rId33"/>
      <p:bold r:id="rId34"/>
    </p:embeddedFont>
  </p:embeddedFontLst>
  <p:custDataLst>
    <p:tags r:id="rId35"/>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33"/>
    <a:srgbClr val="00CC00"/>
    <a:srgbClr val="28A9D6"/>
    <a:srgbClr val="7FCCE7"/>
    <a:srgbClr val="4AB7DC"/>
    <a:srgbClr val="0033CC"/>
    <a:srgbClr val="4DB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p:restoredTop sz="90750"/>
  </p:normalViewPr>
  <p:slideViewPr>
    <p:cSldViewPr showGuides="1">
      <p:cViewPr varScale="1">
        <p:scale>
          <a:sx n="71" d="100"/>
          <a:sy n="71" d="100"/>
        </p:scale>
        <p:origin x="-762" y="-96"/>
      </p:cViewPr>
      <p:guideLst>
        <p:guide orient="horz" pos="400"/>
        <p:guide orient="horz" pos="1248"/>
        <p:guide orient="horz" pos="3724"/>
        <p:guide orient="horz" pos="3097"/>
        <p:guide orient="horz" pos="2706"/>
        <p:guide orient="horz" pos="3270"/>
        <p:guide pos="3862"/>
        <p:guide pos="917"/>
        <p:guide pos="7680"/>
        <p:guide pos="7015"/>
        <p:guide pos="1255"/>
        <p:guide pos="6335"/>
      </p:guideLst>
    </p:cSldViewPr>
  </p:slideViewPr>
  <p:notesTextViewPr>
    <p:cViewPr>
      <p:scale>
        <a:sx n="200" d="100"/>
        <a:sy n="200" d="100"/>
      </p:scale>
      <p:origin x="0" y="0"/>
    </p:cViewPr>
  </p:notesTextViewPr>
  <p:sorterViewPr showFormatting="0">
    <p:cViewPr>
      <p:scale>
        <a:sx n="125" d="100"/>
        <a:sy n="125" d="100"/>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DBC99F6-9BDD-40CD-B750-C05F49057CC7}"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00595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589282E-0554-4E81-A943-9B8550DD4D3D}"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8389833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433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4818"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48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BBA72B-A2ED-44E8-9B91-00FB7143DA5C}" type="slidenum">
              <a:rPr lang="zh-CN" altLang="en-US"/>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481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8914"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891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C9BEA38-FE65-40B2-B47E-023FD31D6A64}" type="slidenum">
              <a:rPr lang="zh-CN" altLang="en-US"/>
              <a:t>13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a:ln>
            <a:solidFill>
              <a:srgbClr val="000000"/>
            </a:solidFill>
            <a:miter/>
          </a:ln>
        </p:spPr>
      </p:sp>
      <p:sp>
        <p:nvSpPr>
          <p:cNvPr id="409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096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9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4034"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D261D61-8478-44AB-B891-EC59605C339E}" type="slidenum">
              <a:rPr lang="zh-CN" altLang="en-US"/>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20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21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843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457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a:solidFill>
              <a:srgbClr val="000000"/>
            </a:solidFill>
            <a:miter/>
          </a:ln>
        </p:spPr>
      </p:sp>
      <p:sp>
        <p:nvSpPr>
          <p:cNvPr id="2662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2770"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27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37C0C64-9F0D-45E0-A9C6-DAF26C79769D}" type="slidenum">
              <a:rPr lang="zh-CN" altLang="en-US"/>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0" y="2228850"/>
            <a:ext cx="12192000" cy="1847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Copperplate Gothic Bold" panose="020E0705020206020404" pitchFamily="34" charset="0"/>
              <a:ea typeface="微软雅黑" panose="020B0503020204020204" pitchFamily="34" charset="-122"/>
              <a:cs typeface="+mn-cs"/>
            </a:endParaRPr>
          </a:p>
        </p:txBody>
      </p:sp>
      <p:cxnSp>
        <p:nvCxnSpPr>
          <p:cNvPr id="4" name="直接连接符 3"/>
          <p:cNvCxnSpPr/>
          <p:nvPr/>
        </p:nvCxnSpPr>
        <p:spPr>
          <a:xfrm>
            <a:off x="0" y="4221163"/>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3402259" y="2567804"/>
            <a:ext cx="5387481" cy="1076325"/>
          </a:xfrm>
          <a:prstGeom prst="rect">
            <a:avLst/>
          </a:prstGeom>
          <a:noFill/>
          <a:effectLst>
            <a:outerShdw blurRad="50800" dist="38100" dir="2700000" algn="tl" rotWithShape="0">
              <a:prstClr val="black">
                <a:alpha val="40000"/>
              </a:prstClr>
            </a:outerShdw>
          </a:effec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w="3175">
                  <a:solidFill>
                    <a:srgbClr val="31A5D7"/>
                  </a:solidFill>
                </a:ln>
                <a:solidFill>
                  <a:schemeClr val="bg1"/>
                </a:solidFill>
                <a:effectLst/>
                <a:uLnTx/>
                <a:uFillTx/>
                <a:latin typeface="+mj-ea"/>
                <a:ea typeface="+mj-ea"/>
                <a:cs typeface="+mn-cs"/>
                <a:sym typeface="+mn-ea"/>
              </a:rPr>
              <a:t>润泽科技数据中心</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w="3175">
                <a:solidFill>
                  <a:srgbClr val="31A5D7"/>
                </a:solidFill>
              </a:ln>
              <a:solidFill>
                <a:schemeClr val="bg1"/>
              </a:solidFill>
              <a:effectLst/>
              <a:uLnTx/>
              <a:uFillTx/>
              <a:latin typeface="+mj-ea"/>
              <a:ea typeface="+mj-ea"/>
              <a:cs typeface="+mn-cs"/>
              <a:sym typeface="+mn-ea"/>
            </a:endParaRPr>
          </a:p>
        </p:txBody>
      </p:sp>
      <p:cxnSp>
        <p:nvCxnSpPr>
          <p:cNvPr id="6" name="直接连接符 5"/>
          <p:cNvCxnSpPr/>
          <p:nvPr/>
        </p:nvCxnSpPr>
        <p:spPr>
          <a:xfrm>
            <a:off x="0"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72413"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72413"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72413"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42"/>
          <p:cNvSpPr txBox="1">
            <a:spLocks noChangeArrowheads="1"/>
          </p:cNvSpPr>
          <p:nvPr/>
        </p:nvSpPr>
        <p:spPr bwMode="auto">
          <a:xfrm>
            <a:off x="4630738" y="6089650"/>
            <a:ext cx="2801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404040"/>
                </a:solidFill>
                <a:effectLst/>
                <a:uLnTx/>
                <a:uFillTx/>
                <a:latin typeface="Copperplate Gothic Bold" panose="020E0705020206020404" pitchFamily="34" charset="0"/>
                <a:ea typeface="微软雅黑" panose="020B0503020204020204" pitchFamily="34" charset="-122"/>
                <a:cs typeface="+mn-cs"/>
                <a:sym typeface="+mn-ea"/>
              </a:rPr>
              <a:t>润泽科技发展有限公司</a:t>
            </a:r>
          </a:p>
        </p:txBody>
      </p:sp>
      <p:cxnSp>
        <p:nvCxnSpPr>
          <p:cNvPr id="13" name="直接连接符 12"/>
          <p:cNvCxnSpPr/>
          <p:nvPr/>
        </p:nvCxnSpPr>
        <p:spPr>
          <a:xfrm>
            <a:off x="0" y="2060575"/>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61" name="图片 13" descr="fd7822eee3c587287323d4825493695"/>
          <p:cNvPicPr>
            <a:picLocks noChangeAspect="1"/>
          </p:cNvPicPr>
          <p:nvPr userDrawn="1"/>
        </p:nvPicPr>
        <p:blipFill>
          <a:blip r:embed="rId3"/>
          <a:stretch>
            <a:fillRect/>
          </a:stretch>
        </p:blipFill>
        <p:spPr>
          <a:xfrm>
            <a:off x="274638" y="114300"/>
            <a:ext cx="3603625" cy="822325"/>
          </a:xfrm>
          <a:prstGeom prst="rect">
            <a:avLst/>
          </a:prstGeom>
          <a:noFill/>
          <a:ln w="9525">
            <a:noFill/>
          </a:ln>
        </p:spPr>
      </p:pic>
      <p:sp>
        <p:nvSpPr>
          <p:cNvPr id="2" name="灯片编号占位符 1"/>
          <p:cNvSpPr>
            <a:spLocks noGrp="1"/>
          </p:cNvSpPr>
          <p:nvPr>
            <p:ph type="sldNum" sz="quarter" idx="10"/>
          </p:nvPr>
        </p:nvSpPr>
        <p:spPr>
          <a:xfrm>
            <a:off x="942975" y="6338888"/>
            <a:ext cx="541338" cy="282575"/>
          </a:xfrm>
          <a:prstGeom prst="rect">
            <a:avLst/>
          </a:prstGeom>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fld id="{B5E92375-F382-402D-9090-7EA16332EC96}" type="slidenum">
              <a:rPr kumimoji="0" lang="zh-CN" altLang="en-US" sz="1800" b="0" i="0" u="none" strike="noStrike" kern="1200" cap="none" spc="0" normalizeH="0" baseline="0" noProof="0" smtClean="0">
                <a:ln>
                  <a:noFill/>
                </a:ln>
                <a:solidFill>
                  <a:srgbClr val="595959"/>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800" b="0" i="0" u="none" strike="noStrike" kern="1200" cap="none" spc="0" normalizeH="0" baseline="0" noProof="0">
              <a:ln>
                <a:noFill/>
              </a:ln>
              <a:solidFill>
                <a:srgbClr val="595959"/>
              </a:solidFill>
              <a:effectLst/>
              <a:uLnTx/>
              <a:uFillTx/>
              <a:latin typeface="Copperplate Gothic Bold" panose="020E0705020206020404" pitchFamily="34" charset="0"/>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p:nvPr/>
        </p:nvSpPr>
        <p:spPr>
          <a:xfrm>
            <a:off x="479425" y="393700"/>
            <a:ext cx="846138" cy="461963"/>
          </a:xfrm>
          <a:prstGeom prst="rect">
            <a:avLst/>
          </a:prstGeom>
          <a:noFill/>
          <a:ln>
            <a:solidFill>
              <a:schemeClr val="accent1"/>
            </a:solidFill>
          </a:ln>
        </p:spPr>
        <p:txBody>
          <a:bodyPr anchor="ctr" anchorCtr="1">
            <a:spAutoFit/>
          </a:bodyPr>
          <a:lstStyle>
            <a:defPPr>
              <a:defRPr lang="zh-CN"/>
            </a:defPPr>
            <a:lvl1pPr algn="ctr">
              <a:defRPr sz="3200">
                <a:solidFill>
                  <a:srgbClr val="339933"/>
                </a:solidFill>
                <a:latin typeface="Impact" panose="020B080603090205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Impact" panose="020B0806030902050204" pitchFamily="34" charset="0"/>
                <a:ea typeface="+mn-ea"/>
                <a:cs typeface="+mn-cs"/>
                <a:sym typeface="+mn-ea"/>
              </a:rPr>
              <a:t>目录</a:t>
            </a:r>
          </a:p>
        </p:txBody>
      </p:sp>
      <p:pic>
        <p:nvPicPr>
          <p:cNvPr id="3080" name="图片 1" descr="fd7822eee3c587287323d4825493695"/>
          <p:cNvPicPr>
            <a:picLocks noChangeAspect="1"/>
          </p:cNvPicPr>
          <p:nvPr userDrawn="1"/>
        </p:nvPicPr>
        <p:blipFill>
          <a:blip r:embed="rId3"/>
          <a:stretch>
            <a:fillRect/>
          </a:stretch>
        </p:blipFill>
        <p:spPr>
          <a:xfrm>
            <a:off x="8169275" y="393700"/>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0543862-7EEC-48CC-85BC-D260D0DECCED}"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01</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4104" name="图片 1" descr="fd7822eee3c587287323d4825493695"/>
          <p:cNvPicPr>
            <a:picLocks noChangeAspect="1"/>
          </p:cNvPicPr>
          <p:nvPr userDrawn="1"/>
        </p:nvPicPr>
        <p:blipFill>
          <a:blip r:embed="rId3"/>
          <a:stretch>
            <a:fillRect/>
          </a:stretch>
        </p:blipFill>
        <p:spPr>
          <a:xfrm>
            <a:off x="8302625"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5EA9659-EF18-4454-AE12-79E1C77FD064}"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02</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5128" name="图片 1" descr="fd7822eee3c587287323d4825493695"/>
          <p:cNvPicPr>
            <a:picLocks noChangeAspect="1"/>
          </p:cNvPicPr>
          <p:nvPr userDrawn="1"/>
        </p:nvPicPr>
        <p:blipFill>
          <a:blip r:embed="rId3"/>
          <a:stretch>
            <a:fillRect/>
          </a:stretch>
        </p:blipFill>
        <p:spPr>
          <a:xfrm>
            <a:off x="8210550" y="333375"/>
            <a:ext cx="3602038"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DA382FB-D364-4A9E-BDAC-177D69F71BD3}"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03</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6152" name="图片 1" descr="fd7822eee3c587287323d4825493695"/>
          <p:cNvPicPr>
            <a:picLocks noChangeAspect="1"/>
          </p:cNvPicPr>
          <p:nvPr userDrawn="1"/>
        </p:nvPicPr>
        <p:blipFill>
          <a:blip r:embed="rId3"/>
          <a:stretch>
            <a:fillRect/>
          </a:stretch>
        </p:blipFill>
        <p:spPr>
          <a:xfrm>
            <a:off x="8024813" y="228600"/>
            <a:ext cx="3602037"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4FB3E66-9406-429E-8E2A-AFC6722261AD}"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04</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7176" name="图片 1" descr="fd7822eee3c587287323d4825493695"/>
          <p:cNvPicPr>
            <a:picLocks noChangeAspect="1"/>
          </p:cNvPicPr>
          <p:nvPr userDrawn="1"/>
        </p:nvPicPr>
        <p:blipFill>
          <a:blip r:embed="rId3"/>
          <a:stretch>
            <a:fillRect/>
          </a:stretch>
        </p:blipFill>
        <p:spPr>
          <a:xfrm>
            <a:off x="8013700"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CE332F4-AEED-432F-8CBF-3BD6B5C9A7B6}"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05</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8200" name="图片 1" descr="fd7822eee3c587287323d4825493695"/>
          <p:cNvPicPr>
            <a:picLocks noChangeAspect="1"/>
          </p:cNvPicPr>
          <p:nvPr userDrawn="1"/>
        </p:nvPicPr>
        <p:blipFill>
          <a:blip r:embed="rId3"/>
          <a:stretch>
            <a:fillRect/>
          </a:stretch>
        </p:blipFill>
        <p:spPr>
          <a:xfrm>
            <a:off x="8128000" y="214313"/>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DC8BA5E-D7CF-4EBB-A05D-7A298828661F}"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06</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9224" name="图片 1" descr="fd7822eee3c587287323d4825493695"/>
          <p:cNvPicPr>
            <a:picLocks noChangeAspect="1"/>
          </p:cNvPicPr>
          <p:nvPr userDrawn="1"/>
        </p:nvPicPr>
        <p:blipFill>
          <a:blip r:embed="rId3"/>
          <a:stretch>
            <a:fillRect/>
          </a:stretch>
        </p:blipFill>
        <p:spPr>
          <a:xfrm>
            <a:off x="8261350"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0010572-9CE4-4E9F-B451-9C3D0B296664}"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0" y="2625725"/>
            <a:ext cx="12192000" cy="1716088"/>
          </a:xfrm>
          <a:prstGeom prst="rect">
            <a:avLst/>
          </a:prstGeom>
          <a:solidFill>
            <a:schemeClr val="accent1"/>
          </a:solidFill>
          <a:ln w="9525">
            <a:solidFill>
              <a:srgbClr val="339933"/>
            </a:solidFill>
            <a:miter lim="800000"/>
          </a:ln>
        </p:spPr>
        <p:txBody>
          <a:bodyPr lIns="121920" tIns="60960" rIns="121920" bIns="60960"/>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Copperplate Gothic Bold" panose="020E0705020206020404" pitchFamily="34" charset="0"/>
              <a:ea typeface="微软雅黑" panose="020B0503020204020204" pitchFamily="34" charset="-122"/>
              <a:cs typeface="+mn-cs"/>
            </a:endParaRPr>
          </a:p>
        </p:txBody>
      </p:sp>
      <p:cxnSp>
        <p:nvCxnSpPr>
          <p:cNvPr id="4" name="直接连接符 3"/>
          <p:cNvCxnSpPr/>
          <p:nvPr/>
        </p:nvCxnSpPr>
        <p:spPr>
          <a:xfrm>
            <a:off x="0" y="4373563"/>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1" i="0" u="none" strike="noStrike" kern="1200" cap="none" spc="0" normalizeH="0" baseline="0" noProof="0" dirty="0">
                <a:ln w="3175">
                  <a:solidFill>
                    <a:srgbClr val="31A5D7"/>
                  </a:solidFill>
                </a:ln>
                <a:solidFill>
                  <a:schemeClr val="bg1"/>
                </a:solidFill>
                <a:effectLst/>
                <a:uLnTx/>
                <a:uFillTx/>
                <a:latin typeface="Copperplate Gothic Bold" panose="020E0705020206020404" pitchFamily="34" charset="0"/>
                <a:ea typeface="华康俪金黑W8" pitchFamily="49" charset="-122"/>
                <a:cs typeface="+mn-cs"/>
                <a:sym typeface="+mn-ea"/>
              </a:rPr>
              <a:t>谢谢</a:t>
            </a:r>
            <a:endParaRPr kumimoji="0" lang="zh-CN" altLang="en-US" sz="11500" b="1" i="0" u="none" strike="noStrike" kern="1200" cap="none" spc="0" normalizeH="0" baseline="0" noProof="0" dirty="0">
              <a:ln w="3175">
                <a:solidFill>
                  <a:srgbClr val="31A5D7"/>
                </a:solidFill>
              </a:ln>
              <a:solidFill>
                <a:schemeClr val="bg1"/>
              </a:solidFill>
              <a:effectLst/>
              <a:uLnTx/>
              <a:uFillTx/>
              <a:latin typeface="华康俪金黑W8" pitchFamily="49" charset="-122"/>
              <a:ea typeface="华康俪金黑W8" pitchFamily="49" charset="-122"/>
              <a:cs typeface="+mn-cs"/>
              <a:sym typeface="+mn-ea"/>
            </a:endParaRPr>
          </a:p>
        </p:txBody>
      </p:sp>
      <p:cxnSp>
        <p:nvCxnSpPr>
          <p:cNvPr id="6" name="直接连接符 5"/>
          <p:cNvCxnSpPr/>
          <p:nvPr/>
        </p:nvCxnSpPr>
        <p:spPr>
          <a:xfrm>
            <a:off x="0" y="2597150"/>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72413"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72413"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72413"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42"/>
          <p:cNvSpPr txBox="1">
            <a:spLocks noChangeArrowheads="1"/>
          </p:cNvSpPr>
          <p:nvPr/>
        </p:nvSpPr>
        <p:spPr bwMode="auto">
          <a:xfrm>
            <a:off x="4857750" y="6092825"/>
            <a:ext cx="28241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404040"/>
                </a:solidFill>
                <a:effectLst/>
                <a:uLnTx/>
                <a:uFillTx/>
                <a:latin typeface="Copperplate Gothic Bold" panose="020E0705020206020404" pitchFamily="34" charset="0"/>
                <a:ea typeface="微软雅黑" panose="020B0503020204020204" pitchFamily="34" charset="-122"/>
                <a:cs typeface="+mn-cs"/>
                <a:sym typeface="+mn-ea"/>
              </a:rPr>
              <a:t>润泽科技发展有限公司</a:t>
            </a:r>
          </a:p>
        </p:txBody>
      </p:sp>
      <p:pic>
        <p:nvPicPr>
          <p:cNvPr id="10253" name="图片 6" descr="fd7822eee3c587287323d4825493695"/>
          <p:cNvPicPr>
            <a:picLocks noChangeAspect="1"/>
          </p:cNvPicPr>
          <p:nvPr userDrawn="1"/>
        </p:nvPicPr>
        <p:blipFill>
          <a:blip r:embed="rId3"/>
          <a:stretch>
            <a:fillRect/>
          </a:stretch>
        </p:blipFill>
        <p:spPr>
          <a:xfrm>
            <a:off x="8231188" y="196850"/>
            <a:ext cx="3602037" cy="822325"/>
          </a:xfrm>
          <a:prstGeom prst="rect">
            <a:avLst/>
          </a:prstGeom>
          <a:noFill/>
          <a:ln w="9525">
            <a:noFill/>
          </a:ln>
        </p:spPr>
      </p:pic>
      <p:sp>
        <p:nvSpPr>
          <p:cNvPr id="2" name="灯片编号占位符 1"/>
          <p:cNvSpPr>
            <a:spLocks noGrp="1"/>
          </p:cNvSpPr>
          <p:nvPr>
            <p:ph type="sldNum" sz="quarter" idx="10"/>
          </p:nvPr>
        </p:nvSpPr>
        <p:spPr>
          <a:xfrm>
            <a:off x="942975" y="6338888"/>
            <a:ext cx="541338" cy="282575"/>
          </a:xfrm>
          <a:prstGeom prst="rect">
            <a:avLst/>
          </a:prstGeom>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fld id="{B5E92375-F382-402D-9090-7EA16332EC96}" type="slidenum">
              <a:rPr kumimoji="0" lang="zh-CN" altLang="en-US" sz="1800" b="0" i="0" u="none" strike="noStrike" kern="1200" cap="none" spc="0" normalizeH="0" baseline="0" noProof="0" smtClean="0">
                <a:ln>
                  <a:noFill/>
                </a:ln>
                <a:solidFill>
                  <a:srgbClr val="595959"/>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800" b="0" i="0" u="none" strike="noStrike" kern="1200" cap="none" spc="0" normalizeH="0" baseline="0" noProof="0">
              <a:ln>
                <a:noFill/>
              </a:ln>
              <a:solidFill>
                <a:srgbClr val="595959"/>
              </a:solidFill>
              <a:effectLst/>
              <a:uLnTx/>
              <a:uFillTx/>
              <a:latin typeface="Copperplate Gothic Bold" panose="020E0705020206020404" pitchFamily="34" charset="0"/>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2975" y="6338888"/>
            <a:ext cx="541338" cy="282575"/>
          </a:xfrm>
          <a:prstGeom prst="rect">
            <a:avLst/>
          </a:prstGeom>
        </p:spPr>
        <p:txBody>
          <a:bodyPr vert="horz" wrap="square" lIns="0" tIns="0" rIns="0" bIns="0" numCol="1" anchor="t" anchorCtr="0" compatLnSpc="1"/>
          <a:lstStyle>
            <a:lvl1pPr algn="ctr" eaLnBrk="1" hangingPunct="1">
              <a:defRPr>
                <a:solidFill>
                  <a:srgbClr val="59595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5E92375-F382-402D-9090-7EA16332EC96}" type="slidenum">
              <a:rPr kumimoji="0" lang="zh-CN" altLang="en-US" sz="1800" b="0" i="0" u="none" strike="noStrike" kern="1200" cap="none" spc="0" normalizeH="0" baseline="0" noProof="0" smtClean="0">
                <a:ln>
                  <a:noFill/>
                </a:ln>
                <a:solidFill>
                  <a:srgbClr val="595959"/>
                </a:solidFill>
                <a:effectLst/>
                <a:uLnTx/>
                <a:uFillTx/>
                <a:latin typeface="Copperplate Gothic Bold" panose="020E0705020206020404" pitchFamily="34" charset="0"/>
                <a:ea typeface="微软雅黑" panose="020B0503020204020204" pitchFamily="34" charset="-122"/>
                <a:cs typeface="+mn-cs"/>
              </a:rPr>
              <a:t>‹#›</a:t>
            </a:fld>
            <a:endParaRPr kumimoji="0" lang="zh-CN" altLang="en-US" sz="1800" b="0" i="0" u="none" strike="noStrike" kern="1200" cap="none" spc="0" normalizeH="0" baseline="0" noProof="0">
              <a:ln>
                <a:noFill/>
              </a:ln>
              <a:solidFill>
                <a:srgbClr val="595959"/>
              </a:solidFill>
              <a:effectLst/>
              <a:uLnTx/>
              <a:uFillTx/>
              <a:latin typeface="Copperplate Gothic Bold" panose="020E07050202060204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fade/>
  </p:transition>
  <p:hf sldNum="0" hdr="0" ftr="0" dt="0"/>
  <p:txStyles>
    <p:titleStyle>
      <a:lvl1pPr algn="ctr" defTabSz="1217295" rtl="0" eaLnBrk="0" fontAlgn="base" hangingPunct="0">
        <a:spcBef>
          <a:spcPct val="0"/>
        </a:spcBef>
        <a:spcAft>
          <a:spcPct val="0"/>
        </a:spcAft>
        <a:defRPr sz="5800" kern="1200">
          <a:solidFill>
            <a:schemeClr val="tx1"/>
          </a:solidFill>
          <a:latin typeface="+mj-lt"/>
          <a:ea typeface="+mj-ea"/>
          <a:cs typeface="+mj-cs"/>
        </a:defRPr>
      </a:lvl1pPr>
      <a:lvl2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2pPr>
      <a:lvl3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3pPr>
      <a:lvl4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4pPr>
      <a:lvl5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5pPr>
      <a:lvl6pPr marL="4572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6pPr>
      <a:lvl7pPr marL="9144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7pPr>
      <a:lvl8pPr marL="13716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8pPr>
      <a:lvl9pPr marL="18288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9pPr>
    </p:titleStyle>
    <p:bodyStyle>
      <a:lvl1pPr marL="455930" indent="-455930" algn="l" defTabSz="1217295"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295"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295"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2330" indent="-303530" algn="l" defTabSz="121729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29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1" name="TextBox 13"/>
          <p:cNvSpPr txBox="1"/>
          <p:nvPr/>
        </p:nvSpPr>
        <p:spPr>
          <a:xfrm>
            <a:off x="1381760" y="3251835"/>
            <a:ext cx="9404350" cy="583565"/>
          </a:xfrm>
          <a:prstGeom prst="rect">
            <a:avLst/>
          </a:prstGeom>
          <a:noFill/>
          <a:effectLst>
            <a:outerShdw blurRad="50800" dist="38100" dir="2700000" algn="tl" rotWithShape="0">
              <a:prstClr val="black">
                <a:alpha val="40000"/>
              </a:prstClr>
            </a:outerShdw>
          </a:effectLst>
        </p:spPr>
        <p:txBody>
          <a:bodyPr wrap="square">
            <a:spAutoFit/>
          </a:bodyPr>
          <a:lstStyle/>
          <a:p>
            <a:pPr marR="0" algn="ctr" defTabSz="914400" fontAlgn="auto">
              <a:spcBef>
                <a:spcPts val="0"/>
              </a:spcBef>
              <a:spcAft>
                <a:spcPts val="0"/>
              </a:spcAft>
              <a:buClrTx/>
              <a:buSzTx/>
              <a:defRPr/>
            </a:pPr>
            <a:r>
              <a:rPr lang="zh-CN" altLang="en-US" sz="3200" b="1" dirty="0" smtClean="0">
                <a:ln w="3175">
                  <a:solidFill>
                    <a:srgbClr val="31A5D7"/>
                  </a:solidFill>
                </a:ln>
                <a:solidFill>
                  <a:schemeClr val="bg1"/>
                </a:solidFill>
                <a:latin typeface="+mj-ea"/>
                <a:ea typeface="+mj-ea"/>
                <a:sym typeface="+mn-ea"/>
              </a:rPr>
              <a:t>市政水源中断</a:t>
            </a:r>
            <a:r>
              <a:rPr kumimoji="0" lang="zh-CN" altLang="en-US" sz="3200" b="1" kern="1200" cap="none" spc="0" normalizeH="0" baseline="0" noProof="0" dirty="0" smtClean="0">
                <a:ln w="3175">
                  <a:solidFill>
                    <a:srgbClr val="31A5D7"/>
                  </a:solidFill>
                </a:ln>
                <a:solidFill>
                  <a:schemeClr val="bg1"/>
                </a:solidFill>
                <a:latin typeface="+mj-ea"/>
                <a:ea typeface="+mj-ea"/>
                <a:cs typeface="+mn-cs"/>
                <a:sym typeface="+mn-ea"/>
              </a:rPr>
              <a:t>故障</a:t>
            </a:r>
            <a:r>
              <a:rPr kumimoji="0" lang="zh-CN" altLang="en-US" sz="3200" b="1" kern="1200" cap="none" spc="0" normalizeH="0" baseline="0" noProof="0" dirty="0">
                <a:ln w="3175">
                  <a:solidFill>
                    <a:srgbClr val="31A5D7"/>
                  </a:solidFill>
                </a:ln>
                <a:solidFill>
                  <a:schemeClr val="bg1"/>
                </a:solidFill>
                <a:latin typeface="+mj-ea"/>
                <a:ea typeface="+mj-ea"/>
                <a:cs typeface="+mn-cs"/>
                <a:sym typeface="+mn-ea"/>
              </a:rPr>
              <a:t>处理流程及应急预案</a:t>
            </a:r>
            <a:r>
              <a:rPr kumimoji="0" lang="en-US" altLang="zh-CN" sz="3200" b="1" kern="1200" cap="none" spc="0" normalizeH="0" baseline="0" noProof="0" dirty="0">
                <a:ln w="3175">
                  <a:solidFill>
                    <a:srgbClr val="31A5D7"/>
                  </a:solidFill>
                </a:ln>
                <a:solidFill>
                  <a:schemeClr val="bg1"/>
                </a:solidFill>
                <a:latin typeface="+mj-ea"/>
                <a:ea typeface="+mj-ea"/>
                <a:cs typeface="+mn-cs"/>
                <a:sym typeface="+mn-ea"/>
              </a:rPr>
              <a:t>EOP</a:t>
            </a:r>
            <a:r>
              <a:rPr kumimoji="0" lang="zh-CN" altLang="en-US" sz="3200" b="1" kern="1200" cap="none" spc="0" normalizeH="0" baseline="0" noProof="0" dirty="0">
                <a:ln w="3175">
                  <a:solidFill>
                    <a:srgbClr val="31A5D7"/>
                  </a:solidFill>
                </a:ln>
                <a:solidFill>
                  <a:schemeClr val="bg1"/>
                </a:solidFill>
                <a:latin typeface="+mj-ea"/>
                <a:ea typeface="+mj-ea"/>
                <a:cs typeface="+mn-cs"/>
                <a:sym typeface="+mn-ea"/>
              </a:rPr>
              <a:t>培训</a:t>
            </a:r>
            <a:endParaRPr kumimoji="0" lang="en-US" altLang="zh-CN" sz="3200" b="1" kern="1200" cap="none" spc="0" normalizeH="0" baseline="0" noProof="0" dirty="0">
              <a:ln w="3175">
                <a:solidFill>
                  <a:srgbClr val="31A5D7"/>
                </a:solidFill>
              </a:ln>
              <a:solidFill>
                <a:schemeClr val="bg1"/>
              </a:solidFill>
              <a:latin typeface="+mj-ea"/>
              <a:ea typeface="+mj-ea"/>
              <a:cs typeface="+mn-cs"/>
              <a:sym typeface="+mn-ea"/>
            </a:endParaRPr>
          </a:p>
        </p:txBody>
      </p:sp>
      <p:sp>
        <p:nvSpPr>
          <p:cNvPr id="13315" name="TextBox 1"/>
          <p:cNvSpPr txBox="1"/>
          <p:nvPr/>
        </p:nvSpPr>
        <p:spPr>
          <a:xfrm>
            <a:off x="8904288" y="4868863"/>
            <a:ext cx="2938462" cy="646112"/>
          </a:xfrm>
          <a:prstGeom prst="rect">
            <a:avLst/>
          </a:prstGeom>
          <a:noFill/>
          <a:ln w="9525">
            <a:noFill/>
          </a:ln>
        </p:spPr>
        <p:txBody>
          <a:bodyPr wrap="square" anchor="t">
            <a:spAutoFit/>
          </a:bodyPr>
          <a:lstStyle/>
          <a:p>
            <a:r>
              <a:rPr lang="zh-CN" altLang="en-US" dirty="0">
                <a:latin typeface="Copperplate Gothic Bold" panose="020E0705020206020404" pitchFamily="34" charset="0"/>
                <a:ea typeface="微软雅黑" panose="020B0503020204020204" pitchFamily="34" charset="-122"/>
              </a:rPr>
              <a:t>培训</a:t>
            </a:r>
            <a:r>
              <a:rPr lang="zh-CN" altLang="en-US" dirty="0" smtClean="0">
                <a:latin typeface="Copperplate Gothic Bold" panose="020E0705020206020404" pitchFamily="34" charset="0"/>
                <a:ea typeface="微软雅黑" panose="020B0503020204020204" pitchFamily="34" charset="-122"/>
              </a:rPr>
              <a:t>讲师：</a:t>
            </a:r>
            <a:endParaRPr lang="en-US" altLang="zh-CN" dirty="0">
              <a:latin typeface="Copperplate Gothic Bold" panose="020E0705020206020404" pitchFamily="34" charset="0"/>
              <a:ea typeface="微软雅黑" panose="020B0503020204020204" pitchFamily="34" charset="-122"/>
            </a:endParaRPr>
          </a:p>
          <a:p>
            <a:r>
              <a:rPr lang="zh-CN" altLang="en-US" dirty="0">
                <a:latin typeface="Copperplate Gothic Bold" panose="020E0705020206020404" pitchFamily="34" charset="0"/>
                <a:ea typeface="微软雅黑" panose="020B0503020204020204" pitchFamily="34" charset="-122"/>
              </a:rPr>
              <a:t>培训日期：   年   月   日</a:t>
            </a: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a:spLocks noGrp="1" noChangeArrowheads="1"/>
          </p:cNvSpPr>
          <p:nvPr>
            <p:ph type="sldNum" sz="quarter" idx="4294967295"/>
          </p:nvPr>
        </p:nvSpPr>
        <p:spPr bwMode="auto">
          <a:xfrm>
            <a:off x="1036638" y="6334125"/>
            <a:ext cx="292100" cy="284163"/>
          </a:xfrm>
          <a:prstGeom prst="rect">
            <a:avLst/>
          </a:prstGeom>
          <a:ln>
            <a:miter lim="800000"/>
          </a:ln>
        </p:spPr>
        <p:txBody>
          <a:bodyPr/>
          <a:lstStyle/>
          <a:p>
            <a:fld id="{CC15410D-509D-4554-804A-2CA751D7853F}" type="slidenum">
              <a:rPr lang="zh-CN" altLang="en-US"/>
              <a:t>9</a:t>
            </a:fld>
            <a:endParaRPr lang="zh-CN" altLang="en-US"/>
          </a:p>
        </p:txBody>
      </p:sp>
      <p:sp>
        <p:nvSpPr>
          <p:cNvPr id="37891"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latin typeface="+mn-ea"/>
                <a:ea typeface="+mn-ea"/>
                <a:sym typeface="+mn-ea"/>
              </a:rPr>
              <a:t> </a:t>
            </a:r>
            <a:r>
              <a:rPr lang="zh-CN" altLang="en-US" sz="2400" b="1" dirty="0">
                <a:solidFill>
                  <a:schemeClr val="accent1"/>
                </a:solidFill>
                <a:latin typeface="+mn-ea"/>
                <a:ea typeface="+mn-ea"/>
                <a:sym typeface="+mn-ea"/>
              </a:rPr>
              <a:t>应急通讯要求</a:t>
            </a:r>
          </a:p>
        </p:txBody>
      </p:sp>
      <p:sp>
        <p:nvSpPr>
          <p:cNvPr id="6" name="矩形 5"/>
          <p:cNvSpPr/>
          <p:nvPr/>
        </p:nvSpPr>
        <p:spPr>
          <a:xfrm>
            <a:off x="1703388" y="1125538"/>
            <a:ext cx="8856662" cy="5201424"/>
          </a:xfrm>
          <a:prstGeom prst="rect">
            <a:avLst/>
          </a:prstGeom>
        </p:spPr>
        <p:txBody>
          <a:bodyPr>
            <a:spAutoFit/>
          </a:bodyPr>
          <a:lstStyle/>
          <a:p>
            <a:pPr indent="539750" eaLnBrk="0" hangingPunct="0">
              <a:lnSpc>
                <a:spcPct val="150000"/>
              </a:lnSpc>
              <a:spcBef>
                <a:spcPts val="200"/>
              </a:spcBef>
              <a:spcAft>
                <a:spcPts val="200"/>
              </a:spcAft>
              <a:defRPr/>
            </a:pPr>
            <a:r>
              <a:rPr lang="zh-CN" altLang="en-US" sz="1600" dirty="0">
                <a:latin typeface="+mn-ea"/>
                <a:ea typeface="+mn-ea"/>
                <a:sym typeface="+mn-ea"/>
              </a:rPr>
              <a:t>为保障数据中心在发生应急事件时的通讯畅通、有效，提高数据中心应急处置效率，特对应急通讯规则做如下明确规定：</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数据中心基础设施值班室及安消防值班室均配置有对讲机，并设置有应急通讯频道，应急条件下，专业工程师和暖通</a:t>
            </a:r>
            <a:r>
              <a:rPr lang="en-US" altLang="zh-CN" sz="1600" dirty="0">
                <a:latin typeface="+mn-ea"/>
                <a:ea typeface="+mn-ea"/>
                <a:sym typeface="+mn-ea"/>
              </a:rPr>
              <a:t>/</a:t>
            </a:r>
            <a:r>
              <a:rPr lang="zh-CN" altLang="en-US" sz="1600" dirty="0">
                <a:latin typeface="+mn-ea"/>
                <a:ea typeface="+mn-ea"/>
                <a:sym typeface="+mn-ea"/>
              </a:rPr>
              <a:t>强电值班员及安</a:t>
            </a:r>
            <a:r>
              <a:rPr lang="zh-CN" altLang="en-US" sz="1600" dirty="0" smtClean="0">
                <a:latin typeface="+mn-ea"/>
                <a:ea typeface="+mn-ea"/>
                <a:sym typeface="+mn-ea"/>
              </a:rPr>
              <a:t>消防一线工程师可</a:t>
            </a:r>
            <a:r>
              <a:rPr lang="zh-CN" altLang="en-US" sz="1600" dirty="0">
                <a:latin typeface="+mn-ea"/>
                <a:ea typeface="+mn-ea"/>
                <a:sym typeface="+mn-ea"/>
              </a:rPr>
              <a:t>通过对讲机进行应急通讯；</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基础设施值班室及安消防值班室设置有</a:t>
            </a:r>
            <a:r>
              <a:rPr lang="en-US" altLang="zh-CN" sz="1600" dirty="0">
                <a:latin typeface="+mn-ea"/>
                <a:ea typeface="+mn-ea"/>
                <a:sym typeface="+mn-ea"/>
              </a:rPr>
              <a:t>7*24</a:t>
            </a:r>
            <a:r>
              <a:rPr lang="zh-CN" altLang="en-US" sz="1600" dirty="0">
                <a:latin typeface="+mn-ea"/>
                <a:ea typeface="+mn-ea"/>
                <a:sym typeface="+mn-ea"/>
              </a:rPr>
              <a:t>小时有人值班电话，同时互相留存人员应急通讯录，突发应急事件时应保证通讯畅通、响应及时；</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数据中心运维人员应保持</a:t>
            </a:r>
            <a:r>
              <a:rPr lang="en-US" altLang="zh-CN" sz="1600" dirty="0">
                <a:latin typeface="+mn-ea"/>
                <a:ea typeface="+mn-ea"/>
                <a:sym typeface="+mn-ea"/>
              </a:rPr>
              <a:t>7*24</a:t>
            </a:r>
            <a:r>
              <a:rPr lang="zh-CN" altLang="en-US" sz="1600" dirty="0">
                <a:latin typeface="+mn-ea"/>
                <a:ea typeface="+mn-ea"/>
                <a:sym typeface="+mn-ea"/>
              </a:rPr>
              <a:t>小时通讯畅通，若远行需按照节假日备勤管理要求，提前通报、备案；</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供应商接口人员应按照</a:t>
            </a:r>
            <a:r>
              <a:rPr lang="en-US" altLang="zh-CN" sz="1600" dirty="0">
                <a:latin typeface="+mn-ea"/>
                <a:ea typeface="+mn-ea"/>
                <a:sym typeface="+mn-ea"/>
              </a:rPr>
              <a:t>SLA</a:t>
            </a:r>
            <a:r>
              <a:rPr lang="zh-CN" altLang="en-US" sz="1600" dirty="0">
                <a:latin typeface="+mn-ea"/>
                <a:ea typeface="+mn-ea"/>
                <a:sym typeface="+mn-ea"/>
              </a:rPr>
              <a:t>要求，提供</a:t>
            </a:r>
            <a:r>
              <a:rPr lang="en-US" altLang="zh-CN" sz="1600" dirty="0">
                <a:latin typeface="+mn-ea"/>
                <a:ea typeface="+mn-ea"/>
                <a:sym typeface="+mn-ea"/>
              </a:rPr>
              <a:t>7*24</a:t>
            </a:r>
            <a:r>
              <a:rPr lang="zh-CN" altLang="en-US" sz="1600" dirty="0">
                <a:latin typeface="+mn-ea"/>
                <a:ea typeface="+mn-ea"/>
                <a:sym typeface="+mn-ea"/>
              </a:rPr>
              <a:t>小时电话支持服务；</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应急情况下各应急职能岗位应遵循应急通讯接口原则进行通讯，尽量避免跨级通报，各应急人员应明确通报对象</a:t>
            </a:r>
            <a:r>
              <a:rPr lang="en-US" altLang="zh-CN" sz="1600" dirty="0">
                <a:latin typeface="+mn-ea"/>
                <a:ea typeface="+mn-ea"/>
                <a:sym typeface="+mn-ea"/>
              </a:rPr>
              <a:t>/</a:t>
            </a:r>
            <a:r>
              <a:rPr lang="zh-CN" altLang="en-US" sz="1600" dirty="0">
                <a:latin typeface="+mn-ea"/>
                <a:ea typeface="+mn-ea"/>
                <a:sym typeface="+mn-ea"/>
              </a:rPr>
              <a:t>主体；</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应急情况下应使用规范语言通讯，做到简明扼要、信息明确。</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10</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35843" name="TextBox 5"/>
          <p:cNvSpPr txBox="1">
            <a:spLocks noChangeArrowheads="1"/>
          </p:cNvSpPr>
          <p:nvPr/>
        </p:nvSpPr>
        <p:spPr bwMode="auto">
          <a:xfrm>
            <a:off x="1667193" y="39465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事件通报流程示意图</a:t>
            </a:r>
            <a:endParaRPr kumimoji="0" lang="en-US" altLang="zh-CN"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endParaRPr>
          </a:p>
        </p:txBody>
      </p:sp>
      <p:pic>
        <p:nvPicPr>
          <p:cNvPr id="3" name="图片 2" descr="C:\Users\admin\Desktop\123.PNG123"/>
          <p:cNvPicPr>
            <a:picLocks noChangeAspect="1"/>
          </p:cNvPicPr>
          <p:nvPr/>
        </p:nvPicPr>
        <p:blipFill>
          <a:blip r:embed="rId3" cstate="print"/>
          <a:srcRect/>
          <a:stretch>
            <a:fillRect/>
          </a:stretch>
        </p:blipFill>
        <p:spPr>
          <a:xfrm>
            <a:off x="1684973" y="1130935"/>
            <a:ext cx="8326755" cy="531876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11</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 name="TextBox 5"/>
          <p:cNvSpPr txBox="1">
            <a:spLocks noChangeArrowheads="1"/>
          </p:cNvSpPr>
          <p:nvPr/>
        </p:nvSpPr>
        <p:spPr bwMode="auto">
          <a:xfrm>
            <a:off x="1667193" y="395288"/>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 </a:t>
            </a: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面向客户的</a:t>
            </a:r>
            <a:r>
              <a:rPr lang="zh-CN" altLang="en-US" sz="2400" b="1" noProof="0" dirty="0">
                <a:ln>
                  <a:noFill/>
                </a:ln>
                <a:solidFill>
                  <a:schemeClr val="accent1"/>
                </a:solidFill>
                <a:effectLst/>
                <a:uLnTx/>
                <a:uFillTx/>
                <a:sym typeface="+mn-ea"/>
              </a:rPr>
              <a:t>应急事件通报流程</a:t>
            </a:r>
            <a:endPar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endParaRPr>
          </a:p>
        </p:txBody>
      </p:sp>
      <p:pic>
        <p:nvPicPr>
          <p:cNvPr id="16" name="图片 15" descr="C:\Users\admin\Desktop\234.PNG234"/>
          <p:cNvPicPr>
            <a:picLocks noChangeAspect="1"/>
          </p:cNvPicPr>
          <p:nvPr/>
        </p:nvPicPr>
        <p:blipFill>
          <a:blip r:embed="rId3" cstate="print"/>
          <a:srcRect/>
          <a:stretch>
            <a:fillRect/>
          </a:stretch>
        </p:blipFill>
        <p:spPr>
          <a:xfrm>
            <a:off x="1667510" y="1430655"/>
            <a:ext cx="8487410" cy="4970145"/>
          </a:xfrm>
          <a:prstGeom prst="rect">
            <a:avLst/>
          </a:prstGeom>
        </p:spPr>
      </p:pic>
      <p:sp>
        <p:nvSpPr>
          <p:cNvPr id="3" name="文本框 2"/>
          <p:cNvSpPr txBox="1"/>
          <p:nvPr/>
        </p:nvSpPr>
        <p:spPr>
          <a:xfrm>
            <a:off x="1667510" y="1062355"/>
            <a:ext cx="6693535" cy="368300"/>
          </a:xfrm>
          <a:prstGeom prst="rect">
            <a:avLst/>
          </a:prstGeom>
          <a:noFill/>
        </p:spPr>
        <p:txBody>
          <a:bodyPr wrap="square" rtlCol="0">
            <a:spAutoFit/>
          </a:bodyPr>
          <a:lstStyle/>
          <a:p>
            <a:r>
              <a:rPr lang="zh-CN" altLang="en-US"/>
              <a:t>对外所有客户的通报由客户服务部负责。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12</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cxnSp>
        <p:nvCxnSpPr>
          <p:cNvPr id="34" name="直接连接符 33"/>
          <p:cNvCxnSpPr/>
          <p:nvPr/>
        </p:nvCxnSpPr>
        <p:spPr>
          <a:xfrm>
            <a:off x="5098040"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37" y="12414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98040"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93492" y="150971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98040"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33801" name="组合 11"/>
          <p:cNvGrpSpPr/>
          <p:nvPr/>
        </p:nvGrpSpPr>
        <p:grpSpPr>
          <a:xfrm>
            <a:off x="2363788" y="1358900"/>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04"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05" name="TextBox 42"/>
            <p:cNvSpPr txBox="1"/>
            <p:nvPr/>
          </p:nvSpPr>
          <p:spPr>
            <a:xfrm>
              <a:off x="5269496" y="1716282"/>
              <a:ext cx="3416854"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33806" name="组合 16"/>
          <p:cNvGrpSpPr/>
          <p:nvPr/>
        </p:nvGrpSpPr>
        <p:grpSpPr>
          <a:xfrm>
            <a:off x="2363788" y="2244725"/>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09"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10" name="TextBox 81"/>
            <p:cNvSpPr txBox="1"/>
            <p:nvPr/>
          </p:nvSpPr>
          <p:spPr>
            <a:xfrm>
              <a:off x="5269498" y="2873327"/>
              <a:ext cx="3417628"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p:txBody>
        </p:sp>
      </p:grpSp>
      <p:grpSp>
        <p:nvGrpSpPr>
          <p:cNvPr id="33811" name="组合 21"/>
          <p:cNvGrpSpPr/>
          <p:nvPr/>
        </p:nvGrpSpPr>
        <p:grpSpPr>
          <a:xfrm>
            <a:off x="2363788" y="3130550"/>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14"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15"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a:t>
              </a:r>
            </a:p>
          </p:txBody>
        </p:sp>
      </p:grpSp>
      <p:grpSp>
        <p:nvGrpSpPr>
          <p:cNvPr id="33816" name="组合 26"/>
          <p:cNvGrpSpPr/>
          <p:nvPr/>
        </p:nvGrpSpPr>
        <p:grpSpPr>
          <a:xfrm>
            <a:off x="2362200" y="4013200"/>
            <a:ext cx="7775575" cy="809625"/>
            <a:chOff x="3503712" y="4819326"/>
            <a:chExt cx="5182251" cy="1057946"/>
          </a:xfrm>
        </p:grpSpPr>
        <p:sp>
          <p:nvSpPr>
            <p:cNvPr id="28" name="矩形 27"/>
            <p:cNvSpPr/>
            <p:nvPr/>
          </p:nvSpPr>
          <p:spPr>
            <a:xfrm>
              <a:off x="5107692" y="4819326"/>
              <a:ext cx="3578271" cy="1057946"/>
            </a:xfrm>
            <a:prstGeom prst="rect">
              <a:avLst/>
            </a:prstGeom>
            <a:solidFill>
              <a:schemeClr val="tx2">
                <a:lumMod val="60000"/>
                <a:lumOff val="4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19"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20" name="TextBox 90"/>
            <p:cNvSpPr txBox="1"/>
            <p:nvPr/>
          </p:nvSpPr>
          <p:spPr>
            <a:xfrm>
              <a:off x="5268337" y="4974694"/>
              <a:ext cx="3417626"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grpSp>
        <p:nvGrpSpPr>
          <p:cNvPr id="33821" name="组合 26"/>
          <p:cNvGrpSpPr/>
          <p:nvPr/>
        </p:nvGrpSpPr>
        <p:grpSpPr>
          <a:xfrm>
            <a:off x="2362200" y="4895850"/>
            <a:ext cx="7775575" cy="809625"/>
            <a:chOff x="3503712" y="4819326"/>
            <a:chExt cx="5182251" cy="1057946"/>
          </a:xfrm>
        </p:grpSpPr>
        <p:sp>
          <p:nvSpPr>
            <p:cNvPr id="38" name="矩形 37"/>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24"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25"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1"/>
          <p:cNvSpPr>
            <a:spLocks noGrp="1" noChangeArrowheads="1"/>
          </p:cNvSpPr>
          <p:nvPr>
            <p:ph type="sldNum" sz="quarter" idx="4294967295"/>
          </p:nvPr>
        </p:nvSpPr>
        <p:spPr bwMode="auto">
          <a:xfrm>
            <a:off x="1036638" y="6334125"/>
            <a:ext cx="292100" cy="284163"/>
          </a:xfrm>
          <a:prstGeom prst="rect">
            <a:avLst/>
          </a:prstGeom>
          <a:ln>
            <a:miter lim="800000"/>
          </a:ln>
        </p:spPr>
        <p:txBody>
          <a:bodyPr/>
          <a:lstStyle/>
          <a:p>
            <a:fld id="{77539D99-AF5B-4C93-804C-520AA999C591}" type="slidenum">
              <a:rPr lang="zh-CN" altLang="en-US"/>
              <a:t>13</a:t>
            </a:fld>
            <a:endParaRPr lang="zh-CN" altLang="en-US"/>
          </a:p>
        </p:txBody>
      </p:sp>
      <p:sp>
        <p:nvSpPr>
          <p:cNvPr id="50179"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latin typeface="+mn-ea"/>
                <a:ea typeface="+mn-ea"/>
                <a:sym typeface="+mn-ea"/>
              </a:rPr>
              <a:t> </a:t>
            </a:r>
            <a:r>
              <a:rPr lang="zh-CN" altLang="en-US" sz="2400" b="1" dirty="0">
                <a:solidFill>
                  <a:schemeClr val="accent1"/>
                </a:solidFill>
                <a:latin typeface="+mn-ea"/>
                <a:ea typeface="+mn-ea"/>
                <a:sym typeface="+mn-ea"/>
              </a:rPr>
              <a:t>应急启动条件</a:t>
            </a:r>
          </a:p>
        </p:txBody>
      </p:sp>
      <p:sp>
        <p:nvSpPr>
          <p:cNvPr id="5" name="矩形 4"/>
          <p:cNvSpPr>
            <a:spLocks noChangeArrowheads="1"/>
          </p:cNvSpPr>
          <p:nvPr/>
        </p:nvSpPr>
        <p:spPr bwMode="auto">
          <a:xfrm>
            <a:off x="1703388" y="2528729"/>
            <a:ext cx="8856662" cy="2040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914400" indent="-3429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0" hangingPunct="0">
              <a:lnSpc>
                <a:spcPct val="150000"/>
              </a:lnSpc>
              <a:spcBef>
                <a:spcPts val="200"/>
              </a:spcBef>
              <a:spcAft>
                <a:spcPts val="200"/>
              </a:spcAft>
              <a:defRPr/>
            </a:pPr>
            <a:r>
              <a:rPr lang="zh-CN" altLang="en-US" sz="1600" dirty="0">
                <a:sym typeface="+mn-ea"/>
              </a:rPr>
              <a:t>本应急实施程序描述了当数据中心发生市政停水时的处理流程及应急预案的操作内容，并对恢复时间进行明确要求，以保证应急实施工作的顺利开展。本应急实施程序的启动条件主要有如下：</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Wingdings" panose="05000000000000000000" pitchFamily="2" charset="2"/>
              <a:buChar char="Ø"/>
              <a:defRPr/>
            </a:pPr>
            <a:r>
              <a:rPr lang="zh-CN" altLang="en-US" sz="1600" dirty="0">
                <a:latin typeface="+mn-ea"/>
                <a:ea typeface="+mn-ea"/>
                <a:sym typeface="+mn-ea"/>
              </a:rPr>
              <a:t>监控系统触发告警信息，经现场确认后启动应急实施程序；</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Wingdings" panose="05000000000000000000" pitchFamily="2" charset="2"/>
              <a:buChar char="Ø"/>
              <a:defRPr/>
            </a:pPr>
            <a:r>
              <a:rPr lang="zh-CN" altLang="en-US" sz="1600" dirty="0">
                <a:latin typeface="+mn-ea"/>
                <a:ea typeface="+mn-ea"/>
                <a:sym typeface="+mn-ea"/>
              </a:rPr>
              <a:t>人员现场巡视发现设备设施运行异常，经现场确认后启动应急实施程序。</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1"/>
          <p:cNvSpPr>
            <a:spLocks noGrp="1" noChangeArrowheads="1"/>
          </p:cNvSpPr>
          <p:nvPr>
            <p:ph type="sldNum" sz="quarter" idx="4294967295"/>
          </p:nvPr>
        </p:nvSpPr>
        <p:spPr bwMode="auto">
          <a:xfrm>
            <a:off x="1036638" y="6334125"/>
            <a:ext cx="292100" cy="284163"/>
          </a:xfrm>
          <a:prstGeom prst="rect">
            <a:avLst/>
          </a:prstGeom>
          <a:ln>
            <a:miter lim="800000"/>
          </a:ln>
        </p:spPr>
        <p:txBody>
          <a:bodyPr/>
          <a:lstStyle/>
          <a:p>
            <a:fld id="{180C4DB0-09C6-487C-A143-759FD21DBB0B}" type="slidenum">
              <a:rPr lang="zh-CN" altLang="en-US"/>
              <a:t>14</a:t>
            </a:fld>
            <a:endParaRPr lang="zh-CN" altLang="en-US"/>
          </a:p>
        </p:txBody>
      </p:sp>
      <p:sp>
        <p:nvSpPr>
          <p:cNvPr id="52253" name="矩形 3"/>
          <p:cNvSpPr>
            <a:spLocks noChangeArrowheads="1"/>
          </p:cNvSpPr>
          <p:nvPr/>
        </p:nvSpPr>
        <p:spPr bwMode="auto">
          <a:xfrm>
            <a:off x="1704975" y="476250"/>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zh-CN" altLang="en-US" sz="2400" b="1" dirty="0" smtClean="0">
                <a:solidFill>
                  <a:srgbClr val="4F81BD"/>
                </a:solidFill>
                <a:latin typeface="+mn-ea"/>
                <a:ea typeface="+mn-ea"/>
                <a:sym typeface="+mn-ea"/>
              </a:rPr>
              <a:t>应急</a:t>
            </a:r>
            <a:r>
              <a:rPr lang="zh-CN" altLang="en-US" sz="2400" b="1" dirty="0">
                <a:solidFill>
                  <a:srgbClr val="4F81BD"/>
                </a:solidFill>
                <a:latin typeface="+mn-ea"/>
                <a:ea typeface="+mn-ea"/>
                <a:sym typeface="+mn-ea"/>
              </a:rPr>
              <a:t>工具配置</a:t>
            </a:r>
          </a:p>
        </p:txBody>
      </p:sp>
      <p:sp>
        <p:nvSpPr>
          <p:cNvPr id="5" name="矩形 4"/>
          <p:cNvSpPr>
            <a:spLocks noChangeArrowheads="1"/>
          </p:cNvSpPr>
          <p:nvPr/>
        </p:nvSpPr>
        <p:spPr bwMode="auto">
          <a:xfrm>
            <a:off x="1703388" y="1749425"/>
            <a:ext cx="8856662"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0" hangingPunct="0">
              <a:lnSpc>
                <a:spcPct val="150000"/>
              </a:lnSpc>
              <a:spcBef>
                <a:spcPts val="200"/>
              </a:spcBef>
              <a:spcAft>
                <a:spcPts val="200"/>
              </a:spcAft>
              <a:defRPr/>
            </a:pPr>
            <a:r>
              <a:rPr lang="zh-CN" altLang="en-US" sz="1600" dirty="0">
                <a:latin typeface="+mn-ea"/>
                <a:ea typeface="+mn-ea"/>
                <a:sym typeface="+mn-ea"/>
              </a:rPr>
              <a:t>数据中心发生机房温度骤升时可能导致机房</a:t>
            </a:r>
            <a:r>
              <a:rPr lang="en-US" altLang="zh-CN" sz="1600" dirty="0">
                <a:latin typeface="+mn-ea"/>
                <a:ea typeface="+mn-ea"/>
                <a:sym typeface="+mn-ea"/>
              </a:rPr>
              <a:t>IT</a:t>
            </a:r>
            <a:r>
              <a:rPr lang="zh-CN" altLang="en-US" sz="1600" dirty="0">
                <a:latin typeface="+mn-ea"/>
                <a:ea typeface="+mn-ea"/>
                <a:sym typeface="+mn-ea"/>
              </a:rPr>
              <a:t>系统异常宕机，同时在应急实施过程中可能涉及到电气设备的操作，因此对于应急工具配置应包括：</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照明手电</a:t>
            </a:r>
            <a:r>
              <a:rPr lang="en-US" altLang="zh-CN" sz="1600" dirty="0">
                <a:latin typeface="+mn-ea"/>
                <a:ea typeface="+mn-ea"/>
                <a:sym typeface="+mn-ea"/>
              </a:rPr>
              <a:t>4</a:t>
            </a:r>
            <a:r>
              <a:rPr lang="zh-CN" altLang="en-US" sz="1600" dirty="0">
                <a:latin typeface="+mn-ea"/>
                <a:ea typeface="+mn-ea"/>
                <a:sym typeface="+mn-ea"/>
              </a:rPr>
              <a:t>只以上备用；</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对讲机</a:t>
            </a:r>
            <a:r>
              <a:rPr lang="en-US" altLang="zh-CN" sz="1600" dirty="0">
                <a:latin typeface="+mn-ea"/>
                <a:ea typeface="+mn-ea"/>
                <a:sym typeface="+mn-ea"/>
              </a:rPr>
              <a:t>2</a:t>
            </a:r>
            <a:r>
              <a:rPr lang="zh-CN" altLang="en-US" sz="1600" dirty="0">
                <a:latin typeface="+mn-ea"/>
                <a:ea typeface="+mn-ea"/>
                <a:sym typeface="+mn-ea"/>
              </a:rPr>
              <a:t>部以上；</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吸尘器</a:t>
            </a:r>
            <a:r>
              <a:rPr lang="en-US" altLang="zh-CN" sz="1600" dirty="0">
                <a:latin typeface="+mn-ea"/>
                <a:ea typeface="+mn-ea"/>
                <a:sym typeface="+mn-ea"/>
              </a:rPr>
              <a:t>1</a:t>
            </a:r>
            <a:r>
              <a:rPr lang="zh-CN" altLang="en-US" sz="1600" dirty="0">
                <a:latin typeface="+mn-ea"/>
                <a:ea typeface="+mn-ea"/>
                <a:sym typeface="+mn-ea"/>
              </a:rPr>
              <a:t>台；</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空调钥匙；</a:t>
            </a:r>
          </a:p>
          <a:p>
            <a:pPr marL="800100" lvl="1" indent="-342900" eaLnBrk="0" hangingPunct="0">
              <a:lnSpc>
                <a:spcPct val="150000"/>
              </a:lnSpc>
              <a:spcBef>
                <a:spcPts val="200"/>
              </a:spcBef>
              <a:spcAft>
                <a:spcPts val="200"/>
              </a:spcAft>
              <a:buFont typeface="+mj-lt"/>
              <a:buAutoNum type="arabicPeriod"/>
              <a:defRPr/>
            </a:pPr>
            <a:r>
              <a:rPr lang="en-US" altLang="zh-CN" sz="1600" dirty="0">
                <a:latin typeface="+mn-ea"/>
                <a:ea typeface="+mn-ea"/>
                <a:sym typeface="+mn-ea"/>
              </a:rPr>
              <a:t>3</a:t>
            </a:r>
            <a:r>
              <a:rPr lang="zh-CN" altLang="en-US" sz="1600" dirty="0">
                <a:latin typeface="+mn-ea"/>
                <a:ea typeface="+mn-ea"/>
                <a:sym typeface="+mn-ea"/>
              </a:rPr>
              <a:t>米梯子。</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15</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46083"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accent1"/>
                </a:solidFill>
                <a:effectLst/>
                <a:uLnTx/>
                <a:uFillTx/>
                <a:latin typeface="+mn-ea"/>
                <a:ea typeface="+mn-ea"/>
                <a:cs typeface="+mn-cs"/>
                <a:sym typeface="+mn-ea"/>
              </a:rPr>
              <a:t> </a:t>
            </a: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sp>
        <p:nvSpPr>
          <p:cNvPr id="39939" name="Rectangle 1"/>
          <p:cNvSpPr/>
          <p:nvPr/>
        </p:nvSpPr>
        <p:spPr>
          <a:xfrm>
            <a:off x="0" y="0"/>
            <a:ext cx="12192000" cy="0"/>
          </a:xfrm>
          <a:prstGeom prst="rect">
            <a:avLst/>
          </a:prstGeom>
          <a:noFill/>
          <a:ln w="9525">
            <a:noFill/>
          </a:ln>
        </p:spPr>
        <p:txBody>
          <a:bodyPr wrap="none" anchor="ctr">
            <a:spAutoFit/>
          </a:bodyPr>
          <a:lstStyle/>
          <a:p>
            <a:pPr eaLnBrk="0" hangingPunct="0"/>
            <a:endParaRPr lang="zh-CN" altLang="en-US" dirty="0">
              <a:latin typeface="Copperplate Gothic Bold" panose="020E0705020206020404" pitchFamily="34" charset="0"/>
              <a:ea typeface="微软雅黑" panose="020B0503020204020204" pitchFamily="34" charset="-122"/>
            </a:endParaRPr>
          </a:p>
        </p:txBody>
      </p:sp>
      <p:sp>
        <p:nvSpPr>
          <p:cNvPr id="39940" name="矩形 7"/>
          <p:cNvSpPr/>
          <p:nvPr/>
        </p:nvSpPr>
        <p:spPr>
          <a:xfrm>
            <a:off x="1703388" y="1323975"/>
            <a:ext cx="8856663" cy="3199765"/>
          </a:xfrm>
          <a:prstGeom prst="rect">
            <a:avLst/>
          </a:prstGeom>
          <a:noFill/>
          <a:ln w="9525">
            <a:noFill/>
          </a:ln>
        </p:spPr>
        <p:txBody>
          <a:bodyPr anchor="t">
            <a:spAutoFit/>
          </a:bodyPr>
          <a:lstStyle/>
          <a:p>
            <a:pPr indent="539750" eaLnBrk="0" fontAlgn="base" hangingPunct="0">
              <a:lnSpc>
                <a:spcPct val="150000"/>
              </a:lnSpc>
              <a:spcBef>
                <a:spcPts val="200"/>
              </a:spcBef>
              <a:spcAft>
                <a:spcPts val="200"/>
              </a:spcAft>
            </a:pPr>
            <a:r>
              <a:rPr lang="zh-CN" altLang="en-US" sz="1600" strike="noStrike" noProof="1">
                <a:latin typeface="Copperplate Gothic Bold" panose="020E0705020206020404" pitchFamily="34" charset="0"/>
                <a:ea typeface="微软雅黑" panose="020B0503020204020204" pitchFamily="34" charset="-122"/>
                <a:cs typeface="+mn-cs"/>
              </a:rPr>
              <a:t>本应急内容包含两种数据中心发生市政停水时的实施步骤：</a:t>
            </a:r>
            <a:endParaRPr lang="zh-CN" altLang="en-US" sz="1600" strike="noStrike" noProof="1">
              <a:latin typeface="Copperplate Gothic Bold" panose="020E0705020206020404" pitchFamily="34" charset="0"/>
              <a:ea typeface="微软雅黑" panose="020B0503020204020204" pitchFamily="34" charset="-122"/>
            </a:endParaRPr>
          </a:p>
          <a:p>
            <a:pPr indent="539750" eaLnBrk="0" fontAlgn="base" hangingPunct="0">
              <a:lnSpc>
                <a:spcPct val="150000"/>
              </a:lnSpc>
              <a:spcBef>
                <a:spcPts val="200"/>
              </a:spcBef>
              <a:spcAft>
                <a:spcPts val="200"/>
              </a:spcAft>
            </a:pPr>
            <a:r>
              <a:rPr lang="zh-CN" altLang="en-US" sz="1600" strike="noStrike" noProof="0" dirty="0">
                <a:ln>
                  <a:noFill/>
                </a:ln>
                <a:effectLst/>
                <a:uLnTx/>
                <a:uFillTx/>
                <a:latin typeface="+mn-ea"/>
                <a:ea typeface="+mn-ea"/>
                <a:cs typeface="+mn-cs"/>
                <a:sym typeface="+mn-ea"/>
              </a:rPr>
              <a:t>市政停水后经与对应水厂联系，在短时间内可回复供水</a:t>
            </a:r>
            <a:r>
              <a:rPr lang="zh-CN" altLang="en-US" sz="1600" strike="noStrike" noProof="1">
                <a:latin typeface="Copperplate Gothic Bold" panose="020E0705020206020404" pitchFamily="34" charset="0"/>
                <a:ea typeface="微软雅黑" panose="020B0503020204020204" pitchFamily="34" charset="-122"/>
                <a:cs typeface="+mn-cs"/>
              </a:rPr>
              <a:t>情况，需操作制冷系统停机，切换至蓄冷罐放冷直至市政供水恢复；</a:t>
            </a:r>
            <a:endParaRPr lang="zh-CN" altLang="en-US" sz="1600" strike="noStrike" noProof="1">
              <a:latin typeface="Copperplate Gothic Bold" panose="020E0705020206020404" pitchFamily="34" charset="0"/>
              <a:ea typeface="微软雅黑" panose="020B0503020204020204" pitchFamily="34" charset="-122"/>
            </a:endParaRPr>
          </a:p>
          <a:p>
            <a:pPr indent="539750" eaLnBrk="0" fontAlgn="base" hangingPunct="0">
              <a:lnSpc>
                <a:spcPct val="150000"/>
              </a:lnSpc>
              <a:spcBef>
                <a:spcPts val="200"/>
              </a:spcBef>
              <a:spcAft>
                <a:spcPts val="200"/>
              </a:spcAft>
            </a:pPr>
            <a:r>
              <a:rPr lang="zh-CN" altLang="en-US" sz="1600" noProof="0" dirty="0">
                <a:ln>
                  <a:noFill/>
                </a:ln>
                <a:effectLst/>
                <a:uLnTx/>
                <a:uFillTx/>
                <a:latin typeface="+mn-ea"/>
                <a:ea typeface="+mn-ea"/>
                <a:sym typeface="+mn-ea"/>
              </a:rPr>
              <a:t>市政停水后经与对应水厂联系，在短时间内不可回复供水</a:t>
            </a:r>
            <a:r>
              <a:rPr lang="zh-CN" altLang="en-US" sz="1600">
                <a:sym typeface="+mn-ea"/>
              </a:rPr>
              <a:t>情况，需操作制冷系统停机，蓄冷罐放冷至冷量临界值，再用蓄冷罐作为应急水源，启用制冷系统</a:t>
            </a:r>
            <a:r>
              <a:rPr lang="zh-CN" altLang="en-US" sz="1600" strike="noStrike" noProof="1">
                <a:latin typeface="Copperplate Gothic Bold" panose="020E0705020206020404" pitchFamily="34" charset="0"/>
                <a:ea typeface="微软雅黑" panose="020B0503020204020204" pitchFamily="34" charset="-122"/>
                <a:cs typeface="+mn-cs"/>
              </a:rPr>
              <a:t>。</a:t>
            </a:r>
            <a:endParaRPr lang="zh-CN" altLang="en-US" sz="1600" strike="noStrike" noProof="1">
              <a:latin typeface="Copperplate Gothic Bold" panose="020E0705020206020404" pitchFamily="34" charset="0"/>
              <a:ea typeface="微软雅黑" panose="020B0503020204020204" pitchFamily="34" charset="-122"/>
            </a:endParaRPr>
          </a:p>
          <a:p>
            <a:pPr indent="539750" eaLnBrk="0" fontAlgn="base" hangingPunct="0">
              <a:lnSpc>
                <a:spcPct val="150000"/>
              </a:lnSpc>
              <a:spcBef>
                <a:spcPts val="200"/>
              </a:spcBef>
              <a:spcAft>
                <a:spcPts val="200"/>
              </a:spcAft>
            </a:pPr>
            <a:r>
              <a:rPr lang="zh-CN" altLang="en-US" sz="1600" strike="noStrike" noProof="1">
                <a:latin typeface="Copperplate Gothic Bold" panose="020E0705020206020404" pitchFamily="34" charset="0"/>
                <a:ea typeface="微软雅黑" panose="020B0503020204020204" pitchFamily="34" charset="-122"/>
                <a:cs typeface="+mn-cs"/>
              </a:rPr>
              <a:t>事件发生后，一线工程师应快速确定</a:t>
            </a:r>
            <a:r>
              <a:rPr lang="zh-CN" altLang="en-US" sz="1600" strike="noStrike" noProof="0" dirty="0">
                <a:ln>
                  <a:noFill/>
                </a:ln>
                <a:effectLst/>
                <a:uLnTx/>
                <a:uFillTx/>
                <a:latin typeface="+mn-ea"/>
                <a:ea typeface="+mn-ea"/>
                <a:cs typeface="+mn-cs"/>
                <a:sym typeface="+mn-ea"/>
              </a:rPr>
              <a:t>故障</a:t>
            </a:r>
            <a:r>
              <a:rPr lang="zh-CN" altLang="en-US" sz="1600" strike="noStrike" noProof="1">
                <a:latin typeface="Copperplate Gothic Bold" panose="020E0705020206020404" pitchFamily="34" charset="0"/>
                <a:ea typeface="微软雅黑" panose="020B0503020204020204" pitchFamily="34" charset="-122"/>
                <a:cs typeface="+mn-cs"/>
              </a:rPr>
              <a:t>发生原因，并根据事件响应及通报要求，快速判定事件影响和灾情级别，进行事件通报。同时，按照标准应急操作程序要求开展应急实施工作。针对</a:t>
            </a:r>
            <a:r>
              <a:rPr lang="zh-CN" altLang="en-US" sz="1600" strike="noStrike" noProof="0" dirty="0">
                <a:ln>
                  <a:noFill/>
                </a:ln>
                <a:effectLst/>
                <a:uLnTx/>
                <a:uFillTx/>
                <a:latin typeface="+mn-ea"/>
                <a:ea typeface="+mn-ea"/>
                <a:cs typeface="+mn-cs"/>
                <a:sym typeface="+mn-ea"/>
              </a:rPr>
              <a:t>市政停水</a:t>
            </a:r>
            <a:r>
              <a:rPr lang="zh-CN" altLang="en-US" sz="1600" strike="noStrike" noProof="1">
                <a:latin typeface="Copperplate Gothic Bold" panose="020E0705020206020404" pitchFamily="34" charset="0"/>
                <a:ea typeface="微软雅黑" panose="020B0503020204020204" pitchFamily="34" charset="-122"/>
                <a:cs typeface="+mn-cs"/>
              </a:rPr>
              <a:t>，各区域、各负责人团队应急内容、任务划分及时间要求如下表：</a:t>
            </a:r>
            <a:endParaRPr lang="zh-CN" altLang="en-US" sz="1600" strike="noStrike" noProof="1">
              <a:latin typeface="Copperplate Gothic Bold" panose="020E0705020206020404" pitchFamily="34" charset="0"/>
              <a:ea typeface="微软雅黑" panose="020B0503020204020204" pitchFamily="34"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a:spLocks noGrp="1"/>
          </p:cNvSpPr>
          <p:nvPr>
            <p:ph type="sldNum" sz="quarter" idx="4"/>
          </p:nvPr>
        </p:nvSpPr>
        <p:spPr>
          <a:xfrm>
            <a:off x="1036638" y="6343650"/>
            <a:ext cx="292100" cy="284163"/>
          </a:xfr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16</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53251"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实施步骤</a:t>
            </a:r>
          </a:p>
        </p:txBody>
      </p:sp>
      <p:sp>
        <p:nvSpPr>
          <p:cNvPr id="40963" name="矩形 4"/>
          <p:cNvSpPr/>
          <p:nvPr/>
        </p:nvSpPr>
        <p:spPr>
          <a:xfrm>
            <a:off x="1703388" y="908050"/>
            <a:ext cx="8856662" cy="1198880"/>
          </a:xfrm>
          <a:prstGeom prst="rect">
            <a:avLst/>
          </a:prstGeom>
          <a:noFill/>
          <a:ln w="9525">
            <a:noFill/>
          </a:ln>
        </p:spPr>
        <p:txBody>
          <a:bodyPr anchor="t">
            <a:spAutoFit/>
          </a:bodyPr>
          <a:lstStyle/>
          <a:p>
            <a:pPr indent="539750" eaLnBrk="0" hangingPunct="0">
              <a:lnSpc>
                <a:spcPct val="150000"/>
              </a:lnSpc>
              <a:spcBef>
                <a:spcPts val="200"/>
              </a:spcBef>
              <a:spcAft>
                <a:spcPts val="200"/>
              </a:spcAft>
            </a:pPr>
            <a:r>
              <a:rPr lang="zh-CN" altLang="en-US" sz="1600" dirty="0">
                <a:latin typeface="Copperplate Gothic Bold" panose="020E0705020206020404" pitchFamily="34" charset="0"/>
                <a:ea typeface="微软雅黑" panose="020B0503020204020204" pitchFamily="34" charset="-122"/>
              </a:rPr>
              <a:t>事件发生后，</a:t>
            </a:r>
            <a:r>
              <a:rPr lang="zh-CN" altLang="en-US" sz="1600" dirty="0" smtClean="0">
                <a:latin typeface="Copperplate Gothic Bold" panose="020E0705020206020404" pitchFamily="34" charset="0"/>
                <a:ea typeface="微软雅黑" panose="020B0503020204020204" pitchFamily="34" charset="-122"/>
              </a:rPr>
              <a:t>一线</a:t>
            </a:r>
            <a:r>
              <a:rPr lang="zh-CN" altLang="en-US" sz="1600" dirty="0"/>
              <a:t>工程师</a:t>
            </a:r>
            <a:r>
              <a:rPr lang="zh-CN" altLang="en-US" sz="1600" dirty="0" smtClean="0">
                <a:latin typeface="Copperplate Gothic Bold" panose="020E0705020206020404" pitchFamily="34" charset="0"/>
                <a:ea typeface="微软雅黑" panose="020B0503020204020204" pitchFamily="34" charset="-122"/>
              </a:rPr>
              <a:t>应</a:t>
            </a:r>
            <a:r>
              <a:rPr lang="zh-CN" altLang="en-US" sz="1600" dirty="0">
                <a:latin typeface="Copperplate Gothic Bold" panose="020E0705020206020404" pitchFamily="34" charset="0"/>
                <a:ea typeface="微软雅黑" panose="020B0503020204020204" pitchFamily="34" charset="-122"/>
              </a:rPr>
              <a:t>快速致电水厂核实情况，并根据事件响应及通报要求，快速判定事件影响，进行事件通报。同时，按照标准应急操作程序要求开展应急实施工作。针对市政停水问题，各区域应急内容、任务划分要求如下表：</a:t>
            </a:r>
          </a:p>
        </p:txBody>
      </p:sp>
      <p:graphicFrame>
        <p:nvGraphicFramePr>
          <p:cNvPr id="7" name="表格 6"/>
          <p:cNvGraphicFramePr>
            <a:graphicFrameLocks noGrp="1"/>
          </p:cNvGraphicFramePr>
          <p:nvPr>
            <p:extLst>
              <p:ext uri="{D42A27DB-BD31-4B8C-83A1-F6EECF244321}">
                <p14:modId xmlns:p14="http://schemas.microsoft.com/office/powerpoint/2010/main" val="4157266789"/>
              </p:ext>
            </p:extLst>
          </p:nvPr>
        </p:nvGraphicFramePr>
        <p:xfrm>
          <a:off x="1703388" y="2122488"/>
          <a:ext cx="8856662" cy="4129608"/>
        </p:xfrm>
        <a:graphic>
          <a:graphicData uri="http://schemas.openxmlformats.org/drawingml/2006/table">
            <a:tbl>
              <a:tblPr firstRow="1" firstCol="1" bandRow="1">
                <a:tableStyleId>{5C22544A-7EE6-4342-B048-85BDC9FD1C3A}</a:tableStyleId>
              </a:tblPr>
              <a:tblGrid>
                <a:gridCol w="550259"/>
                <a:gridCol w="962033"/>
                <a:gridCol w="1223645"/>
                <a:gridCol w="4825027"/>
                <a:gridCol w="1295698"/>
              </a:tblGrid>
              <a:tr h="539055">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应急区域</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责任人</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时间要求</a:t>
                      </a:r>
                      <a:endParaRPr lang="zh-CN" sz="1600" kern="100" dirty="0">
                        <a:effectLst/>
                        <a:latin typeface="+mn-ea"/>
                        <a:ea typeface="+mn-ea"/>
                        <a:cs typeface="Times New Roman" panose="02020603050405020304" pitchFamily="18" charset="0"/>
                      </a:endParaRPr>
                    </a:p>
                  </a:txBody>
                  <a:tcPr marL="68580" marR="68580" marT="0" marB="0" anchor="ctr"/>
                </a:tc>
              </a:tr>
              <a:tr h="523240">
                <a:tc>
                  <a:txBody>
                    <a:bodyPr/>
                    <a:lstStyle/>
                    <a:p>
                      <a:pPr marL="0" lvl="0" indent="0" algn="ctr">
                        <a:lnSpc>
                          <a:spcPts val="2000"/>
                        </a:lnSpc>
                        <a:spcAft>
                          <a:spcPts val="0"/>
                        </a:spcAft>
                        <a:buFont typeface="+mj-lt"/>
                        <a:buNone/>
                      </a:pPr>
                      <a:r>
                        <a:rPr lang="en-US" sz="1600" kern="2200" cap="small" dirty="0">
                          <a:effectLst/>
                          <a:latin typeface="+mn-ea"/>
                          <a:ea typeface="+mn-ea"/>
                          <a:cs typeface="Times New Roman" panose="02020603050405020304" pitchFamily="18" charset="0"/>
                        </a:rPr>
                        <a:t>1 </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2200" cap="small">
                          <a:effectLst/>
                          <a:latin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smtClean="0">
                          <a:effectLst/>
                          <a:latin typeface="+mn-ea"/>
                          <a:ea typeface="+mn-ea"/>
                          <a:cs typeface="Times New Roman" panose="02020603050405020304" pitchFamily="18" charset="0"/>
                        </a:rPr>
                        <a:t>一线</a:t>
                      </a:r>
                      <a:r>
                        <a:rPr lang="zh-CN" altLang="en-US" sz="1600" kern="2200" cap="small" dirty="0" smtClean="0">
                          <a:effectLst/>
                          <a:latin typeface="+mn-ea"/>
                          <a:ea typeface="+mn-ea"/>
                          <a:cs typeface="Times New Roman" panose="02020603050405020304" pitchFamily="18" charset="0"/>
                        </a:rPr>
                        <a:t>工程师</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600" kern="2200" cap="small" dirty="0">
                          <a:effectLst/>
                          <a:latin typeface="+mn-ea"/>
                          <a:ea typeface="+mn-ea"/>
                          <a:cs typeface="Times New Roman" panose="02020603050405020304" pitchFamily="18" charset="0"/>
                        </a:rPr>
                        <a:t>通过环控系统或现场巡检方式，发现设备运行异常； </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2200" cap="small" dirty="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tr>
              <a:tr h="523018">
                <a:tc>
                  <a:txBody>
                    <a:bodyPr/>
                    <a:lstStyle/>
                    <a:p>
                      <a:pPr marL="0" lvl="0" indent="0" algn="ctr">
                        <a:lnSpc>
                          <a:spcPts val="2000"/>
                        </a:lnSpc>
                        <a:spcAft>
                          <a:spcPts val="0"/>
                        </a:spcAft>
                        <a:buFont typeface="+mj-lt"/>
                        <a:buNone/>
                      </a:pPr>
                      <a:r>
                        <a:rPr lang="en-US" sz="1600" kern="2200" cap="small" dirty="0">
                          <a:effectLst/>
                          <a:latin typeface="+mn-ea"/>
                          <a:ea typeface="+mn-ea"/>
                          <a:cs typeface="Times New Roman" panose="02020603050405020304" pitchFamily="18" charset="0"/>
                        </a:rPr>
                        <a:t>2 </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dirty="0">
                          <a:effectLst/>
                          <a:latin typeface="+mn-ea"/>
                          <a:cs typeface="Times New Roman" panose="02020603050405020304" pitchFamily="18" charset="0"/>
                          <a:sym typeface="+mn-ea"/>
                        </a:rPr>
                        <a:t>冷冻站</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zh-CN" sz="1600" kern="2200" cap="small" smtClean="0">
                          <a:effectLst/>
                          <a:latin typeface="+mn-ea"/>
                          <a:ea typeface="+mn-ea"/>
                          <a:cs typeface="Times New Roman" panose="02020603050405020304" pitchFamily="18" charset="0"/>
                        </a:rPr>
                        <a:t>一线</a:t>
                      </a:r>
                      <a:r>
                        <a:rPr lang="zh-CN" altLang="en-US" sz="1600" kern="2200" cap="small" smtClean="0">
                          <a:effectLst/>
                          <a:latin typeface="+mn-ea"/>
                          <a:ea typeface="+mn-ea"/>
                          <a:cs typeface="Times New Roman" panose="02020603050405020304" pitchFamily="18" charset="0"/>
                        </a:rPr>
                        <a:t>工程师</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600" kern="2200" cap="small" dirty="0">
                          <a:effectLst/>
                          <a:latin typeface="+mn-ea"/>
                          <a:ea typeface="+mn-ea"/>
                          <a:cs typeface="Times New Roman" panose="02020603050405020304" pitchFamily="18" charset="0"/>
                        </a:rPr>
                        <a:t>通过现场确认，</a:t>
                      </a:r>
                      <a:r>
                        <a:rPr lang="zh-CN" sz="1600" kern="2200" cap="small" dirty="0" smtClean="0">
                          <a:effectLst/>
                          <a:latin typeface="+mn-ea"/>
                          <a:ea typeface="+mn-ea"/>
                          <a:cs typeface="Times New Roman" panose="02020603050405020304" pitchFamily="18" charset="0"/>
                        </a:rPr>
                        <a:t>确认市政水压，冷冻水补水箱水位</a:t>
                      </a:r>
                      <a:r>
                        <a:rPr lang="zh-CN" sz="1600" kern="2200" cap="small" dirty="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endParaRPr>
                    </a:p>
                  </a:txBody>
                  <a:tcPr marL="68580" marR="68580" marT="0" marB="0" anchor="ctr"/>
                </a:tc>
              </a:tr>
              <a:tr h="523240">
                <a:tc>
                  <a:txBody>
                    <a:bodyPr/>
                    <a:lstStyle/>
                    <a:p>
                      <a:pPr marL="0" lvl="0" indent="0" algn="ctr">
                        <a:lnSpc>
                          <a:spcPts val="2000"/>
                        </a:lnSpc>
                        <a:spcAft>
                          <a:spcPts val="0"/>
                        </a:spcAft>
                        <a:buFont typeface="+mj-lt"/>
                        <a:buNone/>
                      </a:pPr>
                      <a:r>
                        <a:rPr lang="en-US" sz="1600" kern="2200" cap="small" dirty="0">
                          <a:effectLst/>
                          <a:latin typeface="+mn-ea"/>
                          <a:ea typeface="+mn-ea"/>
                          <a:cs typeface="Times New Roman" panose="02020603050405020304" pitchFamily="18" charset="0"/>
                        </a:rPr>
                        <a:t>3 </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a:effectLst/>
                          <a:latin typeface="+mn-ea"/>
                          <a:ea typeface="+mn-ea"/>
                          <a:cs typeface="Times New Roman" panose="02020603050405020304" pitchFamily="18" charset="0"/>
                        </a:rPr>
                        <a:t>值班室</a:t>
                      </a:r>
                    </a:p>
                  </a:txBody>
                  <a:tcPr marL="68580" marR="68580" marT="0" marB="0" anchor="ctr"/>
                </a:tc>
                <a:tc>
                  <a:txBody>
                    <a:bodyPr/>
                    <a:lstStyle/>
                    <a:p>
                      <a:pPr algn="ctr">
                        <a:lnSpc>
                          <a:spcPts val="2000"/>
                        </a:lnSpc>
                        <a:spcAft>
                          <a:spcPts val="0"/>
                        </a:spcAft>
                      </a:pPr>
                      <a:r>
                        <a:rPr lang="zh-CN" altLang="zh-CN" sz="1600" kern="2200" cap="small" smtClean="0">
                          <a:effectLst/>
                          <a:latin typeface="+mn-ea"/>
                          <a:ea typeface="+mn-ea"/>
                          <a:cs typeface="Times New Roman" panose="02020603050405020304" pitchFamily="18" charset="0"/>
                        </a:rPr>
                        <a:t>一线</a:t>
                      </a:r>
                      <a:r>
                        <a:rPr lang="zh-CN" altLang="en-US" sz="1600" kern="2200" cap="small" smtClean="0">
                          <a:effectLst/>
                          <a:latin typeface="+mn-ea"/>
                          <a:ea typeface="+mn-ea"/>
                          <a:cs typeface="Times New Roman" panose="02020603050405020304" pitchFamily="18" charset="0"/>
                        </a:rPr>
                        <a:t>工程师</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600" kern="100" dirty="0">
                          <a:effectLst/>
                          <a:latin typeface="+mn-ea"/>
                          <a:cs typeface="Times New Roman" panose="02020603050405020304" pitchFamily="18" charset="0"/>
                          <a:sym typeface="+mn-ea"/>
                        </a:rPr>
                        <a:t>联系水厂确认事件原因，启动应急事件通报流程，同时</a:t>
                      </a:r>
                      <a:r>
                        <a:rPr lang="zh-CN" sz="1600" kern="100" dirty="0">
                          <a:effectLst/>
                          <a:latin typeface="+mn-ea"/>
                          <a:ea typeface="+mn-ea"/>
                          <a:cs typeface="Times New Roman" panose="02020603050405020304" pitchFamily="18" charset="0"/>
                        </a:rPr>
                        <a:t>启动蓄冷罐放冷，直至市政水恢复。</a:t>
                      </a: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522605">
                <a:tc>
                  <a:txBody>
                    <a:bodyPr/>
                    <a:lstStyle/>
                    <a:p>
                      <a:pPr marL="0" lvl="0" indent="0" algn="ctr">
                        <a:lnSpc>
                          <a:spcPts val="2000"/>
                        </a:lnSpc>
                        <a:spcAft>
                          <a:spcPts val="0"/>
                        </a:spcAft>
                        <a:buFont typeface="+mj-lt"/>
                        <a:buNone/>
                      </a:pPr>
                      <a:r>
                        <a:rPr lang="en-US" sz="1600" kern="2200" cap="small" dirty="0">
                          <a:effectLst/>
                          <a:latin typeface="+mn-ea"/>
                          <a:ea typeface="+mn-ea"/>
                          <a:cs typeface="Times New Roman" panose="02020603050405020304" pitchFamily="18" charset="0"/>
                        </a:rPr>
                        <a:t>4 </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100" dirty="0" smtClean="0">
                          <a:effectLst/>
                          <a:latin typeface="+mn-ea"/>
                          <a:ea typeface="+mn-ea"/>
                          <a:cs typeface="Times New Roman" panose="02020603050405020304" pitchFamily="18" charset="0"/>
                        </a:rPr>
                        <a:t>值班室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100" dirty="0" smtClean="0">
                          <a:effectLst/>
                          <a:latin typeface="+mn-ea"/>
                          <a:ea typeface="+mn-ea"/>
                          <a:cs typeface="Times New Roman" panose="02020603050405020304" pitchFamily="18" charset="0"/>
                        </a:rPr>
                        <a:t>值班长</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600" kern="100" dirty="0">
                          <a:effectLst/>
                          <a:latin typeface="+mn-ea"/>
                          <a:ea typeface="+mn-ea"/>
                          <a:cs typeface="Times New Roman" panose="02020603050405020304" pitchFamily="18" charset="0"/>
                        </a:rPr>
                        <a:t>安排人员检查各机房空调进出</a:t>
                      </a:r>
                      <a:r>
                        <a:rPr lang="zh-CN" sz="1600" kern="100" dirty="0" smtClean="0">
                          <a:effectLst/>
                          <a:latin typeface="+mn-ea"/>
                          <a:ea typeface="+mn-ea"/>
                          <a:cs typeface="Times New Roman" panose="02020603050405020304" pitchFamily="18" charset="0"/>
                        </a:rPr>
                        <a:t>水温。</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523090">
                <a:tc>
                  <a:txBody>
                    <a:bodyPr/>
                    <a:lstStyle/>
                    <a:p>
                      <a:pPr marL="0" lvl="0" indent="0" algn="ctr">
                        <a:lnSpc>
                          <a:spcPts val="2000"/>
                        </a:lnSpc>
                        <a:spcAft>
                          <a:spcPts val="0"/>
                        </a:spcAft>
                        <a:buFont typeface="+mj-lt"/>
                        <a:buNone/>
                      </a:pPr>
                      <a:r>
                        <a:rPr lang="en-US" sz="1600" kern="2200" cap="small" dirty="0">
                          <a:effectLst/>
                          <a:latin typeface="+mn-ea"/>
                          <a:ea typeface="+mn-ea"/>
                          <a:cs typeface="Times New Roman" panose="02020603050405020304" pitchFamily="18" charset="0"/>
                        </a:rPr>
                        <a:t>5 </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100" dirty="0" smtClean="0">
                          <a:effectLst/>
                          <a:latin typeface="+mn-ea"/>
                          <a:cs typeface="Times New Roman" panose="02020603050405020304" pitchFamily="18" charset="0"/>
                          <a:sym typeface="+mn-ea"/>
                        </a:rPr>
                        <a:t>值班室</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100" dirty="0" smtClean="0">
                          <a:effectLst/>
                          <a:latin typeface="+mn-ea"/>
                          <a:cs typeface="Times New Roman" panose="02020603050405020304" pitchFamily="18" charset="0"/>
                          <a:sym typeface="+mn-ea"/>
                        </a:rPr>
                        <a:t>值班长</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600" kern="100" dirty="0">
                          <a:effectLst/>
                          <a:latin typeface="+mn-ea"/>
                          <a:ea typeface="+mn-ea"/>
                          <a:cs typeface="Times New Roman" panose="02020603050405020304" pitchFamily="18" charset="0"/>
                        </a:rPr>
                        <a:t>若水厂回复短期无法恢复供水，待蓄冷罐留存五个冷量点时，安排人员用蓄冷罐做应急水源；</a:t>
                      </a: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461566">
                <a:tc>
                  <a:txBody>
                    <a:bodyPr/>
                    <a:lstStyle/>
                    <a:p>
                      <a:pPr marL="0" lvl="0" indent="0" algn="ctr">
                        <a:lnSpc>
                          <a:spcPts val="2000"/>
                        </a:lnSpc>
                        <a:spcAft>
                          <a:spcPts val="0"/>
                        </a:spcAft>
                        <a:buFont typeface="+mj-lt"/>
                        <a:buNone/>
                      </a:pPr>
                      <a:r>
                        <a:rPr lang="en-US" sz="1600" kern="2200" cap="small" dirty="0">
                          <a:effectLst/>
                          <a:latin typeface="+mn-ea"/>
                          <a:ea typeface="+mn-ea"/>
                          <a:cs typeface="Times New Roman" panose="02020603050405020304" pitchFamily="18" charset="0"/>
                        </a:rPr>
                        <a:t>6 </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dirty="0">
                          <a:effectLst/>
                          <a:latin typeface="+mn-ea"/>
                          <a:cs typeface="Times New Roman" panose="02020603050405020304" pitchFamily="18" charset="0"/>
                          <a:sym typeface="+mn-ea"/>
                        </a:rPr>
                        <a:t>冷冻站</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zh-CN" sz="1600" kern="2200" cap="small" smtClean="0">
                          <a:effectLst/>
                          <a:latin typeface="+mn-ea"/>
                          <a:ea typeface="+mn-ea"/>
                          <a:cs typeface="Times New Roman" panose="02020603050405020304" pitchFamily="18" charset="0"/>
                        </a:rPr>
                        <a:t>一线</a:t>
                      </a:r>
                      <a:r>
                        <a:rPr lang="zh-CN" altLang="en-US" sz="1600" kern="2200" cap="small" smtClean="0">
                          <a:effectLst/>
                          <a:latin typeface="+mn-ea"/>
                          <a:ea typeface="+mn-ea"/>
                          <a:cs typeface="Times New Roman" panose="02020603050405020304" pitchFamily="18" charset="0"/>
                        </a:rPr>
                        <a:t>工程师</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sz="1600" kern="100" dirty="0">
                          <a:effectLst/>
                          <a:latin typeface="+mn-ea"/>
                          <a:cs typeface="Times New Roman" panose="02020603050405020304" pitchFamily="18" charset="0"/>
                          <a:sym typeface="+mn-ea"/>
                        </a:rPr>
                        <a:t>调整冷站</a:t>
                      </a:r>
                      <a:r>
                        <a:rPr lang="en-US" altLang="zh-CN" sz="1600" kern="100" dirty="0">
                          <a:effectLst/>
                          <a:latin typeface="+mn-ea"/>
                          <a:cs typeface="Times New Roman" panose="02020603050405020304" pitchFamily="18" charset="0"/>
                          <a:sym typeface="+mn-ea"/>
                        </a:rPr>
                        <a:t>YJB</a:t>
                      </a:r>
                      <a:r>
                        <a:rPr lang="zh-CN" altLang="en-US" sz="1600" kern="100" dirty="0">
                          <a:effectLst/>
                          <a:latin typeface="+mn-ea"/>
                          <a:cs typeface="Times New Roman" panose="02020603050405020304" pitchFamily="18" charset="0"/>
                          <a:sym typeface="+mn-ea"/>
                        </a:rPr>
                        <a:t>系列阀门，关闭冷冻恒压补水泵，调整定压补水泵频率并开启；</a:t>
                      </a: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487680">
                <a:tc>
                  <a:txBody>
                    <a:bodyPr/>
                    <a:lstStyle/>
                    <a:p>
                      <a:pPr marL="0" lvl="0" indent="0" algn="ctr">
                        <a:lnSpc>
                          <a:spcPts val="2000"/>
                        </a:lnSpc>
                        <a:spcAft>
                          <a:spcPts val="0"/>
                        </a:spcAft>
                        <a:buFont typeface="+mj-lt"/>
                        <a:buNone/>
                      </a:pPr>
                      <a:r>
                        <a:rPr lang="en-US" sz="1600" kern="2200" cap="small" dirty="0">
                          <a:effectLst/>
                          <a:latin typeface="+mn-ea"/>
                          <a:ea typeface="+mn-ea"/>
                          <a:cs typeface="Times New Roman" panose="02020603050405020304" pitchFamily="18" charset="0"/>
                        </a:rPr>
                        <a:t>7 </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100" dirty="0" smtClean="0">
                          <a:effectLst/>
                          <a:latin typeface="+mn-ea"/>
                          <a:cs typeface="Times New Roman" panose="02020603050405020304" pitchFamily="18" charset="0"/>
                          <a:sym typeface="+mn-ea"/>
                        </a:rPr>
                        <a:t>值班室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zh-CN" sz="1600" kern="2200" cap="small" dirty="0" smtClean="0">
                          <a:effectLst/>
                          <a:latin typeface="+mn-ea"/>
                          <a:ea typeface="+mn-ea"/>
                          <a:cs typeface="Times New Roman" panose="02020603050405020304" pitchFamily="18" charset="0"/>
                        </a:rPr>
                        <a:t>一线</a:t>
                      </a:r>
                      <a:r>
                        <a:rPr lang="zh-CN" altLang="en-US" sz="1600" kern="2200" cap="small" dirty="0" smtClean="0">
                          <a:effectLst/>
                          <a:latin typeface="+mn-ea"/>
                          <a:ea typeface="+mn-ea"/>
                          <a:cs typeface="Times New Roman" panose="02020603050405020304" pitchFamily="18" charset="0"/>
                        </a:rPr>
                        <a:t>工程师</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sz="1600" kern="100" dirty="0">
                          <a:effectLst/>
                          <a:latin typeface="+mn-ea"/>
                          <a:cs typeface="Times New Roman" panose="02020603050405020304" pitchFamily="18" charset="0"/>
                          <a:sym typeface="+mn-ea"/>
                        </a:rPr>
                        <a:t>开启制冷系统；</a:t>
                      </a: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17</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53251"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实施步骤</a:t>
            </a:r>
          </a:p>
        </p:txBody>
      </p:sp>
      <p:graphicFrame>
        <p:nvGraphicFramePr>
          <p:cNvPr id="7" name="表格 6"/>
          <p:cNvGraphicFramePr>
            <a:graphicFrameLocks noGrp="1"/>
          </p:cNvGraphicFramePr>
          <p:nvPr/>
        </p:nvGraphicFramePr>
        <p:xfrm>
          <a:off x="1703388" y="1052513"/>
          <a:ext cx="8856662" cy="1585258"/>
        </p:xfrm>
        <a:graphic>
          <a:graphicData uri="http://schemas.openxmlformats.org/drawingml/2006/table">
            <a:tbl>
              <a:tblPr firstRow="1" firstCol="1" bandRow="1">
                <a:tableStyleId>{5C22544A-7EE6-4342-B048-85BDC9FD1C3A}</a:tableStyleId>
              </a:tblPr>
              <a:tblGrid>
                <a:gridCol w="550259"/>
                <a:gridCol w="962033"/>
                <a:gridCol w="1224136"/>
                <a:gridCol w="4796790"/>
                <a:gridCol w="1323444"/>
              </a:tblGrid>
              <a:tr h="539062">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应急区域</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责任人</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时间要求</a:t>
                      </a:r>
                      <a:endParaRPr lang="zh-CN" sz="1600" kern="100" dirty="0">
                        <a:effectLst/>
                        <a:latin typeface="+mn-ea"/>
                        <a:ea typeface="+mn-ea"/>
                        <a:cs typeface="Times New Roman" panose="02020603050405020304" pitchFamily="18" charset="0"/>
                      </a:endParaRPr>
                    </a:p>
                  </a:txBody>
                  <a:tcPr marL="68580" marR="68580" marT="0" marB="0" anchor="ctr"/>
                </a:tc>
              </a:tr>
              <a:tr h="523098">
                <a:tc>
                  <a:txBody>
                    <a:bodyPr/>
                    <a:lstStyle/>
                    <a:p>
                      <a:pPr marL="0" lvl="0" indent="0" algn="ctr">
                        <a:lnSpc>
                          <a:spcPts val="2000"/>
                        </a:lnSpc>
                        <a:spcAft>
                          <a:spcPts val="0"/>
                        </a:spcAft>
                        <a:buFont typeface="+mj-lt"/>
                        <a:buNone/>
                      </a:pPr>
                      <a:r>
                        <a:rPr lang="en-US" altLang="zh-CN" sz="1600" kern="100" dirty="0" smtClean="0">
                          <a:effectLst/>
                          <a:latin typeface="+mn-ea"/>
                          <a:ea typeface="+mn-ea"/>
                          <a:cs typeface="Times New Roman" panose="02020603050405020304" pitchFamily="18" charset="0"/>
                        </a:rPr>
                        <a:t>8</a:t>
                      </a:r>
                      <a:endParaRPr lang="en-US" alt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100" dirty="0" smtClean="0">
                          <a:effectLst/>
                          <a:latin typeface="+mn-ea"/>
                          <a:ea typeface="+mn-ea"/>
                          <a:cs typeface="Times New Roman" panose="02020603050405020304" pitchFamily="18" charset="0"/>
                        </a:rPr>
                        <a:t>值班室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100" dirty="0" smtClean="0">
                          <a:effectLst/>
                          <a:latin typeface="+mn-ea"/>
                          <a:ea typeface="+mn-ea"/>
                          <a:cs typeface="Times New Roman" panose="02020603050405020304" pitchFamily="18" charset="0"/>
                        </a:rPr>
                        <a:t>值班长</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altLang="en-US" sz="1600" b="0" kern="100" dirty="0" smtClean="0">
                          <a:effectLst/>
                          <a:latin typeface="+mn-ea"/>
                          <a:ea typeface="+mn-ea"/>
                          <a:cs typeface="Times New Roman" panose="02020603050405020304" pitchFamily="18" charset="0"/>
                        </a:rPr>
                        <a:t>填写事件单。</a:t>
                      </a:r>
                      <a:endParaRPr lang="zh-CN" sz="1600" b="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dirty="0">
                        <a:effectLst/>
                        <a:latin typeface="+mn-ea"/>
                        <a:ea typeface="+mn-ea"/>
                        <a:cs typeface="Times New Roman" panose="02020603050405020304" pitchFamily="18" charset="0"/>
                      </a:endParaRPr>
                    </a:p>
                  </a:txBody>
                  <a:tcPr marL="68580" marR="68580" marT="0" marB="0" anchor="ctr"/>
                </a:tc>
              </a:tr>
              <a:tr h="523098">
                <a:tc>
                  <a:txBody>
                    <a:bodyPr/>
                    <a:lstStyle/>
                    <a:p>
                      <a:pPr marL="0" lvl="0" indent="0" algn="ctr">
                        <a:lnSpc>
                          <a:spcPts val="2000"/>
                        </a:lnSpc>
                        <a:spcAft>
                          <a:spcPts val="0"/>
                        </a:spcAft>
                        <a:buFont typeface="+mj-lt"/>
                        <a:buNone/>
                      </a:pPr>
                      <a:r>
                        <a:rPr lang="en-US" altLang="zh-CN" sz="1600" kern="100" dirty="0" smtClean="0">
                          <a:effectLst/>
                          <a:latin typeface="+mn-ea"/>
                          <a:ea typeface="+mn-ea"/>
                          <a:cs typeface="Times New Roman" panose="02020603050405020304" pitchFamily="18" charset="0"/>
                        </a:rPr>
                        <a:t>9</a:t>
                      </a:r>
                      <a:endParaRPr lang="en-US" alt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dirty="0">
                          <a:effectLst/>
                          <a:latin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sz="1600" kern="100" dirty="0">
                          <a:effectLst/>
                          <a:latin typeface="+mn-ea"/>
                          <a:cs typeface="Times New Roman" panose="02020603050405020304" pitchFamily="18" charset="0"/>
                          <a:sym typeface="+mn-ea"/>
                        </a:rPr>
                        <a:t>应急处理</a:t>
                      </a:r>
                      <a:r>
                        <a:rPr lang="zh-CN" sz="1600" kern="100" dirty="0" smtClean="0">
                          <a:effectLst/>
                          <a:latin typeface="+mn-ea"/>
                          <a:cs typeface="Times New Roman" panose="02020603050405020304" pitchFamily="18" charset="0"/>
                          <a:sym typeface="+mn-ea"/>
                        </a:rPr>
                        <a:t>完毕</a:t>
                      </a:r>
                      <a:r>
                        <a:rPr lang="zh-CN" altLang="en-US" sz="1600" kern="100" dirty="0" smtClean="0">
                          <a:effectLst/>
                          <a:latin typeface="+mn-ea"/>
                          <a:cs typeface="Times New Roman" panose="02020603050405020304" pitchFamily="18" charset="0"/>
                          <a:sym typeface="+mn-ea"/>
                        </a:rPr>
                        <a:t>。</a:t>
                      </a:r>
                      <a:endParaRPr lang="zh-CN" sz="1600" b="1"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dirty="0">
                          <a:effectLst/>
                          <a:latin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endParaRPr>
                    </a:p>
                  </a:txBody>
                  <a:tcPr marL="68580" marR="68580" marT="0" marB="0" anchor="ctr"/>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noChangeArrowheads="1"/>
          </p:cNvSpPr>
          <p:nvPr>
            <p:ph type="sldNum" sz="quarter" idx="4294967295"/>
          </p:nvPr>
        </p:nvSpPr>
        <p:spPr bwMode="auto">
          <a:xfrm>
            <a:off x="1036638" y="6334125"/>
            <a:ext cx="292100" cy="284163"/>
          </a:xfrm>
          <a:prstGeom prst="rect">
            <a:avLst/>
          </a:prstGeom>
          <a:ln>
            <a:miter lim="800000"/>
          </a:ln>
        </p:spPr>
        <p:txBody>
          <a:bodyPr/>
          <a:lstStyle/>
          <a:p>
            <a:fld id="{CDB63C3C-46F7-404E-9D77-523072A71FE2}" type="slidenum">
              <a:rPr lang="zh-CN" altLang="en-US"/>
              <a:t>18</a:t>
            </a:fld>
            <a:endParaRPr lang="zh-CN" altLang="en-US"/>
          </a:p>
        </p:txBody>
      </p:sp>
      <p:sp>
        <p:nvSpPr>
          <p:cNvPr id="55299"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zh-CN" altLang="en-US" sz="2400" b="1" dirty="0" smtClean="0">
                <a:solidFill>
                  <a:schemeClr val="accent1"/>
                </a:solidFill>
                <a:latin typeface="+mn-ea"/>
                <a:ea typeface="+mn-ea"/>
                <a:sym typeface="+mn-ea"/>
              </a:rPr>
              <a:t>应急</a:t>
            </a:r>
            <a:r>
              <a:rPr lang="zh-CN" altLang="en-US" sz="2400" b="1" dirty="0">
                <a:solidFill>
                  <a:schemeClr val="accent1"/>
                </a:solidFill>
                <a:latin typeface="+mn-ea"/>
                <a:ea typeface="+mn-ea"/>
                <a:sym typeface="+mn-ea"/>
              </a:rPr>
              <a:t>注意事项</a:t>
            </a:r>
          </a:p>
        </p:txBody>
      </p:sp>
      <p:sp>
        <p:nvSpPr>
          <p:cNvPr id="5" name="矩形 7"/>
          <p:cNvSpPr>
            <a:spLocks noChangeArrowheads="1"/>
          </p:cNvSpPr>
          <p:nvPr/>
        </p:nvSpPr>
        <p:spPr bwMode="auto">
          <a:xfrm>
            <a:off x="1703388" y="1268413"/>
            <a:ext cx="8856662"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0" hangingPunct="0">
              <a:lnSpc>
                <a:spcPct val="150000"/>
              </a:lnSpc>
              <a:spcBef>
                <a:spcPts val="200"/>
              </a:spcBef>
              <a:spcAft>
                <a:spcPts val="200"/>
              </a:spcAft>
              <a:defRPr/>
            </a:pPr>
            <a:r>
              <a:rPr lang="zh-CN" altLang="en-US" sz="1600" dirty="0">
                <a:sym typeface="+mn-ea"/>
              </a:rPr>
              <a:t>为保证应急实施工作顺利、有效开展，对应急实施中的工作要点做如下明确规定：</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应急启动后，一线应急实施的工作应按照预定应急操作程序严格执行，并向分部部长及专业工程师通报应急执行情况；</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应急中若需业务支撑组配合进行应急处置，业务支撑组只可进行辅助配合工作，不得执行任何设备操作任务；</a:t>
            </a:r>
          </a:p>
          <a:p>
            <a:pPr marL="800100" lvl="1" indent="-342900" eaLnBrk="0" hangingPunct="0">
              <a:lnSpc>
                <a:spcPct val="150000"/>
              </a:lnSpc>
              <a:spcBef>
                <a:spcPts val="200"/>
              </a:spcBef>
              <a:spcAft>
                <a:spcPts val="200"/>
              </a:spcAft>
              <a:buFont typeface="+mj-lt"/>
              <a:buAutoNum type="arabicPeriod"/>
              <a:defRPr/>
            </a:pPr>
            <a:r>
              <a:rPr lang="zh-CN" altLang="en-US" sz="1600">
                <a:latin typeface="+mn-ea"/>
                <a:ea typeface="+mn-ea"/>
                <a:sym typeface="+mn-ea"/>
              </a:rPr>
              <a:t>应急实施小组应</a:t>
            </a:r>
            <a:r>
              <a:rPr lang="zh-CN" altLang="en-US" sz="1600" dirty="0">
                <a:latin typeface="+mn-ea"/>
                <a:ea typeface="+mn-ea"/>
                <a:sym typeface="+mn-ea"/>
              </a:rPr>
              <a:t>行动迅速、判断准确，确保在应急要求时间内完成相关区域的应急实施工作；</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应急实施过程中，所有参与应急实施人员不得乘坐电梯，必须通过步梯通道实施应急工作；</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应急实施过程中，各应急小组应如实记录应急实施情况，以便做后期总结分析，对</a:t>
            </a:r>
            <a:r>
              <a:rPr lang="en-US" altLang="zh-CN" sz="1600" dirty="0">
                <a:latin typeface="+mn-ea"/>
                <a:ea typeface="+mn-ea"/>
                <a:sym typeface="+mn-ea"/>
              </a:rPr>
              <a:t>EOP</a:t>
            </a:r>
            <a:r>
              <a:rPr lang="zh-CN" altLang="en-US" sz="1600" dirty="0">
                <a:latin typeface="+mn-ea"/>
                <a:ea typeface="+mn-ea"/>
                <a:sym typeface="+mn-ea"/>
              </a:rPr>
              <a:t>进行优化调整。</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a:t>
            </a:fld>
            <a:fld id="{9A0DB2DC-4C9A-4742-B13C-FB6460FD3503}" type="slidenum">
              <a:rPr lang="en-US" altLang="zh-CN" sz="1200" dirty="0">
                <a:solidFill>
                  <a:schemeClr val="bg1"/>
                </a:solidFill>
                <a:latin typeface="Copperplate Gothic Bold" panose="020E0705020206020404" pitchFamily="34" charset="0"/>
                <a:ea typeface="微软雅黑" panose="020B0503020204020204" pitchFamily="34" charset="-122"/>
              </a:rPr>
              <a:t>1</a:t>
            </a:fld>
            <a:r>
              <a:rPr lang="en-US" altLang="zh-CN" sz="1200" dirty="0">
                <a:solidFill>
                  <a:schemeClr val="bg1"/>
                </a:solidFill>
                <a:latin typeface="Copperplate Gothic Bold" panose="020E0705020206020404" pitchFamily="34" charset="0"/>
              </a:rPr>
              <a:t>1111</a:t>
            </a:r>
          </a:p>
        </p:txBody>
      </p:sp>
      <p:cxnSp>
        <p:nvCxnSpPr>
          <p:cNvPr id="34" name="直接连接符 33"/>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27107" y="1223963"/>
            <a:ext cx="1873022"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40101" y="14922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44651"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5369" name="组合 11"/>
          <p:cNvGrpSpPr/>
          <p:nvPr/>
        </p:nvGrpSpPr>
        <p:grpSpPr>
          <a:xfrm>
            <a:off x="2009775" y="1350963"/>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72"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73" name="TextBox 42"/>
            <p:cNvSpPr txBox="1"/>
            <p:nvPr/>
          </p:nvSpPr>
          <p:spPr>
            <a:xfrm>
              <a:off x="5269391" y="1682650"/>
              <a:ext cx="3416854"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15374" name="组合 16"/>
          <p:cNvGrpSpPr/>
          <p:nvPr/>
        </p:nvGrpSpPr>
        <p:grpSpPr>
          <a:xfrm>
            <a:off x="2009775" y="2236788"/>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77"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78" name="TextBox 81"/>
            <p:cNvSpPr txBox="1"/>
            <p:nvPr/>
          </p:nvSpPr>
          <p:spPr>
            <a:xfrm>
              <a:off x="5268618" y="2818060"/>
              <a:ext cx="3417628" cy="442392"/>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p:txBody>
        </p:sp>
      </p:grpSp>
      <p:grpSp>
        <p:nvGrpSpPr>
          <p:cNvPr id="15379" name="组合 21"/>
          <p:cNvGrpSpPr/>
          <p:nvPr/>
        </p:nvGrpSpPr>
        <p:grpSpPr>
          <a:xfrm>
            <a:off x="2009775" y="3122613"/>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82"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83" name="TextBox 90"/>
            <p:cNvSpPr txBox="1"/>
            <p:nvPr/>
          </p:nvSpPr>
          <p:spPr>
            <a:xfrm>
              <a:off x="5268617" y="3974974"/>
              <a:ext cx="3416852" cy="442392"/>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a:t>
              </a:r>
            </a:p>
          </p:txBody>
        </p:sp>
      </p:grpSp>
      <p:grpSp>
        <p:nvGrpSpPr>
          <p:cNvPr id="15384" name="组合 26"/>
          <p:cNvGrpSpPr/>
          <p:nvPr/>
        </p:nvGrpSpPr>
        <p:grpSpPr>
          <a:xfrm>
            <a:off x="2008188" y="3997325"/>
            <a:ext cx="7775575" cy="817563"/>
            <a:chOff x="3503712" y="4810415"/>
            <a:chExt cx="5182310" cy="1066857"/>
          </a:xfrm>
        </p:grpSpPr>
        <p:sp>
          <p:nvSpPr>
            <p:cNvPr id="28" name="矩形 27"/>
            <p:cNvSpPr/>
            <p:nvPr/>
          </p:nvSpPr>
          <p:spPr>
            <a:xfrm>
              <a:off x="5106652" y="4810415"/>
              <a:ext cx="3578312" cy="1056499"/>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20773"/>
              <a:ext cx="1764821" cy="1056499"/>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87"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88" name="TextBox 90"/>
            <p:cNvSpPr txBox="1"/>
            <p:nvPr/>
          </p:nvSpPr>
          <p:spPr>
            <a:xfrm>
              <a:off x="5268396" y="5134899"/>
              <a:ext cx="3417626" cy="442066"/>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grpSp>
        <p:nvGrpSpPr>
          <p:cNvPr id="15389" name="组合 26"/>
          <p:cNvGrpSpPr/>
          <p:nvPr/>
        </p:nvGrpSpPr>
        <p:grpSpPr>
          <a:xfrm>
            <a:off x="2006600" y="4870450"/>
            <a:ext cx="7775575" cy="809625"/>
            <a:chOff x="3503712" y="4819326"/>
            <a:chExt cx="5182251" cy="1057946"/>
          </a:xfrm>
        </p:grpSpPr>
        <p:sp>
          <p:nvSpPr>
            <p:cNvPr id="38" name="矩形 37"/>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92"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93"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
        <p:nvSpPr>
          <p:cNvPr id="15394" name="灯片编号占位符 1"/>
          <p:cNvSpPr>
            <a:spLocks noGrp="1"/>
          </p:cNvSpPr>
          <p:nvPr/>
        </p:nvSpPr>
        <p:spPr>
          <a:xfrm>
            <a:off x="1036638" y="6334125"/>
            <a:ext cx="292100" cy="284163"/>
          </a:xfrm>
          <a:prstGeom prst="rect">
            <a:avLst/>
          </a:prstGeom>
          <a:solidFill>
            <a:schemeClr val="accent1"/>
          </a:solidFill>
          <a:ln w="9525" cap="flat" cmpd="sng">
            <a:solidFill>
              <a:schemeClr val="accent1"/>
            </a:solidFill>
            <a:prstDash val="solid"/>
            <a:round/>
            <a:headEnd type="none" w="med" len="med"/>
            <a:tailEnd type="none" w="med" len="med"/>
          </a:ln>
        </p:spPr>
        <p:txBody>
          <a:bodyPr wrap="square" lIns="0" tIns="0" rIns="0" bIns="0" anchor="ctr" anchorCtr="1"/>
          <a:lstStyle/>
          <a:p>
            <a:pPr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19</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cxnSp>
        <p:nvCxnSpPr>
          <p:cNvPr id="34" name="直接连接符 33"/>
          <p:cNvCxnSpPr/>
          <p:nvPr/>
        </p:nvCxnSpPr>
        <p:spPr>
          <a:xfrm>
            <a:off x="5098040"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37" y="12414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98040"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93492" y="150971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98040"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47113" name="组合 11"/>
          <p:cNvGrpSpPr/>
          <p:nvPr/>
        </p:nvGrpSpPr>
        <p:grpSpPr>
          <a:xfrm>
            <a:off x="2363788" y="1358900"/>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16"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17" name="TextBox 42"/>
            <p:cNvSpPr txBox="1"/>
            <p:nvPr/>
          </p:nvSpPr>
          <p:spPr>
            <a:xfrm>
              <a:off x="5269496" y="1716282"/>
              <a:ext cx="3416854"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47118" name="组合 16"/>
          <p:cNvGrpSpPr/>
          <p:nvPr/>
        </p:nvGrpSpPr>
        <p:grpSpPr>
          <a:xfrm>
            <a:off x="2363788" y="2244725"/>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21"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22" name="TextBox 81"/>
            <p:cNvSpPr txBox="1"/>
            <p:nvPr/>
          </p:nvSpPr>
          <p:spPr>
            <a:xfrm>
              <a:off x="5269498" y="2873327"/>
              <a:ext cx="3417628"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p:txBody>
        </p:sp>
      </p:grpSp>
      <p:grpSp>
        <p:nvGrpSpPr>
          <p:cNvPr id="47123" name="组合 21"/>
          <p:cNvGrpSpPr/>
          <p:nvPr/>
        </p:nvGrpSpPr>
        <p:grpSpPr>
          <a:xfrm>
            <a:off x="2363788" y="3130550"/>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26"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27"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a:t>
              </a:r>
            </a:p>
          </p:txBody>
        </p:sp>
      </p:grpSp>
      <p:grpSp>
        <p:nvGrpSpPr>
          <p:cNvPr id="47128" name="组合 26"/>
          <p:cNvGrpSpPr/>
          <p:nvPr/>
        </p:nvGrpSpPr>
        <p:grpSpPr>
          <a:xfrm>
            <a:off x="2362200" y="4013200"/>
            <a:ext cx="7775575" cy="809625"/>
            <a:chOff x="3503712" y="4819326"/>
            <a:chExt cx="5182251" cy="1057946"/>
          </a:xfrm>
        </p:grpSpPr>
        <p:sp>
          <p:nvSpPr>
            <p:cNvPr id="28" name="矩形 27"/>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31"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32"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grpSp>
        <p:nvGrpSpPr>
          <p:cNvPr id="47133" name="组合 26"/>
          <p:cNvGrpSpPr/>
          <p:nvPr/>
        </p:nvGrpSpPr>
        <p:grpSpPr>
          <a:xfrm>
            <a:off x="2362200" y="4895850"/>
            <a:ext cx="7775575" cy="809625"/>
            <a:chOff x="3503712" y="4819326"/>
            <a:chExt cx="5182251" cy="1057946"/>
          </a:xfrm>
        </p:grpSpPr>
        <p:sp>
          <p:nvSpPr>
            <p:cNvPr id="33" name="矩形 32"/>
            <p:cNvSpPr/>
            <p:nvPr/>
          </p:nvSpPr>
          <p:spPr>
            <a:xfrm>
              <a:off x="5107692" y="4819326"/>
              <a:ext cx="3578271" cy="1057946"/>
            </a:xfrm>
            <a:prstGeom prst="rect">
              <a:avLst/>
            </a:prstGeom>
            <a:solidFill>
              <a:schemeClr val="tx2">
                <a:lumMod val="60000"/>
                <a:lumOff val="4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36"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37"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20</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6144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通讯录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endParaRPr>
          </a:p>
        </p:txBody>
      </p:sp>
      <p:graphicFrame>
        <p:nvGraphicFramePr>
          <p:cNvPr id="2" name="表格 1"/>
          <p:cNvGraphicFramePr>
            <a:graphicFrameLocks noGrp="1"/>
          </p:cNvGraphicFramePr>
          <p:nvPr/>
        </p:nvGraphicFramePr>
        <p:xfrm>
          <a:off x="1703705" y="925195"/>
          <a:ext cx="6659245" cy="5465445"/>
        </p:xfrm>
        <a:graphic>
          <a:graphicData uri="http://schemas.openxmlformats.org/drawingml/2006/table">
            <a:tbl>
              <a:tblPr firstRow="1" firstCol="1" bandRow="1">
                <a:tableStyleId>{5C22544A-7EE6-4342-B048-85BDC9FD1C3A}</a:tableStyleId>
              </a:tblPr>
              <a:tblGrid>
                <a:gridCol w="1647190"/>
                <a:gridCol w="1862455"/>
                <a:gridCol w="1984375"/>
                <a:gridCol w="1165225"/>
              </a:tblGrid>
              <a:tr h="323850">
                <a:tc>
                  <a:txBody>
                    <a:bodyPr/>
                    <a:lstStyle/>
                    <a:p>
                      <a:pPr algn="ctr">
                        <a:spcAft>
                          <a:spcPts val="0"/>
                        </a:spcAft>
                      </a:pPr>
                      <a:r>
                        <a:rPr lang="zh-CN" sz="1600" dirty="0">
                          <a:effectLst/>
                          <a:latin typeface="+mn-ea"/>
                          <a:ea typeface="+mn-ea"/>
                        </a:rPr>
                        <a:t>职责岗位</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dirty="0">
                          <a:effectLst/>
                          <a:latin typeface="+mn-ea"/>
                          <a:ea typeface="+mn-ea"/>
                        </a:rPr>
                        <a:t>联系人</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a:effectLst/>
                          <a:latin typeface="+mn-ea"/>
                          <a:ea typeface="+mn-ea"/>
                        </a:rPr>
                        <a:t>联系电话</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a:effectLst/>
                          <a:latin typeface="+mn-ea"/>
                          <a:ea typeface="+mn-ea"/>
                        </a:rPr>
                        <a:t>备注</a:t>
                      </a:r>
                      <a:endParaRPr lang="zh-CN" sz="1600">
                        <a:effectLst/>
                        <a:latin typeface="+mn-ea"/>
                        <a:ea typeface="+mn-ea"/>
                        <a:cs typeface="Times New Roman" panose="02020603050405020304" pitchFamily="18" charset="0"/>
                      </a:endParaRPr>
                    </a:p>
                  </a:txBody>
                  <a:tcPr marL="68588" marR="68588" marT="0" marB="0" anchor="ctr"/>
                </a:tc>
              </a:tr>
              <a:tr h="491490">
                <a:tc>
                  <a:txBody>
                    <a:bodyPr/>
                    <a:lstStyle/>
                    <a:p>
                      <a:pPr algn="ctr">
                        <a:spcAft>
                          <a:spcPts val="0"/>
                        </a:spcAft>
                      </a:pPr>
                      <a:r>
                        <a:rPr lang="zh-CN" sz="1600" dirty="0">
                          <a:effectLst/>
                          <a:latin typeface="+mn-ea"/>
                          <a:ea typeface="+mn-ea"/>
                          <a:cs typeface="Times New Roman" panose="02020603050405020304" pitchFamily="18" charset="0"/>
                        </a:rPr>
                        <a:t>常务副总裁</a:t>
                      </a:r>
                    </a:p>
                  </a:txBody>
                  <a:tcPr marL="68588" marR="68588" marT="0" marB="0" anchor="ctr"/>
                </a:tc>
                <a:tc>
                  <a:txBody>
                    <a:bodyPr/>
                    <a:lstStyle/>
                    <a:p>
                      <a:pPr algn="ctr">
                        <a:spcAft>
                          <a:spcPts val="0"/>
                        </a:spcAft>
                      </a:pPr>
                      <a:r>
                        <a:rPr lang="zh-CN" sz="1600">
                          <a:effectLst/>
                          <a:latin typeface="+mn-ea"/>
                          <a:ea typeface="+mn-ea"/>
                          <a:cs typeface="Times New Roman" panose="02020603050405020304" pitchFamily="18" charset="0"/>
                        </a:rPr>
                        <a:t>祝敬</a:t>
                      </a:r>
                    </a:p>
                  </a:txBody>
                  <a:tcPr marL="68588" marR="68588" marT="0" marB="0" anchor="ctr"/>
                </a:tc>
                <a:tc>
                  <a:txBody>
                    <a:bodyPr/>
                    <a:lstStyle/>
                    <a:p>
                      <a:pPr algn="ctr">
                        <a:spcAft>
                          <a:spcPts val="0"/>
                        </a:spcAft>
                      </a:pPr>
                      <a:r>
                        <a:rPr lang="en-US" sz="1600">
                          <a:effectLst/>
                          <a:latin typeface="+mn-ea"/>
                          <a:ea typeface="+mn-ea"/>
                        </a:rPr>
                        <a:t>18610668351</a:t>
                      </a:r>
                    </a:p>
                    <a:p>
                      <a:pPr algn="ctr">
                        <a:spcAft>
                          <a:spcPts val="0"/>
                        </a:spcAft>
                      </a:pPr>
                      <a:r>
                        <a:rPr lang="en-US" sz="1600">
                          <a:effectLst/>
                          <a:latin typeface="+mn-ea"/>
                          <a:ea typeface="+mn-ea"/>
                        </a:rPr>
                        <a:t>13910958351 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3850">
                <a:tc>
                  <a:txBody>
                    <a:bodyPr/>
                    <a:lstStyle/>
                    <a:p>
                      <a:pPr algn="ctr">
                        <a:spcAft>
                          <a:spcPts val="0"/>
                        </a:spcAft>
                      </a:pPr>
                      <a:r>
                        <a:rPr lang="zh-CN" sz="1600" dirty="0">
                          <a:effectLst/>
                          <a:latin typeface="+mn-ea"/>
                          <a:ea typeface="+mn-ea"/>
                          <a:cs typeface="Times New Roman" panose="02020603050405020304" pitchFamily="18" charset="0"/>
                        </a:rPr>
                        <a:t>运维部总监</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梁刚</a:t>
                      </a:r>
                    </a:p>
                  </a:txBody>
                  <a:tcPr marL="68588" marR="68588" marT="0" marB="0" anchor="ctr"/>
                </a:tc>
                <a:tc>
                  <a:txBody>
                    <a:bodyPr/>
                    <a:lstStyle/>
                    <a:p>
                      <a:pPr algn="ctr">
                        <a:spcAft>
                          <a:spcPts val="0"/>
                        </a:spcAft>
                      </a:pPr>
                      <a:r>
                        <a:rPr lang="en-US" sz="1600">
                          <a:effectLst/>
                          <a:latin typeface="+mn-ea"/>
                          <a:ea typeface="+mn-ea"/>
                        </a:rPr>
                        <a:t>13910626787 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en-US" altLang="zh-CN" sz="1600" dirty="0">
                          <a:effectLst/>
                          <a:latin typeface="+mn-ea"/>
                          <a:ea typeface="+mn-ea"/>
                          <a:cs typeface="Times New Roman" panose="02020603050405020304" pitchFamily="18" charset="0"/>
                        </a:rPr>
                        <a:t>A5</a:t>
                      </a:r>
                      <a:r>
                        <a:rPr lang="zh-CN" sz="1600" dirty="0">
                          <a:effectLst/>
                          <a:latin typeface="+mn-ea"/>
                          <a:ea typeface="+mn-ea"/>
                          <a:cs typeface="Times New Roman" panose="02020603050405020304" pitchFamily="18" charset="0"/>
                        </a:rPr>
                        <a:t>数据中心部长</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贾建全</a:t>
                      </a:r>
                    </a:p>
                  </a:txBody>
                  <a:tcPr marL="68588" marR="68588" marT="0" marB="0" anchor="ctr"/>
                </a:tc>
                <a:tc>
                  <a:txBody>
                    <a:bodyPr/>
                    <a:lstStyle/>
                    <a:p>
                      <a:pPr algn="ctr">
                        <a:spcAft>
                          <a:spcPts val="0"/>
                        </a:spcAft>
                      </a:pPr>
                      <a:r>
                        <a:rPr lang="en-US" sz="1600">
                          <a:effectLst/>
                          <a:latin typeface="+mn-ea"/>
                          <a:ea typeface="+mn-ea"/>
                        </a:rPr>
                        <a:t>18901167358 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1490">
                <a:tc>
                  <a:txBody>
                    <a:bodyPr/>
                    <a:lstStyle/>
                    <a:p>
                      <a:pPr algn="ctr">
                        <a:spcAft>
                          <a:spcPts val="0"/>
                        </a:spcAft>
                        <a:buNone/>
                      </a:pPr>
                      <a:r>
                        <a:rPr lang="zh-CN" altLang="en-US" sz="1600" dirty="0">
                          <a:effectLst/>
                          <a:latin typeface="+mn-ea"/>
                          <a:ea typeface="+mn-ea"/>
                          <a:cs typeface="Times New Roman" panose="02020603050405020304" pitchFamily="18" charset="0"/>
                        </a:rPr>
                        <a:t>技术保障部供配电分部部长</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徐海军</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13601062562</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buNone/>
                      </a:pPr>
                      <a:r>
                        <a:rPr lang="zh-CN" altLang="en-US" sz="1600" dirty="0">
                          <a:effectLst/>
                          <a:latin typeface="+mn-ea"/>
                          <a:cs typeface="Times New Roman" panose="02020603050405020304" pitchFamily="18" charset="0"/>
                          <a:sym typeface="+mn-ea"/>
                        </a:rPr>
                        <a:t>技术保障部暖通分部部长</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迟勇</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15030659110</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buNone/>
                      </a:pPr>
                      <a:r>
                        <a:rPr lang="zh-CN" altLang="en-US" sz="1600" dirty="0">
                          <a:effectLst/>
                          <a:latin typeface="+mn-ea"/>
                          <a:cs typeface="Times New Roman" panose="02020603050405020304" pitchFamily="18" charset="0"/>
                          <a:sym typeface="+mn-ea"/>
                        </a:rPr>
                        <a:t>技术保障部弱电分部部长</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郭春磊</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18600883166</a:t>
                      </a:r>
                    </a:p>
                    <a:p>
                      <a:pPr algn="ctr">
                        <a:spcAft>
                          <a:spcPts val="0"/>
                        </a:spcAft>
                        <a:buNone/>
                      </a:pPr>
                      <a:r>
                        <a:rPr lang="zh-CN" altLang="en-US" sz="1600">
                          <a:effectLst/>
                          <a:latin typeface="+mn-ea"/>
                          <a:ea typeface="+mn-ea"/>
                          <a:cs typeface="Times New Roman" panose="02020603050405020304" pitchFamily="18" charset="0"/>
                        </a:rPr>
                        <a:t>15333364476</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07670">
                <a:tc>
                  <a:txBody>
                    <a:bodyPr/>
                    <a:lstStyle/>
                    <a:p>
                      <a:pPr algn="ctr">
                        <a:spcAft>
                          <a:spcPts val="0"/>
                        </a:spcAft>
                      </a:pPr>
                      <a:r>
                        <a:rPr lang="zh-CN" sz="1600" dirty="0">
                          <a:effectLst/>
                          <a:latin typeface="+mn-ea"/>
                          <a:ea typeface="+mn-ea"/>
                          <a:cs typeface="Times New Roman" panose="02020603050405020304" pitchFamily="18" charset="0"/>
                        </a:rPr>
                        <a:t>暖通工程师</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徐海青</a:t>
                      </a:r>
                    </a:p>
                  </a:txBody>
                  <a:tcPr marL="68588" marR="68588" marT="0" marB="0" anchor="ctr"/>
                </a:tc>
                <a:tc>
                  <a:txBody>
                    <a:bodyPr/>
                    <a:lstStyle/>
                    <a:p>
                      <a:pPr algn="ctr">
                        <a:spcAft>
                          <a:spcPts val="0"/>
                        </a:spcAft>
                      </a:pPr>
                      <a:r>
                        <a:rPr lang="en-US" sz="1600">
                          <a:effectLst/>
                          <a:latin typeface="+mn-ea"/>
                          <a:ea typeface="+mn-ea"/>
                        </a:rPr>
                        <a:t> 13780266379</a:t>
                      </a: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4485">
                <a:tc>
                  <a:txBody>
                    <a:bodyPr/>
                    <a:lstStyle/>
                    <a:p>
                      <a:pPr algn="ctr">
                        <a:spcAft>
                          <a:spcPts val="0"/>
                        </a:spcAft>
                      </a:pPr>
                      <a:r>
                        <a:rPr lang="zh-CN" sz="1600" dirty="0">
                          <a:effectLst/>
                          <a:latin typeface="+mn-ea"/>
                          <a:ea typeface="+mn-ea"/>
                          <a:cs typeface="Times New Roman" panose="02020603050405020304" pitchFamily="18" charset="0"/>
                        </a:rPr>
                        <a:t>强电工程师</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南晓峰</a:t>
                      </a:r>
                    </a:p>
                  </a:txBody>
                  <a:tcPr marL="68588" marR="68588" marT="0" marB="0" anchor="ctr"/>
                </a:tc>
                <a:tc>
                  <a:txBody>
                    <a:bodyPr/>
                    <a:lstStyle/>
                    <a:p>
                      <a:pPr algn="ctr">
                        <a:spcAft>
                          <a:spcPts val="0"/>
                        </a:spcAft>
                      </a:pPr>
                      <a:r>
                        <a:rPr lang="en-US" sz="1600" dirty="0">
                          <a:effectLst/>
                          <a:latin typeface="+mn-ea"/>
                          <a:ea typeface="+mn-ea"/>
                        </a:rPr>
                        <a:t>15303160821 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3850">
                <a:tc>
                  <a:txBody>
                    <a:bodyPr/>
                    <a:lstStyle/>
                    <a:p>
                      <a:pPr algn="ctr">
                        <a:spcAft>
                          <a:spcPts val="0"/>
                        </a:spcAft>
                        <a:buNone/>
                      </a:pPr>
                      <a:r>
                        <a:rPr lang="zh-CN" sz="1600" dirty="0">
                          <a:effectLst/>
                          <a:latin typeface="+mn-ea"/>
                          <a:cs typeface="Times New Roman" panose="02020603050405020304" pitchFamily="18" charset="0"/>
                          <a:sym typeface="+mn-ea"/>
                        </a:rPr>
                        <a:t>弱电工程师</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张雷</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15222236885</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324485">
                <a:tc>
                  <a:txBody>
                    <a:bodyPr/>
                    <a:lstStyle/>
                    <a:p>
                      <a:pPr algn="ctr">
                        <a:spcAft>
                          <a:spcPts val="0"/>
                        </a:spcAft>
                        <a:buNone/>
                      </a:pPr>
                      <a:r>
                        <a:rPr lang="zh-CN" sz="1600" dirty="0">
                          <a:effectLst/>
                          <a:latin typeface="+mn-ea"/>
                          <a:cs typeface="Times New Roman" panose="02020603050405020304" pitchFamily="18" charset="0"/>
                          <a:sym typeface="+mn-ea"/>
                        </a:rPr>
                        <a:t>弱电工程师</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甄国卿</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19931815828</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zh-CN" sz="1600" dirty="0">
                          <a:effectLst/>
                          <a:latin typeface="+mn-ea"/>
                          <a:ea typeface="+mn-ea"/>
                          <a:cs typeface="Times New Roman" panose="02020603050405020304" pitchFamily="18" charset="0"/>
                        </a:rPr>
                        <a:t>二层值班室</a:t>
                      </a:r>
                    </a:p>
                  </a:txBody>
                  <a:tcPr marL="68588" marR="68588" marT="0" marB="0" anchor="ctr"/>
                </a:tc>
                <a:tc>
                  <a:txBody>
                    <a:bodyPr/>
                    <a:lstStyle/>
                    <a:p>
                      <a:pPr algn="ctr">
                        <a:spcAft>
                          <a:spcPts val="0"/>
                        </a:spcAft>
                      </a:pP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0316-5293029</a:t>
                      </a:r>
                    </a:p>
                    <a:p>
                      <a:pPr algn="ctr">
                        <a:spcAft>
                          <a:spcPts val="0"/>
                        </a:spcAft>
                      </a:pPr>
                      <a:r>
                        <a:rPr lang="en-US" sz="1600" dirty="0">
                          <a:effectLst/>
                          <a:latin typeface="+mn-ea"/>
                          <a:ea typeface="+mn-ea"/>
                        </a:rPr>
                        <a:t>0316-5293031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zh-CN" sz="1600" dirty="0">
                          <a:effectLst/>
                          <a:latin typeface="+mn-ea"/>
                          <a:ea typeface="+mn-ea"/>
                          <a:cs typeface="Times New Roman" panose="02020603050405020304" pitchFamily="18" charset="0"/>
                        </a:rPr>
                        <a:t>一层值班室</a:t>
                      </a:r>
                    </a:p>
                  </a:txBody>
                  <a:tcPr marL="68588" marR="68588" marT="0" marB="0" anchor="ctr"/>
                </a:tc>
                <a:tc>
                  <a:txBody>
                    <a:bodyPr/>
                    <a:lstStyle/>
                    <a:p>
                      <a:pPr algn="ctr">
                        <a:spcAft>
                          <a:spcPts val="0"/>
                        </a:spcAft>
                      </a:pP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0316-5293027</a:t>
                      </a:r>
                    </a:p>
                    <a:p>
                      <a:pPr algn="ctr">
                        <a:spcAft>
                          <a:spcPts val="0"/>
                        </a:spcAft>
                      </a:pPr>
                      <a:r>
                        <a:rPr lang="en-US" sz="1600" dirty="0">
                          <a:effectLst/>
                          <a:latin typeface="+mn-ea"/>
                          <a:ea typeface="+mn-ea"/>
                        </a:rPr>
                        <a:t>0316-5293028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 </a:t>
                      </a:r>
                      <a:endParaRPr lang="zh-CN" sz="1600" dirty="0">
                        <a:effectLst/>
                        <a:latin typeface="+mn-ea"/>
                        <a:ea typeface="+mn-ea"/>
                        <a:cs typeface="Times New Roman" panose="02020603050405020304" pitchFamily="18" charset="0"/>
                      </a:endParaRPr>
                    </a:p>
                  </a:txBody>
                  <a:tcPr marL="68588" marR="68588" marT="0" marB="0" anchor="ctr"/>
                </a:tc>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21</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6144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通讯录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endParaRPr>
          </a:p>
        </p:txBody>
      </p:sp>
      <p:graphicFrame>
        <p:nvGraphicFramePr>
          <p:cNvPr id="5" name="表格 4"/>
          <p:cNvGraphicFramePr/>
          <p:nvPr/>
        </p:nvGraphicFramePr>
        <p:xfrm>
          <a:off x="1906905" y="1132205"/>
          <a:ext cx="6584950" cy="2865120"/>
        </p:xfrm>
        <a:graphic>
          <a:graphicData uri="http://schemas.openxmlformats.org/drawingml/2006/table">
            <a:tbl>
              <a:tblPr firstRow="1" bandRow="1">
                <a:tableStyleId>{5C22544A-7EE6-4342-B048-85BDC9FD1C3A}</a:tableStyleId>
              </a:tblPr>
              <a:tblGrid>
                <a:gridCol w="1646555"/>
                <a:gridCol w="1645920"/>
                <a:gridCol w="2127250"/>
                <a:gridCol w="1165225"/>
              </a:tblGrid>
              <a:tr h="457200">
                <a:tc>
                  <a:txBody>
                    <a:bodyPr/>
                    <a:lstStyle/>
                    <a:p>
                      <a:pPr algn="ctr">
                        <a:buNone/>
                      </a:pPr>
                      <a:r>
                        <a:rPr lang="zh-CN" altLang="en-US"/>
                        <a:t>职责岗位</a:t>
                      </a:r>
                    </a:p>
                  </a:txBody>
                  <a:tcPr/>
                </a:tc>
                <a:tc>
                  <a:txBody>
                    <a:bodyPr/>
                    <a:lstStyle/>
                    <a:p>
                      <a:pPr algn="ctr">
                        <a:buNone/>
                      </a:pPr>
                      <a:r>
                        <a:rPr lang="zh-CN" altLang="en-US"/>
                        <a:t>联系人</a:t>
                      </a:r>
                    </a:p>
                  </a:txBody>
                  <a:tcPr/>
                </a:tc>
                <a:tc>
                  <a:txBody>
                    <a:bodyPr/>
                    <a:lstStyle/>
                    <a:p>
                      <a:pPr algn="ctr">
                        <a:buNone/>
                      </a:pPr>
                      <a:r>
                        <a:rPr lang="zh-CN" altLang="en-US"/>
                        <a:t>联系电话</a:t>
                      </a:r>
                    </a:p>
                  </a:txBody>
                  <a:tcPr/>
                </a:tc>
                <a:tc>
                  <a:txBody>
                    <a:bodyPr/>
                    <a:lstStyle/>
                    <a:p>
                      <a:pPr algn="ctr">
                        <a:buNone/>
                      </a:pPr>
                      <a:r>
                        <a:rPr lang="zh-CN" altLang="en-US"/>
                        <a:t>备注</a:t>
                      </a:r>
                    </a:p>
                  </a:txBody>
                  <a:tcPr/>
                </a:tc>
              </a:tr>
              <a:tr h="457200">
                <a:tc rowSpan="4">
                  <a:txBody>
                    <a:bodyPr/>
                    <a:lstStyle/>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r>
                        <a:rPr lang="zh-CN" sz="1600" b="1" dirty="0">
                          <a:solidFill>
                            <a:schemeClr val="lt1"/>
                          </a:solidFill>
                          <a:effectLst/>
                          <a:latin typeface="+mn-ea"/>
                          <a:cs typeface="Times New Roman" panose="02020603050405020304" pitchFamily="18" charset="0"/>
                        </a:rPr>
                        <a:t>值班长</a:t>
                      </a: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txBody>
                  <a:tcPr>
                    <a:solidFill>
                      <a:schemeClr val="tx2">
                        <a:lumMod val="60000"/>
                        <a:lumOff val="40000"/>
                      </a:schemeClr>
                    </a:solidFill>
                  </a:tcPr>
                </a:tc>
                <a:tc>
                  <a:txBody>
                    <a:bodyPr/>
                    <a:lstStyle/>
                    <a:p>
                      <a:pPr algn="ctr">
                        <a:lnSpc>
                          <a:spcPct val="130000"/>
                        </a:lnSpc>
                        <a:buNone/>
                      </a:pPr>
                      <a:r>
                        <a:rPr lang="zh-CN" altLang="en-US" sz="1600"/>
                        <a:t>冯雪鹏</a:t>
                      </a:r>
                    </a:p>
                  </a:txBody>
                  <a:tcPr/>
                </a:tc>
                <a:tc>
                  <a:txBody>
                    <a:bodyPr/>
                    <a:lstStyle/>
                    <a:p>
                      <a:pPr indent="0" algn="ctr">
                        <a:buNone/>
                      </a:pPr>
                      <a:r>
                        <a:rPr lang="en-US" sz="1600" b="0">
                          <a:solidFill>
                            <a:srgbClr val="000000"/>
                          </a:solidFill>
                          <a:latin typeface="+mn-ea"/>
                        </a:rPr>
                        <a:t>13363166744</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高雪松</a:t>
                      </a:r>
                    </a:p>
                  </a:txBody>
                  <a:tcPr/>
                </a:tc>
                <a:tc>
                  <a:txBody>
                    <a:bodyPr/>
                    <a:lstStyle/>
                    <a:p>
                      <a:pPr indent="0" algn="ctr">
                        <a:buNone/>
                      </a:pPr>
                      <a:r>
                        <a:rPr lang="en-US" sz="1600" b="0">
                          <a:solidFill>
                            <a:srgbClr val="000000"/>
                          </a:solidFill>
                          <a:latin typeface="+mn-ea"/>
                        </a:rPr>
                        <a:t>15132610756</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贾义涛</a:t>
                      </a:r>
                    </a:p>
                  </a:txBody>
                  <a:tcPr/>
                </a:tc>
                <a:tc>
                  <a:txBody>
                    <a:bodyPr/>
                    <a:lstStyle/>
                    <a:p>
                      <a:pPr indent="0" algn="ctr">
                        <a:buNone/>
                      </a:pPr>
                      <a:r>
                        <a:rPr lang="en-US" sz="1600" b="0">
                          <a:solidFill>
                            <a:srgbClr val="000000"/>
                          </a:solidFill>
                          <a:latin typeface="+mn-ea"/>
                        </a:rPr>
                        <a:t>13581815637</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宋辉</a:t>
                      </a:r>
                    </a:p>
                  </a:txBody>
                  <a:tcPr/>
                </a:tc>
                <a:tc>
                  <a:txBody>
                    <a:bodyPr/>
                    <a:lstStyle/>
                    <a:p>
                      <a:pPr indent="0" algn="ctr">
                        <a:buNone/>
                      </a:pPr>
                      <a:r>
                        <a:rPr lang="en-US" sz="1600" b="0">
                          <a:solidFill>
                            <a:srgbClr val="000000"/>
                          </a:solidFill>
                          <a:latin typeface="+mn-ea"/>
                        </a:rPr>
                        <a:t>13131645228</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579120">
                <a:tc>
                  <a:txBody>
                    <a:bodyPr/>
                    <a:lstStyle/>
                    <a:p>
                      <a:pPr algn="ctr">
                        <a:lnSpc>
                          <a:spcPct val="100000"/>
                        </a:lnSpc>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lnSpc>
                          <a:spcPct val="100000"/>
                        </a:lnSpc>
                        <a:spcAft>
                          <a:spcPts val="0"/>
                        </a:spcAft>
                        <a:buClrTx/>
                        <a:buSzTx/>
                        <a:buFontTx/>
                        <a:buNone/>
                      </a:pPr>
                      <a:r>
                        <a:rPr lang="zh-CN" sz="1600" b="1" dirty="0">
                          <a:solidFill>
                            <a:schemeClr val="lt1"/>
                          </a:solidFill>
                          <a:effectLst/>
                          <a:latin typeface="+mn-ea"/>
                          <a:cs typeface="Times New Roman" panose="02020603050405020304" pitchFamily="18" charset="0"/>
                        </a:rPr>
                        <a:t>支撑</a:t>
                      </a:r>
                      <a:r>
                        <a:rPr lang="zh-CN" sz="1600" b="1" dirty="0">
                          <a:solidFill>
                            <a:schemeClr val="lt1"/>
                          </a:solidFill>
                          <a:effectLst/>
                          <a:latin typeface="+mn-ea"/>
                          <a:cs typeface="Times New Roman" panose="02020603050405020304" pitchFamily="18" charset="0"/>
                          <a:sym typeface="+mn-ea"/>
                        </a:rPr>
                        <a:t>业务</a:t>
                      </a:r>
                      <a:r>
                        <a:rPr lang="zh-CN" sz="1600" b="1" dirty="0">
                          <a:solidFill>
                            <a:schemeClr val="lt1"/>
                          </a:solidFill>
                          <a:effectLst/>
                          <a:latin typeface="+mn-ea"/>
                          <a:cs typeface="Times New Roman" panose="02020603050405020304" pitchFamily="18" charset="0"/>
                        </a:rPr>
                        <a:t>组</a:t>
                      </a:r>
                    </a:p>
                  </a:txBody>
                  <a:tcPr>
                    <a:solidFill>
                      <a:schemeClr val="tx2">
                        <a:lumMod val="60000"/>
                        <a:lumOff val="40000"/>
                      </a:schemeClr>
                    </a:solidFill>
                  </a:tcPr>
                </a:tc>
                <a:tc>
                  <a:txBody>
                    <a:bodyPr/>
                    <a:lstStyle/>
                    <a:p>
                      <a:pPr algn="ctr">
                        <a:buNone/>
                      </a:pPr>
                      <a:endParaRPr lang="zh-CN" altLang="en-US" sz="1600"/>
                    </a:p>
                    <a:p>
                      <a:pPr algn="ctr">
                        <a:buNone/>
                      </a:pPr>
                      <a:r>
                        <a:rPr lang="zh-CN" altLang="en-US" sz="1600"/>
                        <a:t>值班员</a:t>
                      </a:r>
                    </a:p>
                  </a:txBody>
                  <a:tcPr/>
                </a:tc>
                <a:tc>
                  <a:txBody>
                    <a:bodyPr/>
                    <a:lstStyle/>
                    <a:p>
                      <a:pPr algn="ctr">
                        <a:buNone/>
                      </a:pPr>
                      <a:r>
                        <a:rPr lang="zh-CN" altLang="en-US" sz="1600">
                          <a:latin typeface="+mn-ea"/>
                          <a:sym typeface="+mn-ea"/>
                        </a:rPr>
                        <a:t>0316</a:t>
                      </a:r>
                      <a:r>
                        <a:rPr lang="en-US" altLang="zh-CN" sz="1600">
                          <a:latin typeface="+mn-ea"/>
                          <a:sym typeface="+mn-ea"/>
                        </a:rPr>
                        <a:t>-</a:t>
                      </a:r>
                      <a:r>
                        <a:rPr lang="zh-CN" altLang="en-US" sz="1600">
                          <a:latin typeface="+mn-ea"/>
                          <a:sym typeface="+mn-ea"/>
                        </a:rPr>
                        <a:t>5293019</a:t>
                      </a:r>
                    </a:p>
                    <a:p>
                      <a:pPr algn="ctr">
                        <a:buNone/>
                      </a:pPr>
                      <a:r>
                        <a:rPr lang="zh-CN" altLang="en-US" sz="1600">
                          <a:latin typeface="+mn-ea"/>
                          <a:sym typeface="+mn-ea"/>
                        </a:rPr>
                        <a:t>0316</a:t>
                      </a:r>
                      <a:r>
                        <a:rPr lang="en-US" altLang="zh-CN" sz="1600">
                          <a:latin typeface="+mn-ea"/>
                          <a:sym typeface="+mn-ea"/>
                        </a:rPr>
                        <a:t>-</a:t>
                      </a:r>
                      <a:r>
                        <a:rPr lang="zh-CN" altLang="en-US" sz="1600">
                          <a:latin typeface="+mn-ea"/>
                          <a:sym typeface="+mn-ea"/>
                        </a:rPr>
                        <a:t>5293009</a:t>
                      </a:r>
                    </a:p>
                  </a:txBody>
                  <a:tcPr/>
                </a:tc>
                <a:tc>
                  <a:txBody>
                    <a:bodyPr/>
                    <a:lstStyle/>
                    <a:p>
                      <a:pPr>
                        <a:buNone/>
                      </a:pPr>
                      <a:endParaRPr lang="zh-CN" altLang="en-US"/>
                    </a:p>
                  </a:txBody>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1"/>
          <p:cNvSpPr>
            <a:spLocks noGrp="1"/>
          </p:cNvSpPr>
          <p:nvPr>
            <p:ph type="sldNum" sz="quarter" idx="4"/>
          </p:nvPr>
        </p:nvSpPr>
        <p:spPr>
          <a:xfrm>
            <a:off x="1036637" y="6334124"/>
            <a:ext cx="292100" cy="284163"/>
          </a:xfrm>
          <a:gradFill rotWithShape="1">
            <a:gsLst>
              <a:gs pos="0">
                <a:schemeClr val="accent1">
                  <a:tint val="80000"/>
                  <a:shade val="100000"/>
                  <a:hueMod val="100000"/>
                  <a:satMod val="100000"/>
                </a:schemeClr>
              </a:gs>
              <a:gs pos="30000">
                <a:schemeClr val="accent1">
                  <a:tint val="100000"/>
                  <a:shade val="100000"/>
                  <a:hueMod val="100000"/>
                  <a:satMod val="100000"/>
                </a:schemeClr>
              </a:gs>
              <a:gs pos="100000">
                <a:schemeClr val="accent1">
                  <a:tint val="100000"/>
                  <a:shade val="50000"/>
                  <a:hueMod val="100000"/>
                  <a:satMod val="100000"/>
                </a:schemeClr>
              </a:gs>
            </a:gsLst>
            <a:lin ang="18000000" scaled="1"/>
          </a:gradFill>
          <a:effectLst>
            <a:glow>
              <a:schemeClr val="accent1">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accent1">
                <a:tint val="100000"/>
                <a:shade val="100000"/>
                <a:hueMod val="100000"/>
                <a:satMod val="100000"/>
              </a:schemeClr>
            </a:contourClr>
          </a:sp3d>
        </p:spPr>
        <p:style>
          <a:lnRef idx="0">
            <a:schemeClr val="accent1"/>
          </a:lnRef>
          <a:fillRef idx="3">
            <a:schemeClr val="accent1"/>
          </a:fillRef>
          <a:effectRef idx="3">
            <a:schemeClr val="accent1"/>
          </a:effectRef>
          <a:fontRef idx="minor">
            <a:schemeClr val="lt1"/>
          </a:fontRef>
        </p:style>
        <p:txBody>
          <a:bodyPr wrap="square" lIns="0" tIns="0" rIns="0" bIns="0" numCol="1" anchor="ctr" anchorCtr="1" compatLnSpc="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fontAlgn="base"/>
            <a:fld id="{9A0DB2DC-4C9A-4742-B13C-FB6460FD3503}" type="slidenum">
              <a:rPr lang="zh-CN" altLang="en-US" sz="1200" strike="noStrike" noProof="1" dirty="0">
                <a:solidFill>
                  <a:schemeClr val="bg1"/>
                </a:solidFill>
                <a:latin typeface="Copperplate Gothic Bold" panose="020E0705020206020404" pitchFamily="34" charset="0"/>
                <a:ea typeface="微软雅黑" panose="020B0503020204020204" pitchFamily="34" charset="-122"/>
              </a:rPr>
              <a:t>2</a:t>
            </a:fld>
            <a:fld id="{9A0DB2DC-4C9A-4742-B13C-FB6460FD3503}" type="slidenum">
              <a:rPr lang="en-US" altLang="zh-CN" sz="1200" strike="noStrike" noProof="1" dirty="0">
                <a:solidFill>
                  <a:schemeClr val="bg1"/>
                </a:solidFill>
                <a:latin typeface="Copperplate Gothic Bold" panose="020E0705020206020404" pitchFamily="34" charset="0"/>
                <a:ea typeface="微软雅黑" panose="020B0503020204020204" pitchFamily="34" charset="-122"/>
              </a:rPr>
              <a:t>2</a:t>
            </a:fld>
            <a:r>
              <a:rPr lang="en-US" altLang="zh-CN" sz="1200" strike="noStrike" noProof="1">
                <a:solidFill>
                  <a:schemeClr val="bg1"/>
                </a:solidFill>
                <a:latin typeface="Copperplate Gothic Bold" panose="020E0705020206020404" pitchFamily="34" charset="0"/>
                <a:ea typeface="微软雅黑" panose="020B0503020204020204" pitchFamily="34" charset="-122"/>
              </a:rPr>
              <a:t>1116</a:t>
            </a:r>
          </a:p>
        </p:txBody>
      </p:sp>
      <p:sp>
        <p:nvSpPr>
          <p:cNvPr id="17410" name="TextBox 5"/>
          <p:cNvSpPr txBox="1"/>
          <p:nvPr/>
        </p:nvSpPr>
        <p:spPr>
          <a:xfrm>
            <a:off x="1703388" y="404813"/>
            <a:ext cx="8856662" cy="461962"/>
          </a:xfrm>
          <a:prstGeom prst="rect">
            <a:avLst/>
          </a:prstGeom>
          <a:noFill/>
          <a:ln w="9525">
            <a:noFill/>
          </a:ln>
        </p:spPr>
        <p:txBody>
          <a:bodyPr anchor="t">
            <a:spAutoFit/>
          </a:bodyPr>
          <a:lstStyle/>
          <a:p>
            <a:r>
              <a:rPr lang="zh-CN" altLang="en-US" sz="2400" b="1" dirty="0">
                <a:solidFill>
                  <a:schemeClr val="accent1"/>
                </a:solidFill>
                <a:latin typeface="Copperplate Gothic Bold" panose="020E0705020206020404" pitchFamily="34" charset="0"/>
                <a:ea typeface="微软雅黑" panose="020B0503020204020204" pitchFamily="34" charset="-122"/>
              </a:rPr>
              <a:t>培训目标及培训要求</a:t>
            </a:r>
          </a:p>
        </p:txBody>
      </p:sp>
      <p:sp>
        <p:nvSpPr>
          <p:cNvPr id="3" name="矩形 2"/>
          <p:cNvSpPr/>
          <p:nvPr/>
        </p:nvSpPr>
        <p:spPr>
          <a:xfrm>
            <a:off x="1847850" y="1412875"/>
            <a:ext cx="8569325" cy="1291590"/>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sym typeface="+mn-ea"/>
              </a:rPr>
              <a:t>培训目的</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53975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本课程针对润泽科技数据中心基础设施运维团队，旨在使相关人员掌握当市政停水时采取相应的应急处置措施，</a:t>
            </a: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增强</a:t>
            </a: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团队的</a:t>
            </a: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应急处突能力</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矩形 6"/>
          <p:cNvSpPr/>
          <p:nvPr/>
        </p:nvSpPr>
        <p:spPr>
          <a:xfrm>
            <a:off x="1861469" y="2996970"/>
            <a:ext cx="8569325" cy="2030095"/>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sym typeface="+mn-ea"/>
              </a:rPr>
              <a:t>培训要求</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53975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该课程考核合格分数线为</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90</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分，以</a:t>
            </a:r>
            <a:r>
              <a:rPr kumimoji="0" lang="zh-CN" altLang="en-US" sz="1600" b="0" i="0" u="none" strike="noStrike" kern="1200" cap="none" spc="0" normalizeH="0" baseline="0" noProof="0" dirty="0">
                <a:ln>
                  <a:noFill/>
                </a:ln>
                <a:solidFill>
                  <a:schemeClr val="tx1"/>
                </a:solidFill>
                <a:effectLst/>
                <a:uLnTx/>
                <a:uFillTx/>
                <a:latin typeface="+mn-ea"/>
                <a:ea typeface="微软雅黑" panose="020B0503020204020204" pitchFamily="34" charset="-122"/>
                <a:cs typeface="+mn-cs"/>
                <a:sym typeface="+mn-ea"/>
              </a:rPr>
              <a:t>机房动力环境系统保障、恢复工作应坚持统一指挥、分级负责，严密组织、密切协作、快速反应、保障有力为原则，</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参训人员需要掌握当数据中心发生</a:t>
            </a:r>
            <a:r>
              <a:rPr lang="zh-CN" altLang="en-US" sz="1600" strike="noStrike" noProof="0" dirty="0">
                <a:ln>
                  <a:noFill/>
                </a:ln>
                <a:effectLst/>
                <a:uLnTx/>
                <a:uFillTx/>
                <a:latin typeface="+mn-ea"/>
                <a:ea typeface="+mn-ea"/>
                <a:cs typeface="+mn-cs"/>
                <a:sym typeface="+mn-ea"/>
              </a:rPr>
              <a:t>市政停水</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时的应急组织实施、安全注意事项等内容</a:t>
            </a:r>
            <a:r>
              <a:rPr kumimoji="0" lang="zh-CN" altLang="en-US" sz="1600" b="0" i="0" u="none" strike="noStrike" kern="1200" cap="none" spc="0" normalizeH="0" baseline="0" noProof="0" dirty="0">
                <a:ln>
                  <a:noFill/>
                </a:ln>
                <a:solidFill>
                  <a:schemeClr val="tx1"/>
                </a:solidFill>
                <a:effectLst/>
                <a:uLnTx/>
                <a:uFillTx/>
                <a:latin typeface="+mn-ea"/>
                <a:ea typeface="微软雅黑" panose="020B0503020204020204" pitchFamily="34" charset="-122"/>
                <a:cs typeface="+mn-cs"/>
                <a:sym typeface="+mn-ea"/>
              </a:rPr>
              <a:t>，</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确保在发生</a:t>
            </a:r>
            <a:r>
              <a:rPr lang="zh-CN" altLang="en-US" sz="1600" strike="noStrike" noProof="0" dirty="0">
                <a:ln>
                  <a:noFill/>
                </a:ln>
                <a:effectLst/>
                <a:uLnTx/>
                <a:uFillTx/>
                <a:latin typeface="+mn-ea"/>
                <a:ea typeface="+mn-ea"/>
                <a:cs typeface="+mn-cs"/>
                <a:sym typeface="+mn-ea"/>
              </a:rPr>
              <a:t>市政停水</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时临危不乱，保障自己和他人的人身安全。</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3</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cxnSp>
        <p:nvCxnSpPr>
          <p:cNvPr id="34" name="直接连接符 33"/>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27107" y="1223963"/>
            <a:ext cx="1873022"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40101" y="14922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44651"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9465" name="组合 11"/>
          <p:cNvGrpSpPr/>
          <p:nvPr/>
        </p:nvGrpSpPr>
        <p:grpSpPr>
          <a:xfrm>
            <a:off x="2009775" y="1350963"/>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68"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9469" name="TextBox 42"/>
            <p:cNvSpPr txBox="1"/>
            <p:nvPr/>
          </p:nvSpPr>
          <p:spPr>
            <a:xfrm>
              <a:off x="5269391" y="1682650"/>
              <a:ext cx="3416854"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19470" name="组合 16"/>
          <p:cNvGrpSpPr/>
          <p:nvPr/>
        </p:nvGrpSpPr>
        <p:grpSpPr>
          <a:xfrm>
            <a:off x="2009775" y="2236788"/>
            <a:ext cx="7775575" cy="820737"/>
            <a:chOff x="3504874" y="2510154"/>
            <a:chExt cx="5182252" cy="1072038"/>
          </a:xfrm>
        </p:grpSpPr>
        <p:sp>
          <p:nvSpPr>
            <p:cNvPr id="18" name="矩形 17"/>
            <p:cNvSpPr/>
            <p:nvPr/>
          </p:nvSpPr>
          <p:spPr>
            <a:xfrm>
              <a:off x="5108854" y="2510154"/>
              <a:ext cx="3578272" cy="1057524"/>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524"/>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73"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9474" name="TextBox 81"/>
            <p:cNvSpPr txBox="1"/>
            <p:nvPr/>
          </p:nvSpPr>
          <p:spPr>
            <a:xfrm>
              <a:off x="5268618" y="2818060"/>
              <a:ext cx="3417628" cy="764132"/>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a:p>
              <a:endParaRPr lang="zh-CN" altLang="en-US" sz="1600" b="1" dirty="0">
                <a:solidFill>
                  <a:schemeClr val="bg1"/>
                </a:solidFill>
                <a:latin typeface="Copperplate Gothic Bold" panose="020E0705020206020404" pitchFamily="34" charset="0"/>
                <a:ea typeface="微软雅黑" panose="020B0503020204020204" pitchFamily="34" charset="-122"/>
              </a:endParaRPr>
            </a:p>
          </p:txBody>
        </p:sp>
      </p:grpSp>
      <p:grpSp>
        <p:nvGrpSpPr>
          <p:cNvPr id="19475" name="组合 21"/>
          <p:cNvGrpSpPr/>
          <p:nvPr/>
        </p:nvGrpSpPr>
        <p:grpSpPr>
          <a:xfrm>
            <a:off x="2009775" y="3122613"/>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78"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grpSp>
      <p:grpSp>
        <p:nvGrpSpPr>
          <p:cNvPr id="19479" name="组合 26"/>
          <p:cNvGrpSpPr/>
          <p:nvPr/>
        </p:nvGrpSpPr>
        <p:grpSpPr>
          <a:xfrm>
            <a:off x="2008188" y="3997325"/>
            <a:ext cx="7775575" cy="817563"/>
            <a:chOff x="3503712" y="4810415"/>
            <a:chExt cx="5182310" cy="1066857"/>
          </a:xfrm>
        </p:grpSpPr>
        <p:sp>
          <p:nvSpPr>
            <p:cNvPr id="28" name="矩形 27"/>
            <p:cNvSpPr/>
            <p:nvPr/>
          </p:nvSpPr>
          <p:spPr>
            <a:xfrm>
              <a:off x="5106652" y="4810415"/>
              <a:ext cx="3578312" cy="1056499"/>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矩形 29"/>
            <p:cNvSpPr/>
            <p:nvPr/>
          </p:nvSpPr>
          <p:spPr>
            <a:xfrm>
              <a:off x="3503712" y="4820773"/>
              <a:ext cx="1764821" cy="1056499"/>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82"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9483" name="TextBox 90"/>
            <p:cNvSpPr txBox="1"/>
            <p:nvPr/>
          </p:nvSpPr>
          <p:spPr>
            <a:xfrm>
              <a:off x="5268396" y="5134898"/>
              <a:ext cx="3417626" cy="441787"/>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sp>
        <p:nvSpPr>
          <p:cNvPr id="19484" name="TextBox 90"/>
          <p:cNvSpPr txBox="1"/>
          <p:nvPr/>
        </p:nvSpPr>
        <p:spPr>
          <a:xfrm>
            <a:off x="4656138" y="3357563"/>
            <a:ext cx="5126037" cy="338137"/>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a:t>
            </a:r>
          </a:p>
        </p:txBody>
      </p:sp>
      <p:grpSp>
        <p:nvGrpSpPr>
          <p:cNvPr id="19485" name="组合 26"/>
          <p:cNvGrpSpPr/>
          <p:nvPr/>
        </p:nvGrpSpPr>
        <p:grpSpPr>
          <a:xfrm>
            <a:off x="2006600" y="4887913"/>
            <a:ext cx="7775575" cy="809625"/>
            <a:chOff x="3503712" y="4819326"/>
            <a:chExt cx="5182251" cy="1057946"/>
          </a:xfrm>
        </p:grpSpPr>
        <p:sp>
          <p:nvSpPr>
            <p:cNvPr id="39" name="矩形 38"/>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88"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9489"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4</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1507"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组织架构</a:t>
            </a:r>
          </a:p>
        </p:txBody>
      </p:sp>
      <p:sp>
        <p:nvSpPr>
          <p:cNvPr id="23555" name="矩形 2"/>
          <p:cNvSpPr/>
          <p:nvPr/>
        </p:nvSpPr>
        <p:spPr>
          <a:xfrm>
            <a:off x="3315018" y="1180876"/>
            <a:ext cx="4494212" cy="338138"/>
          </a:xfrm>
          <a:prstGeom prst="rect">
            <a:avLst/>
          </a:prstGeom>
          <a:noFill/>
          <a:ln w="9525">
            <a:noFill/>
          </a:ln>
        </p:spPr>
        <p:txBody>
          <a:bodyPr wrap="none" anchor="t">
            <a:spAutoFit/>
          </a:bodyPr>
          <a:lstStyle/>
          <a:p>
            <a:pPr eaLnBrk="0" hangingPunct="0"/>
            <a:r>
              <a:rPr lang="zh-CN" altLang="zh-CN" sz="1600" dirty="0">
                <a:latin typeface="Calibri" panose="020F0502020204030204" pitchFamily="34" charset="0"/>
                <a:ea typeface="微软雅黑" panose="020B0503020204020204" pitchFamily="34" charset="-122"/>
              </a:rPr>
              <a:t>下图从总体上描述了应急管理的组织架构情况。</a:t>
            </a:r>
            <a:endParaRPr lang="zh-CN" altLang="en-US" sz="1600" dirty="0">
              <a:latin typeface="Copperplate Gothic Bold" panose="020E0705020206020404" pitchFamily="34" charset="0"/>
              <a:ea typeface="微软雅黑" panose="020B0503020204020204" pitchFamily="34" charset="-122"/>
            </a:endParaRPr>
          </a:p>
        </p:txBody>
      </p:sp>
      <p:sp>
        <p:nvSpPr>
          <p:cNvPr id="7" name="矩形 6"/>
          <p:cNvSpPr/>
          <p:nvPr/>
        </p:nvSpPr>
        <p:spPr>
          <a:xfrm>
            <a:off x="4734243" y="5425123"/>
            <a:ext cx="1655763" cy="461963"/>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应急</a:t>
            </a: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组织架构图</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grpSp>
        <p:nvGrpSpPr>
          <p:cNvPr id="21526" name="组合 21525"/>
          <p:cNvGrpSpPr/>
          <p:nvPr/>
        </p:nvGrpSpPr>
        <p:grpSpPr>
          <a:xfrm>
            <a:off x="2567755" y="2023864"/>
            <a:ext cx="6518910" cy="3195082"/>
            <a:chOff x="2128520" y="2038985"/>
            <a:chExt cx="6518910" cy="3195082"/>
          </a:xfrm>
        </p:grpSpPr>
        <p:sp>
          <p:nvSpPr>
            <p:cNvPr id="3" name="文本框 2"/>
            <p:cNvSpPr txBox="1"/>
            <p:nvPr/>
          </p:nvSpPr>
          <p:spPr>
            <a:xfrm>
              <a:off x="4475480" y="2038985"/>
              <a:ext cx="1982470" cy="368300"/>
            </a:xfrm>
            <a:prstGeom prst="rect">
              <a:avLst/>
            </a:prstGeom>
            <a:noFill/>
            <a:ln>
              <a:solidFill>
                <a:schemeClr val="tx1"/>
              </a:solidFill>
            </a:ln>
          </p:spPr>
          <p:txBody>
            <a:bodyPr wrap="square" rtlCol="0">
              <a:spAutoFit/>
            </a:bodyPr>
            <a:lstStyle/>
            <a:p>
              <a:pPr algn="ctr"/>
              <a:r>
                <a:rPr lang="en-US" altLang="zh-CN" dirty="0"/>
                <a:t> </a:t>
              </a:r>
              <a:r>
                <a:rPr lang="zh-CN" altLang="en-US" dirty="0"/>
                <a:t>常务副总裁</a:t>
              </a:r>
            </a:p>
          </p:txBody>
        </p:sp>
        <p:sp>
          <p:nvSpPr>
            <p:cNvPr id="9" name="文本框 8"/>
            <p:cNvSpPr txBox="1"/>
            <p:nvPr/>
          </p:nvSpPr>
          <p:spPr>
            <a:xfrm>
              <a:off x="4425950" y="2716530"/>
              <a:ext cx="1982470" cy="368300"/>
            </a:xfrm>
            <a:prstGeom prst="rect">
              <a:avLst/>
            </a:prstGeom>
            <a:noFill/>
            <a:ln>
              <a:solidFill>
                <a:schemeClr val="tx1"/>
              </a:solidFill>
            </a:ln>
          </p:spPr>
          <p:txBody>
            <a:bodyPr wrap="square" rtlCol="0">
              <a:spAutoFit/>
            </a:bodyPr>
            <a:lstStyle/>
            <a:p>
              <a:pPr algn="ctr"/>
              <a:r>
                <a:rPr lang="en-US" altLang="zh-CN" dirty="0"/>
                <a:t> </a:t>
              </a:r>
              <a:r>
                <a:rPr lang="zh-CN" altLang="en-US" dirty="0"/>
                <a:t>运维总监</a:t>
              </a:r>
            </a:p>
          </p:txBody>
        </p:sp>
        <p:sp>
          <p:nvSpPr>
            <p:cNvPr id="11" name="文本框 10"/>
            <p:cNvSpPr txBox="1"/>
            <p:nvPr/>
          </p:nvSpPr>
          <p:spPr>
            <a:xfrm>
              <a:off x="4563745" y="3437255"/>
              <a:ext cx="1706880" cy="368300"/>
            </a:xfrm>
            <a:prstGeom prst="rect">
              <a:avLst/>
            </a:prstGeom>
            <a:noFill/>
            <a:ln>
              <a:solidFill>
                <a:schemeClr val="tx1"/>
              </a:solidFill>
            </a:ln>
          </p:spPr>
          <p:txBody>
            <a:bodyPr wrap="square" rtlCol="0">
              <a:spAutoFit/>
            </a:bodyPr>
            <a:lstStyle/>
            <a:p>
              <a:pPr algn="ctr"/>
              <a:r>
                <a:rPr lang="en-US" altLang="zh-CN" dirty="0"/>
                <a:t> </a:t>
              </a:r>
              <a:r>
                <a:rPr lang="zh-CN" altLang="en-US" dirty="0"/>
                <a:t>数据中心部长</a:t>
              </a:r>
            </a:p>
          </p:txBody>
        </p:sp>
        <p:sp>
          <p:nvSpPr>
            <p:cNvPr id="13" name="文本框 12"/>
            <p:cNvSpPr txBox="1"/>
            <p:nvPr/>
          </p:nvSpPr>
          <p:spPr>
            <a:xfrm>
              <a:off x="4563745" y="4165600"/>
              <a:ext cx="1706880" cy="368300"/>
            </a:xfrm>
            <a:prstGeom prst="rect">
              <a:avLst/>
            </a:prstGeom>
            <a:noFill/>
            <a:ln>
              <a:solidFill>
                <a:schemeClr val="tx1"/>
              </a:solidFill>
            </a:ln>
          </p:spPr>
          <p:txBody>
            <a:bodyPr wrap="square" rtlCol="0">
              <a:spAutoFit/>
            </a:bodyPr>
            <a:lstStyle/>
            <a:p>
              <a:pPr algn="ctr"/>
              <a:r>
                <a:rPr lang="zh-CN" altLang="en-US"/>
                <a:t>二线工程师</a:t>
              </a:r>
            </a:p>
          </p:txBody>
        </p:sp>
        <p:sp>
          <p:nvSpPr>
            <p:cNvPr id="15" name="文本框 14"/>
            <p:cNvSpPr txBox="1"/>
            <p:nvPr/>
          </p:nvSpPr>
          <p:spPr>
            <a:xfrm>
              <a:off x="4563745" y="4864735"/>
              <a:ext cx="1706880" cy="369332"/>
            </a:xfrm>
            <a:prstGeom prst="rect">
              <a:avLst/>
            </a:prstGeom>
            <a:noFill/>
            <a:ln>
              <a:solidFill>
                <a:schemeClr val="tx1"/>
              </a:solidFill>
            </a:ln>
          </p:spPr>
          <p:txBody>
            <a:bodyPr wrap="square" rtlCol="0">
              <a:spAutoFit/>
            </a:bodyPr>
            <a:lstStyle/>
            <a:p>
              <a:pPr algn="ctr"/>
              <a:r>
                <a:rPr lang="en-US" altLang="zh-CN" dirty="0"/>
                <a:t> </a:t>
              </a:r>
              <a:r>
                <a:rPr lang="zh-CN" altLang="en-US" dirty="0" smtClean="0"/>
                <a:t>一线</a:t>
              </a:r>
              <a:r>
                <a:rPr lang="zh-CN" altLang="en-US" dirty="0"/>
                <a:t>工程师</a:t>
              </a:r>
            </a:p>
          </p:txBody>
        </p:sp>
        <p:sp>
          <p:nvSpPr>
            <p:cNvPr id="17" name="文本框 16"/>
            <p:cNvSpPr txBox="1"/>
            <p:nvPr/>
          </p:nvSpPr>
          <p:spPr>
            <a:xfrm>
              <a:off x="6722745" y="3466465"/>
              <a:ext cx="1924685" cy="368300"/>
            </a:xfrm>
            <a:prstGeom prst="rect">
              <a:avLst/>
            </a:prstGeom>
            <a:noFill/>
            <a:ln>
              <a:solidFill>
                <a:schemeClr val="tx1"/>
              </a:solidFill>
            </a:ln>
          </p:spPr>
          <p:txBody>
            <a:bodyPr wrap="square" rtlCol="0">
              <a:spAutoFit/>
            </a:bodyPr>
            <a:lstStyle/>
            <a:p>
              <a:pPr algn="ctr"/>
              <a:r>
                <a:rPr lang="en-US" altLang="zh-CN"/>
                <a:t> </a:t>
              </a:r>
              <a:r>
                <a:rPr lang="zh-CN" altLang="en-US"/>
                <a:t>客户服务部部长</a:t>
              </a:r>
            </a:p>
          </p:txBody>
        </p:sp>
        <p:sp>
          <p:nvSpPr>
            <p:cNvPr id="19" name="文本框 18"/>
            <p:cNvSpPr txBox="1"/>
            <p:nvPr/>
          </p:nvSpPr>
          <p:spPr>
            <a:xfrm>
              <a:off x="6831330" y="4165600"/>
              <a:ext cx="1706880" cy="368300"/>
            </a:xfrm>
            <a:prstGeom prst="rect">
              <a:avLst/>
            </a:prstGeom>
            <a:noFill/>
            <a:ln>
              <a:solidFill>
                <a:schemeClr val="tx1"/>
              </a:solidFill>
            </a:ln>
          </p:spPr>
          <p:txBody>
            <a:bodyPr wrap="square" rtlCol="0">
              <a:spAutoFit/>
            </a:bodyPr>
            <a:lstStyle/>
            <a:p>
              <a:pPr algn="ctr"/>
              <a:r>
                <a:rPr lang="zh-CN" altLang="en-US"/>
                <a:t>助理工程师</a:t>
              </a:r>
            </a:p>
          </p:txBody>
        </p:sp>
        <p:sp>
          <p:nvSpPr>
            <p:cNvPr id="2" name="文本框 1"/>
            <p:cNvSpPr txBox="1"/>
            <p:nvPr/>
          </p:nvSpPr>
          <p:spPr>
            <a:xfrm>
              <a:off x="2128520" y="3437255"/>
              <a:ext cx="2000885" cy="368300"/>
            </a:xfrm>
            <a:prstGeom prst="rect">
              <a:avLst/>
            </a:prstGeom>
            <a:noFill/>
            <a:ln>
              <a:solidFill>
                <a:schemeClr val="tx1"/>
              </a:solidFill>
            </a:ln>
          </p:spPr>
          <p:txBody>
            <a:bodyPr wrap="square" rtlCol="0">
              <a:spAutoFit/>
            </a:bodyPr>
            <a:lstStyle/>
            <a:p>
              <a:pPr algn="ctr"/>
              <a:r>
                <a:rPr lang="en-US" altLang="zh-CN"/>
                <a:t> </a:t>
              </a:r>
              <a:r>
                <a:rPr lang="zh-CN" altLang="en-US"/>
                <a:t>技术保障部部长</a:t>
              </a:r>
            </a:p>
          </p:txBody>
        </p:sp>
        <p:sp>
          <p:nvSpPr>
            <p:cNvPr id="6" name="文本框 5"/>
            <p:cNvSpPr txBox="1"/>
            <p:nvPr/>
          </p:nvSpPr>
          <p:spPr>
            <a:xfrm>
              <a:off x="2323465" y="4136390"/>
              <a:ext cx="1706880" cy="646331"/>
            </a:xfrm>
            <a:prstGeom prst="rect">
              <a:avLst/>
            </a:prstGeom>
            <a:noFill/>
            <a:ln>
              <a:solidFill>
                <a:schemeClr val="tx1"/>
              </a:solidFill>
            </a:ln>
          </p:spPr>
          <p:txBody>
            <a:bodyPr wrap="square" rtlCol="0">
              <a:spAutoFit/>
            </a:bodyPr>
            <a:lstStyle/>
            <a:p>
              <a:pPr algn="ctr"/>
              <a:r>
                <a:rPr lang="zh-CN" altLang="en-US" dirty="0" smtClean="0"/>
                <a:t>专业二线</a:t>
              </a:r>
              <a:r>
                <a:rPr lang="zh-CN" altLang="en-US" dirty="0"/>
                <a:t>工程师</a:t>
              </a:r>
            </a:p>
          </p:txBody>
        </p:sp>
        <p:cxnSp>
          <p:nvCxnSpPr>
            <p:cNvPr id="21515" name="直接箭头连接符 21514"/>
            <p:cNvCxnSpPr/>
            <p:nvPr/>
          </p:nvCxnSpPr>
          <p:spPr>
            <a:xfrm flipH="1">
              <a:off x="5417185" y="2409124"/>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9" idx="2"/>
            </p:cNvCxnSpPr>
            <p:nvPr/>
          </p:nvCxnSpPr>
          <p:spPr>
            <a:xfrm>
              <a:off x="5417185" y="3084830"/>
              <a:ext cx="0" cy="38163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1" idx="2"/>
            </p:cNvCxnSpPr>
            <p:nvPr/>
          </p:nvCxnSpPr>
          <p:spPr>
            <a:xfrm>
              <a:off x="5417185" y="3805555"/>
              <a:ext cx="0" cy="3600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5417184" y="4544307"/>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7" idx="2"/>
              <a:endCxn id="19" idx="0"/>
            </p:cNvCxnSpPr>
            <p:nvPr/>
          </p:nvCxnSpPr>
          <p:spPr>
            <a:xfrm flipH="1">
              <a:off x="7684770" y="3834765"/>
              <a:ext cx="318" cy="33083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3128961" y="3827145"/>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523" name="肘形连接符 21522"/>
            <p:cNvCxnSpPr>
              <a:stCxn id="9" idx="1"/>
              <a:endCxn id="2" idx="0"/>
            </p:cNvCxnSpPr>
            <p:nvPr/>
          </p:nvCxnSpPr>
          <p:spPr>
            <a:xfrm rot="10800000" flipV="1">
              <a:off x="3128964" y="2900679"/>
              <a:ext cx="1296987" cy="53657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525" name="肘形连接符 21524"/>
            <p:cNvCxnSpPr>
              <a:stCxn id="9" idx="3"/>
              <a:endCxn id="17" idx="0"/>
            </p:cNvCxnSpPr>
            <p:nvPr/>
          </p:nvCxnSpPr>
          <p:spPr>
            <a:xfrm>
              <a:off x="6408420" y="2900680"/>
              <a:ext cx="1276668" cy="56578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5</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5602" name="TextBox 5"/>
          <p:cNvSpPr txBox="1"/>
          <p:nvPr/>
        </p:nvSpPr>
        <p:spPr>
          <a:xfrm>
            <a:off x="1703388" y="404813"/>
            <a:ext cx="8856662" cy="461962"/>
          </a:xfrm>
          <a:prstGeom prst="rect">
            <a:avLst/>
          </a:prstGeom>
          <a:noFill/>
          <a:ln w="9525">
            <a:noFill/>
          </a:ln>
        </p:spPr>
        <p:txBody>
          <a:bodyPr anchor="t">
            <a:spAutoFit/>
          </a:bodyPr>
          <a:lstStyle/>
          <a:p>
            <a:r>
              <a:rPr lang="zh-CN" altLang="en-US" sz="2400" b="1" dirty="0">
                <a:solidFill>
                  <a:schemeClr val="accent1"/>
                </a:solidFill>
                <a:latin typeface="Copperplate Gothic Bold" panose="020E0705020206020404" pitchFamily="34" charset="0"/>
                <a:ea typeface="微软雅黑" panose="020B0503020204020204" pitchFamily="34" charset="-122"/>
              </a:rPr>
              <a:t>应急岗位职责</a:t>
            </a:r>
          </a:p>
        </p:txBody>
      </p:sp>
      <p:sp>
        <p:nvSpPr>
          <p:cNvPr id="5" name="矩形 4"/>
          <p:cNvSpPr/>
          <p:nvPr/>
        </p:nvSpPr>
        <p:spPr>
          <a:xfrm>
            <a:off x="1703388" y="1125538"/>
            <a:ext cx="8856663" cy="4831080"/>
          </a:xfrm>
          <a:prstGeom prst="rect">
            <a:avLst/>
          </a:prstGeom>
        </p:spPr>
        <p:txBody>
          <a:bodyPr>
            <a:spAutoFit/>
          </a:bodyPr>
          <a:lstStyle/>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常务副总裁</a:t>
            </a:r>
          </a:p>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数据中心常务副总裁作为数据中心的最高管理者，应及时知晓重大应急事件的具体情况，并监督应急实施。在应急实施中，负责向上、向外通报、发布事件信息，并协调相关资源进行应急处置。</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运维总监</a:t>
            </a:r>
          </a:p>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负责汇总各个分部部长应急通报、处理信息，分析、判断、把控应急进展情况，进行应急处置的协调工作。向上对常务副总裁通报应急处置情况，对外协调供应商和备勤人员支援现场处置</a:t>
            </a: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数据中心部长</a:t>
            </a: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负责汇总</a:t>
            </a:r>
            <a:r>
              <a:rPr lang="zh-CN" altLang="en-US" sz="1600" noProof="0" dirty="0" smtClean="0">
                <a:ln>
                  <a:noFill/>
                </a:ln>
                <a:effectLst/>
                <a:uLnTx/>
                <a:uFillTx/>
                <a:sym typeface="+mn-ea"/>
              </a:rPr>
              <a:t>一线</a:t>
            </a:r>
            <a:r>
              <a:rPr lang="zh-CN" altLang="en-US" sz="1600" dirty="0" smtClean="0">
                <a:sym typeface="+mn-ea"/>
              </a:rPr>
              <a:t>工程师</a:t>
            </a:r>
            <a:r>
              <a:rPr lang="zh-CN" altLang="en-US" sz="1600" noProof="0" dirty="0" smtClean="0">
                <a:ln>
                  <a:noFill/>
                </a:ln>
                <a:effectLst/>
                <a:uLnTx/>
                <a:uFillTx/>
                <a:sym typeface="+mn-ea"/>
              </a:rPr>
              <a:t>及</a:t>
            </a:r>
            <a:r>
              <a:rPr lang="zh-CN" altLang="en-US" sz="1600" noProof="0" dirty="0">
                <a:ln>
                  <a:noFill/>
                </a:ln>
                <a:effectLst/>
                <a:uLnTx/>
                <a:uFillTx/>
                <a:sym typeface="+mn-ea"/>
              </a:rPr>
              <a:t>二线工程师应急通报、处理信息，分析、判断、把控应急进展情况，进行应急处置的总协调工作。向上对常务副总裁及运维总监通报应急处置情况。</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6</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7650" name="TextBox 5"/>
          <p:cNvSpPr txBox="1"/>
          <p:nvPr/>
        </p:nvSpPr>
        <p:spPr>
          <a:xfrm>
            <a:off x="1703388" y="404813"/>
            <a:ext cx="8856662" cy="461962"/>
          </a:xfrm>
          <a:prstGeom prst="rect">
            <a:avLst/>
          </a:prstGeom>
          <a:noFill/>
          <a:ln w="9525">
            <a:noFill/>
          </a:ln>
        </p:spPr>
        <p:txBody>
          <a:bodyPr anchor="t">
            <a:spAutoFit/>
          </a:bodyPr>
          <a:lstStyle/>
          <a:p>
            <a:r>
              <a:rPr lang="zh-CN" altLang="en-US" sz="2400" b="1" dirty="0">
                <a:solidFill>
                  <a:schemeClr val="accent1"/>
                </a:solidFill>
                <a:latin typeface="Copperplate Gothic Bold" panose="020E0705020206020404" pitchFamily="34" charset="0"/>
                <a:ea typeface="微软雅黑" panose="020B0503020204020204" pitchFamily="34" charset="-122"/>
              </a:rPr>
              <a:t>应急岗位职责</a:t>
            </a:r>
          </a:p>
        </p:txBody>
      </p:sp>
      <p:sp>
        <p:nvSpPr>
          <p:cNvPr id="5" name="矩形 4"/>
          <p:cNvSpPr/>
          <p:nvPr/>
        </p:nvSpPr>
        <p:spPr>
          <a:xfrm>
            <a:off x="1667193" y="1418908"/>
            <a:ext cx="8856663" cy="4143375"/>
          </a:xfrm>
          <a:prstGeom prst="rect">
            <a:avLst/>
          </a:prstGeom>
        </p:spPr>
        <p:txBody>
          <a:bodyPr wrap="square">
            <a:spAutoFit/>
          </a:bodyPr>
          <a:lstStyle/>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zh-CN" sz="1600" b="1" noProof="0" dirty="0">
                <a:ln>
                  <a:noFill/>
                </a:ln>
                <a:effectLst/>
                <a:uLnTx/>
                <a:uFillTx/>
                <a:sym typeface="+mn-ea"/>
              </a:rPr>
              <a:t>客户服务部部长</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R="0" lvl="0" algn="l" defTabSz="914400" rtl="0" eaLnBrk="0" fontAlgn="base" latinLnBrk="0" hangingPunct="0">
              <a:lnSpc>
                <a:spcPct val="150000"/>
              </a:lnSpc>
              <a:spcBef>
                <a:spcPts val="200"/>
              </a:spcBef>
              <a:spcAft>
                <a:spcPts val="200"/>
              </a:spcAft>
              <a:buClrTx/>
              <a:buSzTx/>
              <a:buFont typeface="Wingdings" panose="05000000000000000000" pitchFamily="2" charset="2"/>
              <a:defRPr/>
            </a:pPr>
            <a:r>
              <a:rPr lang="zh-CN" altLang="zh-CN" sz="1600" b="1" noProof="0" dirty="0">
                <a:ln>
                  <a:noFill/>
                </a:ln>
                <a:effectLst/>
                <a:uLnTx/>
                <a:uFillTx/>
                <a:sym typeface="+mn-ea"/>
              </a:rPr>
              <a:t>           </a:t>
            </a:r>
            <a:r>
              <a:rPr lang="zh-CN" altLang="en-US" sz="1600" noProof="0" dirty="0">
                <a:ln>
                  <a:noFill/>
                </a:ln>
                <a:effectLst/>
                <a:uLnTx/>
                <a:uFillTx/>
                <a:sym typeface="+mn-ea"/>
              </a:rPr>
              <a:t>接到应急事件通报后，负责客服方面的通报。</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zh-CN" sz="1600" b="1" noProof="0" dirty="0">
                <a:ln>
                  <a:noFill/>
                </a:ln>
                <a:effectLst/>
                <a:uLnTx/>
                <a:uFillTx/>
                <a:sym typeface="+mn-ea"/>
              </a:rPr>
              <a:t>技术保障部部长</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接到应急事件通报后，随时到现场做技术保障。</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二线工程师</a:t>
            </a:r>
          </a:p>
          <a:p>
            <a:pPr marR="0" lvl="0" algn="l" defTabSz="914400" rtl="0" eaLnBrk="0" fontAlgn="base" latinLnBrk="0" hangingPunct="0">
              <a:lnSpc>
                <a:spcPct val="150000"/>
              </a:lnSpc>
              <a:spcBef>
                <a:spcPts val="200"/>
              </a:spcBef>
              <a:spcAft>
                <a:spcPts val="200"/>
              </a:spcAft>
              <a:buClrTx/>
              <a:buSzTx/>
              <a:buFont typeface="Wingdings" panose="05000000000000000000" pitchFamily="2" charset="2"/>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           </a:t>
            </a:r>
            <a:r>
              <a:rPr lang="zh-CN" altLang="en-US" sz="1600" noProof="0" dirty="0">
                <a:ln>
                  <a:noFill/>
                </a:ln>
                <a:effectLst/>
                <a:uLnTx/>
                <a:uFillTx/>
                <a:sym typeface="+mn-ea"/>
              </a:rPr>
              <a:t>根据应急事件管理流程要求，对突发事件进行判断、处理、通报，并根据应急程序和上级指示要求，实施应急处置工作。</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smtClean="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一线</a:t>
            </a:r>
            <a:r>
              <a:rPr lang="zh-CN" altLang="en-US" sz="1600" b="1" dirty="0">
                <a:sym typeface="+mn-ea"/>
              </a:rPr>
              <a:t>工程师</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 根据应急事件管理流程要求，对突发事件进行响应、通报，并根据应急程序和上级指示要求，实施应急处置工作，同时做好监控值机工作。</a:t>
            </a:r>
            <a:endPar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7</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cxnSp>
        <p:nvCxnSpPr>
          <p:cNvPr id="34" name="直接连接符 33"/>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27107" y="1223963"/>
            <a:ext cx="1873022"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40101" y="14922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44651"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27657" name="组合 11"/>
          <p:cNvGrpSpPr/>
          <p:nvPr/>
        </p:nvGrpSpPr>
        <p:grpSpPr>
          <a:xfrm>
            <a:off x="2009775" y="1350963"/>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60"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61" name="TextBox 42"/>
            <p:cNvSpPr txBox="1"/>
            <p:nvPr/>
          </p:nvSpPr>
          <p:spPr>
            <a:xfrm>
              <a:off x="5269391" y="1682650"/>
              <a:ext cx="3416854"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27662" name="组合 16"/>
          <p:cNvGrpSpPr/>
          <p:nvPr/>
        </p:nvGrpSpPr>
        <p:grpSpPr>
          <a:xfrm>
            <a:off x="2009775" y="2236788"/>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65"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66" name="TextBox 81"/>
            <p:cNvSpPr txBox="1"/>
            <p:nvPr/>
          </p:nvSpPr>
          <p:spPr>
            <a:xfrm>
              <a:off x="5268618" y="2818060"/>
              <a:ext cx="3417628"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p:txBody>
        </p:sp>
      </p:grpSp>
      <p:grpSp>
        <p:nvGrpSpPr>
          <p:cNvPr id="27667" name="组合 21"/>
          <p:cNvGrpSpPr/>
          <p:nvPr/>
        </p:nvGrpSpPr>
        <p:grpSpPr>
          <a:xfrm>
            <a:off x="2009775" y="3122613"/>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70"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71" name="TextBox 90"/>
            <p:cNvSpPr txBox="1"/>
            <p:nvPr/>
          </p:nvSpPr>
          <p:spPr>
            <a:xfrm>
              <a:off x="5268617" y="3974974"/>
              <a:ext cx="3416852" cy="442392"/>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a:t>
              </a:r>
            </a:p>
          </p:txBody>
        </p:sp>
      </p:grpSp>
      <p:grpSp>
        <p:nvGrpSpPr>
          <p:cNvPr id="27672" name="组合 26"/>
          <p:cNvGrpSpPr/>
          <p:nvPr/>
        </p:nvGrpSpPr>
        <p:grpSpPr>
          <a:xfrm>
            <a:off x="2008188" y="3997325"/>
            <a:ext cx="7775575" cy="817563"/>
            <a:chOff x="3503712" y="4810415"/>
            <a:chExt cx="5182310" cy="1066857"/>
          </a:xfrm>
        </p:grpSpPr>
        <p:sp>
          <p:nvSpPr>
            <p:cNvPr id="28" name="矩形 27"/>
            <p:cNvSpPr/>
            <p:nvPr/>
          </p:nvSpPr>
          <p:spPr>
            <a:xfrm>
              <a:off x="5106652" y="4810415"/>
              <a:ext cx="3578312" cy="1056499"/>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20773"/>
              <a:ext cx="1764821" cy="1056499"/>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75"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76" name="TextBox 90"/>
            <p:cNvSpPr txBox="1"/>
            <p:nvPr/>
          </p:nvSpPr>
          <p:spPr>
            <a:xfrm>
              <a:off x="5268396" y="5134898"/>
              <a:ext cx="3417626" cy="441787"/>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grpSp>
        <p:nvGrpSpPr>
          <p:cNvPr id="27677" name="组合 26"/>
          <p:cNvGrpSpPr/>
          <p:nvPr/>
        </p:nvGrpSpPr>
        <p:grpSpPr>
          <a:xfrm>
            <a:off x="2008188" y="4881563"/>
            <a:ext cx="7775575" cy="809625"/>
            <a:chOff x="3503712" y="4819326"/>
            <a:chExt cx="5182251" cy="1057946"/>
          </a:xfrm>
        </p:grpSpPr>
        <p:sp>
          <p:nvSpPr>
            <p:cNvPr id="39" name="矩形 38"/>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80"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81"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noChangeArrowheads="1"/>
          </p:cNvSpPr>
          <p:nvPr>
            <p:ph type="sldNum" sz="quarter" idx="4294967295"/>
          </p:nvPr>
        </p:nvSpPr>
        <p:spPr bwMode="auto">
          <a:xfrm>
            <a:off x="1036638" y="6334125"/>
            <a:ext cx="292100" cy="284163"/>
          </a:xfrm>
          <a:prstGeom prst="rect">
            <a:avLst/>
          </a:prstGeom>
          <a:ln>
            <a:miter lim="800000"/>
          </a:ln>
        </p:spPr>
        <p:txBody>
          <a:bodyPr/>
          <a:lstStyle/>
          <a:p>
            <a:fld id="{9D40B962-E606-4EE0-908C-29AA6935A9F4}" type="slidenum">
              <a:rPr lang="zh-CN" altLang="en-US"/>
              <a:t>8</a:t>
            </a:fld>
            <a:endParaRPr lang="zh-CN" altLang="en-US"/>
          </a:p>
        </p:txBody>
      </p:sp>
      <p:sp>
        <p:nvSpPr>
          <p:cNvPr id="35843"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sym typeface="+mn-ea"/>
              </a:rPr>
              <a:t> </a:t>
            </a:r>
            <a:r>
              <a:rPr lang="zh-CN" altLang="en-US" sz="2400" b="1" dirty="0">
                <a:solidFill>
                  <a:schemeClr val="accent1"/>
                </a:solidFill>
                <a:sym typeface="+mn-ea"/>
              </a:rPr>
              <a:t>应急通讯</a:t>
            </a:r>
          </a:p>
        </p:txBody>
      </p:sp>
      <p:sp>
        <p:nvSpPr>
          <p:cNvPr id="5" name="矩形 4"/>
          <p:cNvSpPr/>
          <p:nvPr/>
        </p:nvSpPr>
        <p:spPr>
          <a:xfrm>
            <a:off x="1703388" y="981075"/>
            <a:ext cx="8569325" cy="1250950"/>
          </a:xfrm>
          <a:prstGeom prst="rect">
            <a:avLst/>
          </a:prstGeom>
        </p:spPr>
        <p:txBody>
          <a:bodyPr>
            <a:spAutoFit/>
          </a:bodyPr>
          <a:lstStyle/>
          <a:p>
            <a:pPr indent="539750" fontAlgn="auto">
              <a:lnSpc>
                <a:spcPct val="150000"/>
              </a:lnSpc>
              <a:spcBef>
                <a:spcPts val="200"/>
              </a:spcBef>
              <a:spcAft>
                <a:spcPts val="200"/>
              </a:spcAft>
              <a:defRPr/>
            </a:pPr>
            <a:r>
              <a:rPr lang="zh-CN" altLang="zh-CN" sz="1600" dirty="0">
                <a:latin typeface="+mn-ea"/>
                <a:ea typeface="+mn-ea"/>
                <a:sym typeface="+mn-ea"/>
              </a:rPr>
              <a:t>各应急小组及职能岗位应遵循通讯接口原则，以保证应急通讯的有效、畅通</a:t>
            </a:r>
            <a:r>
              <a:rPr lang="zh-CN" altLang="en-US" sz="1600" dirty="0">
                <a:latin typeface="+mn-ea"/>
                <a:ea typeface="+mn-ea"/>
                <a:sym typeface="+mn-ea"/>
              </a:rPr>
              <a:t>。</a:t>
            </a:r>
            <a:endParaRPr lang="en-US" altLang="zh-CN" sz="1600" dirty="0">
              <a:latin typeface="+mn-ea"/>
              <a:ea typeface="+mn-ea"/>
              <a:sym typeface="+mn-ea"/>
            </a:endParaRPr>
          </a:p>
          <a:p>
            <a:pPr indent="539750" fontAlgn="auto">
              <a:lnSpc>
                <a:spcPct val="150000"/>
              </a:lnSpc>
              <a:spcBef>
                <a:spcPts val="200"/>
              </a:spcBef>
              <a:spcAft>
                <a:spcPts val="200"/>
              </a:spcAft>
              <a:defRPr/>
            </a:pPr>
            <a:r>
              <a:rPr lang="zh-CN" altLang="zh-CN" sz="1600" dirty="0">
                <a:latin typeface="+mn-ea"/>
                <a:ea typeface="+mn-ea"/>
                <a:sym typeface="+mn-ea"/>
              </a:rPr>
              <a:t>在机房突发应急事件时，专业工程师可按照预案，直接协调值班长协助进行应急处置，直接和一线值班员使用应急通讯方式通告应急处置进度，具体通讯接口关系如下图所示：</a:t>
            </a:r>
            <a:endParaRPr lang="en-US" altLang="zh-CN" sz="1600" dirty="0">
              <a:latin typeface="+mn-ea"/>
              <a:ea typeface="+mn-ea"/>
              <a:sym typeface="+mn-ea"/>
            </a:endParaRPr>
          </a:p>
        </p:txBody>
      </p:sp>
      <p:sp>
        <p:nvSpPr>
          <p:cNvPr id="7" name="矩形 6"/>
          <p:cNvSpPr/>
          <p:nvPr/>
        </p:nvSpPr>
        <p:spPr>
          <a:xfrm>
            <a:off x="5159375" y="6021388"/>
            <a:ext cx="1657350" cy="461962"/>
          </a:xfrm>
          <a:prstGeom prst="rect">
            <a:avLst/>
          </a:prstGeom>
        </p:spPr>
        <p:txBody>
          <a:bodyPr>
            <a:spAutoFit/>
          </a:bodyPr>
          <a:lstStyle/>
          <a:p>
            <a:pPr fontAlgn="auto">
              <a:lnSpc>
                <a:spcPct val="150000"/>
              </a:lnSpc>
              <a:spcBef>
                <a:spcPts val="0"/>
              </a:spcBef>
              <a:spcAft>
                <a:spcPts val="0"/>
              </a:spcAft>
              <a:defRPr/>
            </a:pPr>
            <a:r>
              <a:rPr lang="zh-CN" altLang="zh-CN" sz="1600" dirty="0">
                <a:sym typeface="+mn-ea"/>
              </a:rPr>
              <a:t>应急</a:t>
            </a:r>
            <a:r>
              <a:rPr lang="zh-CN" altLang="en-US" sz="1600" dirty="0">
                <a:sym typeface="+mn-ea"/>
              </a:rPr>
              <a:t>通讯关系图</a:t>
            </a:r>
            <a:endParaRPr lang="en-US" altLang="zh-CN" sz="1600" dirty="0">
              <a:latin typeface="+mn-ea"/>
              <a:ea typeface="+mn-ea"/>
              <a:sym typeface="+mn-ea"/>
            </a:endParaRPr>
          </a:p>
        </p:txBody>
      </p:sp>
      <p:grpSp>
        <p:nvGrpSpPr>
          <p:cNvPr id="13" name="组合 12"/>
          <p:cNvGrpSpPr/>
          <p:nvPr/>
        </p:nvGrpSpPr>
        <p:grpSpPr>
          <a:xfrm>
            <a:off x="1780398" y="2267140"/>
            <a:ext cx="8185194" cy="3061970"/>
            <a:chOff x="1251071" y="2783191"/>
            <a:chExt cx="8185194" cy="3061970"/>
          </a:xfrm>
        </p:grpSpPr>
        <p:grpSp>
          <p:nvGrpSpPr>
            <p:cNvPr id="14" name="组合 13"/>
            <p:cNvGrpSpPr/>
            <p:nvPr/>
          </p:nvGrpSpPr>
          <p:grpSpPr>
            <a:xfrm>
              <a:off x="1251071" y="2783191"/>
              <a:ext cx="8185194" cy="3061970"/>
              <a:chOff x="1251071" y="2783191"/>
              <a:chExt cx="8185194" cy="3061970"/>
            </a:xfrm>
          </p:grpSpPr>
          <p:grpSp>
            <p:nvGrpSpPr>
              <p:cNvPr id="16" name="组合 15"/>
              <p:cNvGrpSpPr/>
              <p:nvPr/>
            </p:nvGrpSpPr>
            <p:grpSpPr>
              <a:xfrm>
                <a:off x="3791744" y="2783191"/>
                <a:ext cx="5644521" cy="3061970"/>
                <a:chOff x="7606" y="4230"/>
                <a:chExt cx="6792" cy="4822"/>
              </a:xfrm>
            </p:grpSpPr>
            <p:sp>
              <p:nvSpPr>
                <p:cNvPr id="19" name="文本框 32"/>
                <p:cNvSpPr txBox="1"/>
                <p:nvPr/>
              </p:nvSpPr>
              <p:spPr>
                <a:xfrm>
                  <a:off x="8815" y="5725"/>
                  <a:ext cx="2170" cy="1018"/>
                </a:xfrm>
                <a:prstGeom prst="rect">
                  <a:avLst/>
                </a:prstGeom>
                <a:solidFill>
                  <a:schemeClr val="bg1">
                    <a:lumMod val="95000"/>
                  </a:schemeClr>
                </a:solidFill>
                <a:ln w="28575" cmpd="sng">
                  <a:solidFill>
                    <a:schemeClr val="tx1"/>
                  </a:solidFill>
                  <a:prstDash val="solid"/>
                  <a:headEnd type="none"/>
                  <a:tailEnd type="triangle"/>
                </a:ln>
              </p:spPr>
              <p:txBody>
                <a:bodyPr wrap="square" rtlCol="0">
                  <a:spAutoFit/>
                </a:bodyPr>
                <a:lstStyle/>
                <a:p>
                  <a:pPr algn="ctr"/>
                  <a:r>
                    <a:rPr lang="zh-CN" altLang="en-US" dirty="0"/>
                    <a:t>数据</a:t>
                  </a:r>
                  <a:r>
                    <a:rPr lang="zh-CN" altLang="en-US" dirty="0" smtClean="0"/>
                    <a:t>中心分部部长</a:t>
                  </a:r>
                  <a:endParaRPr lang="zh-CN" altLang="en-US" dirty="0"/>
                </a:p>
              </p:txBody>
            </p:sp>
            <p:sp>
              <p:nvSpPr>
                <p:cNvPr id="20" name="文本框 33"/>
                <p:cNvSpPr txBox="1"/>
                <p:nvPr/>
              </p:nvSpPr>
              <p:spPr>
                <a:xfrm>
                  <a:off x="7606" y="7220"/>
                  <a:ext cx="2170" cy="580"/>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a:t>二线工程师</a:t>
                  </a:r>
                </a:p>
              </p:txBody>
            </p:sp>
            <p:sp>
              <p:nvSpPr>
                <p:cNvPr id="21" name="文本框 34"/>
                <p:cNvSpPr txBox="1"/>
                <p:nvPr/>
              </p:nvSpPr>
              <p:spPr>
                <a:xfrm>
                  <a:off x="7606" y="8470"/>
                  <a:ext cx="2170" cy="58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smtClean="0">
                      <a:sym typeface="+mn-ea"/>
                    </a:rPr>
                    <a:t>一线</a:t>
                  </a:r>
                  <a:r>
                    <a:rPr lang="zh-CN" altLang="en-US" dirty="0">
                      <a:sym typeface="+mn-ea"/>
                    </a:rPr>
                    <a:t>工程师</a:t>
                  </a:r>
                  <a:endParaRPr lang="zh-CN" altLang="en-US" dirty="0"/>
                </a:p>
              </p:txBody>
            </p:sp>
            <p:cxnSp>
              <p:nvCxnSpPr>
                <p:cNvPr id="22" name="肘形连接符 21"/>
                <p:cNvCxnSpPr>
                  <a:stCxn id="19" idx="2"/>
                  <a:endCxn id="20" idx="0"/>
                </p:cNvCxnSpPr>
                <p:nvPr/>
              </p:nvCxnSpPr>
              <p:spPr>
                <a:xfrm rot="5400000">
                  <a:off x="9057" y="6377"/>
                  <a:ext cx="477" cy="1209"/>
                </a:xfrm>
                <a:prstGeom prst="bentConnector3">
                  <a:avLst>
                    <a:gd name="adj1" fmla="val 50000"/>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39"/>
                <p:cNvSpPr txBox="1"/>
                <p:nvPr/>
              </p:nvSpPr>
              <p:spPr>
                <a:xfrm>
                  <a:off x="8121" y="4230"/>
                  <a:ext cx="3558" cy="580"/>
                </a:xfrm>
                <a:prstGeom prst="rect">
                  <a:avLst/>
                </a:prstGeom>
                <a:noFill/>
                <a:ln w="28575" cmpd="sng">
                  <a:solidFill>
                    <a:schemeClr val="tx1"/>
                  </a:solidFill>
                  <a:prstDash val="solid"/>
                  <a:headEnd type="none"/>
                  <a:tailEnd type="triangle"/>
                </a:ln>
              </p:spPr>
              <p:txBody>
                <a:bodyPr wrap="square" rtlCol="0">
                  <a:spAutoFit/>
                </a:bodyPr>
                <a:lstStyle/>
                <a:p>
                  <a:pPr algn="ctr"/>
                  <a:r>
                    <a:rPr dirty="0"/>
                    <a:t>运维总监及公司领导</a:t>
                  </a:r>
                </a:p>
              </p:txBody>
            </p:sp>
            <p:cxnSp>
              <p:nvCxnSpPr>
                <p:cNvPr id="24" name="肘形连接符 23"/>
                <p:cNvCxnSpPr>
                  <a:stCxn id="23" idx="2"/>
                </p:cNvCxnSpPr>
                <p:nvPr/>
              </p:nvCxnSpPr>
              <p:spPr>
                <a:xfrm rot="5400000">
                  <a:off x="9440" y="5265"/>
                  <a:ext cx="915" cy="5"/>
                </a:xfrm>
                <a:prstGeom prst="bentConnector2">
                  <a:avLst/>
                </a:prstGeom>
                <a:ln w="28575" cmpd="sng">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文本框 42"/>
                <p:cNvSpPr txBox="1"/>
                <p:nvPr/>
              </p:nvSpPr>
              <p:spPr>
                <a:xfrm>
                  <a:off x="10635" y="8470"/>
                  <a:ext cx="1842" cy="58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smtClean="0"/>
                    <a:t>业务支撑部</a:t>
                  </a:r>
                  <a:endParaRPr lang="zh-CN" altLang="en-US" dirty="0"/>
                </a:p>
              </p:txBody>
            </p:sp>
            <p:cxnSp>
              <p:nvCxnSpPr>
                <p:cNvPr id="26" name="直接箭头连接符 25"/>
                <p:cNvCxnSpPr>
                  <a:stCxn id="20" idx="2"/>
                  <a:endCxn id="21" idx="0"/>
                </p:cNvCxnSpPr>
                <p:nvPr/>
              </p:nvCxnSpPr>
              <p:spPr>
                <a:xfrm>
                  <a:off x="8691" y="7800"/>
                  <a:ext cx="0" cy="67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9" idx="3"/>
                  <a:endCxn id="25" idx="0"/>
                </p:cNvCxnSpPr>
                <p:nvPr/>
              </p:nvCxnSpPr>
              <p:spPr>
                <a:xfrm>
                  <a:off x="10985" y="6234"/>
                  <a:ext cx="571" cy="2236"/>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0" idx="3"/>
                  <a:endCxn id="25" idx="0"/>
                </p:cNvCxnSpPr>
                <p:nvPr/>
              </p:nvCxnSpPr>
              <p:spPr>
                <a:xfrm>
                  <a:off x="9776" y="7510"/>
                  <a:ext cx="1780" cy="960"/>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3"/>
                  <a:endCxn id="25" idx="1"/>
                </p:cNvCxnSpPr>
                <p:nvPr/>
              </p:nvCxnSpPr>
              <p:spPr>
                <a:xfrm>
                  <a:off x="9776" y="8761"/>
                  <a:ext cx="859" cy="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7"/>
                <p:cNvSpPr txBox="1"/>
                <p:nvPr/>
              </p:nvSpPr>
              <p:spPr>
                <a:xfrm>
                  <a:off x="13336" y="8470"/>
                  <a:ext cx="1062" cy="580"/>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a:t>客户</a:t>
                  </a:r>
                </a:p>
              </p:txBody>
            </p:sp>
            <p:cxnSp>
              <p:nvCxnSpPr>
                <p:cNvPr id="31" name="直接箭头连接符 30"/>
                <p:cNvCxnSpPr/>
                <p:nvPr/>
              </p:nvCxnSpPr>
              <p:spPr>
                <a:xfrm>
                  <a:off x="12477" y="8760"/>
                  <a:ext cx="859" cy="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7" name="肘形连接符 16"/>
              <p:cNvCxnSpPr>
                <a:stCxn id="18" idx="0"/>
                <a:endCxn id="20" idx="1"/>
              </p:cNvCxnSpPr>
              <p:nvPr/>
            </p:nvCxnSpPr>
            <p:spPr>
              <a:xfrm rot="5400000" flipH="1" flipV="1">
                <a:off x="2667335" y="4351421"/>
                <a:ext cx="609838" cy="1638979"/>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34"/>
              <p:cNvSpPr txBox="1"/>
              <p:nvPr/>
            </p:nvSpPr>
            <p:spPr>
              <a:xfrm>
                <a:off x="1251071" y="5475829"/>
                <a:ext cx="1803388" cy="36933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a:sym typeface="+mn-ea"/>
                  </a:rPr>
                  <a:t>供应商</a:t>
                </a:r>
                <a:endParaRPr lang="zh-CN" altLang="en-US" dirty="0"/>
              </a:p>
            </p:txBody>
          </p:sp>
        </p:grpSp>
        <p:cxnSp>
          <p:nvCxnSpPr>
            <p:cNvPr id="15" name="直接箭头连接符 14"/>
            <p:cNvCxnSpPr/>
            <p:nvPr/>
          </p:nvCxnSpPr>
          <p:spPr>
            <a:xfrm flipV="1">
              <a:off x="3054459" y="5660495"/>
              <a:ext cx="713876" cy="635"/>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6fe20161-21c8-450c-9c62-1c30c4258234}"/>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2</TotalTime>
  <Words>1755</Words>
  <Application>Microsoft Office PowerPoint</Application>
  <PresentationFormat>自定义</PresentationFormat>
  <Paragraphs>303</Paragraphs>
  <Slides>23</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Calibri</vt:lpstr>
      <vt:lpstr>华康俪金黑W8</vt:lpstr>
      <vt:lpstr>Impact</vt:lpstr>
      <vt:lpstr>Copperplate Gothic Bold</vt:lpstr>
      <vt:lpstr>Wingdings</vt:lpstr>
      <vt:lpstr>微软雅黑</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dell</cp:lastModifiedBy>
  <cp:revision>585</cp:revision>
  <dcterms:created xsi:type="dcterms:W3CDTF">2014-01-11T15:22:00Z</dcterms:created>
  <dcterms:modified xsi:type="dcterms:W3CDTF">2019-05-30T08:55:22Z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