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35"/>
  </p:notesMasterIdLst>
  <p:handoutMasterIdLst>
    <p:handoutMasterId r:id="rId36"/>
  </p:handoutMasterIdLst>
  <p:sldIdLst>
    <p:sldId id="257" r:id="rId2"/>
    <p:sldId id="349" r:id="rId3"/>
    <p:sldId id="350" r:id="rId4"/>
    <p:sldId id="356" r:id="rId5"/>
    <p:sldId id="351" r:id="rId6"/>
    <p:sldId id="358" r:id="rId7"/>
    <p:sldId id="389" r:id="rId8"/>
    <p:sldId id="390" r:id="rId9"/>
    <p:sldId id="419" r:id="rId10"/>
    <p:sldId id="420" r:id="rId11"/>
    <p:sldId id="407" r:id="rId12"/>
    <p:sldId id="367" r:id="rId13"/>
    <p:sldId id="391" r:id="rId14"/>
    <p:sldId id="460" r:id="rId15"/>
    <p:sldId id="446" r:id="rId16"/>
    <p:sldId id="445" r:id="rId17"/>
    <p:sldId id="434" r:id="rId18"/>
    <p:sldId id="444" r:id="rId19"/>
    <p:sldId id="353" r:id="rId20"/>
    <p:sldId id="373" r:id="rId21"/>
    <p:sldId id="467" r:id="rId22"/>
    <p:sldId id="468" r:id="rId23"/>
    <p:sldId id="469" r:id="rId24"/>
    <p:sldId id="464" r:id="rId25"/>
    <p:sldId id="465" r:id="rId26"/>
    <p:sldId id="466" r:id="rId27"/>
    <p:sldId id="470" r:id="rId28"/>
    <p:sldId id="471" r:id="rId29"/>
    <p:sldId id="375" r:id="rId30"/>
    <p:sldId id="402" r:id="rId31"/>
    <p:sldId id="354" r:id="rId32"/>
    <p:sldId id="409" r:id="rId33"/>
    <p:sldId id="281" r:id="rId34"/>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Impact" panose="020B0806030902050204" pitchFamily="34" charset="0"/>
      <p:regular r:id="rId41"/>
    </p:embeddedFont>
    <p:embeddedFont>
      <p:font typeface="Copperplate Gothic Bold" panose="020E0705020206020404" pitchFamily="34" charset="0"/>
      <p:regular r:id="rId42"/>
    </p:embeddedFont>
    <p:embeddedFont>
      <p:font typeface="微软雅黑" panose="020B0503020204020204" pitchFamily="34" charset="-122"/>
      <p:regular r:id="rId43"/>
      <p:bold r:id="rId44"/>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33"/>
    <a:srgbClr val="00CC00"/>
    <a:srgbClr val="28A9D6"/>
    <a:srgbClr val="7FCCE7"/>
    <a:srgbClr val="4AB7DC"/>
    <a:srgbClr val="0033CC"/>
    <a:srgbClr val="4DB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p:restoredTop sz="90750"/>
  </p:normalViewPr>
  <p:slideViewPr>
    <p:cSldViewPr showGuides="1">
      <p:cViewPr>
        <p:scale>
          <a:sx n="120" d="100"/>
          <a:sy n="120" d="100"/>
        </p:scale>
        <p:origin x="1116" y="1950"/>
      </p:cViewPr>
      <p:guideLst>
        <p:guide orient="horz" pos="400"/>
        <p:guide orient="horz" pos="1328"/>
        <p:guide orient="horz" pos="3839"/>
        <p:guide orient="horz" pos="3143"/>
        <p:guide orient="horz" pos="2662"/>
        <p:guide orient="horz" pos="3200"/>
        <p:guide pos="3911"/>
        <p:guide pos="892"/>
        <p:guide pos="7650"/>
        <p:guide pos="7015"/>
        <p:guide pos="1255"/>
        <p:guide pos="6335"/>
      </p:guideLst>
    </p:cSldViewPr>
  </p:slideViewPr>
  <p:notesTextViewPr>
    <p:cViewPr>
      <p:scale>
        <a:sx n="200" d="100"/>
        <a:sy n="200" d="100"/>
      </p:scale>
      <p:origin x="0" y="0"/>
    </p:cViewPr>
  </p:notesTextViewPr>
  <p:sorterViewPr showFormatting="0">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439CD2D-AC53-4CBF-8085-6BC2C41DC0A8}"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72305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DAFA7C3-8108-4897-95C8-091D6DDB349F}"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54765828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433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48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TextEdit="1"/>
          </p:cNvSpPr>
          <p:nvPr>
            <p:ph type="sldImg"/>
          </p:nvPr>
        </p:nvSpPr>
        <p:spPr>
          <a:ln>
            <a:solidFill>
              <a:srgbClr val="000000"/>
            </a:solidFill>
            <a:miter/>
          </a:ln>
        </p:spPr>
      </p:sp>
      <p:sp>
        <p:nvSpPr>
          <p:cNvPr id="3686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686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noTextEdit="1"/>
          </p:cNvSpPr>
          <p:nvPr>
            <p:ph type="sldImg"/>
          </p:nvPr>
        </p:nvSpPr>
        <p:spPr>
          <a:ln>
            <a:solidFill>
              <a:srgbClr val="000000"/>
            </a:solidFill>
            <a:miter/>
          </a:ln>
        </p:spPr>
      </p:sp>
      <p:sp>
        <p:nvSpPr>
          <p:cNvPr id="3891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891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28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a:ln>
            <a:solidFill>
              <a:srgbClr val="000000"/>
            </a:solidFill>
            <a:miter/>
          </a:ln>
        </p:spPr>
      </p:sp>
      <p:sp>
        <p:nvSpPr>
          <p:cNvPr id="4608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608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29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30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31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84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a:ln>
            <a:solidFill>
              <a:srgbClr val="000000"/>
            </a:solidFill>
            <a:miter/>
          </a:ln>
        </p:spPr>
      </p:sp>
      <p:sp>
        <p:nvSpPr>
          <p:cNvPr id="225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25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457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a:solidFill>
              <a:srgbClr val="000000"/>
            </a:solidFill>
            <a:miter/>
          </a:ln>
        </p:spPr>
      </p:sp>
      <p:sp>
        <p:nvSpPr>
          <p:cNvPr id="3072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0723"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0" y="2228850"/>
            <a:ext cx="12192000" cy="1847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Copperplate Gothic Bold" panose="020E0705020206020404" pitchFamily="34" charset="0"/>
              <a:ea typeface="微软雅黑" panose="020B0503020204020204" pitchFamily="34" charset="-122"/>
              <a:cs typeface="+mn-cs"/>
            </a:endParaRPr>
          </a:p>
        </p:txBody>
      </p:sp>
      <p:cxnSp>
        <p:nvCxnSpPr>
          <p:cNvPr id="4" name="直接连接符 3"/>
          <p:cNvCxnSpPr/>
          <p:nvPr/>
        </p:nvCxnSpPr>
        <p:spPr>
          <a:xfrm>
            <a:off x="0" y="4221163"/>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3402259" y="2567803"/>
            <a:ext cx="5387481" cy="1076325"/>
          </a:xfrm>
          <a:prstGeom prst="rect">
            <a:avLst/>
          </a:prstGeom>
          <a:noFill/>
          <a:effectLst>
            <a:outerShdw blurRad="50800" dist="38100" dir="2700000" algn="tl" rotWithShape="0">
              <a:prstClr val="black">
                <a:alpha val="40000"/>
              </a:prstClr>
            </a:outerShdw>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w="3175">
                  <a:solidFill>
                    <a:srgbClr val="31A5D7"/>
                  </a:solidFill>
                </a:ln>
                <a:solidFill>
                  <a:schemeClr val="bg1"/>
                </a:solidFill>
                <a:effectLst/>
                <a:uLnTx/>
                <a:uFillTx/>
                <a:latin typeface="+mj-ea"/>
                <a:ea typeface="+mj-ea"/>
                <a:cs typeface="+mn-cs"/>
                <a:sym typeface="+mn-ea"/>
              </a:rPr>
              <a:t>润泽科技数据中心</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w="3175">
                <a:solidFill>
                  <a:srgbClr val="31A5D7"/>
                </a:solidFill>
              </a:ln>
              <a:solidFill>
                <a:schemeClr val="bg1"/>
              </a:solidFill>
              <a:effectLst/>
              <a:uLnTx/>
              <a:uFillTx/>
              <a:latin typeface="+mj-ea"/>
              <a:ea typeface="+mj-ea"/>
              <a:cs typeface="+mn-cs"/>
              <a:sym typeface="+mn-ea"/>
            </a:endParaRPr>
          </a:p>
        </p:txBody>
      </p:sp>
      <p:cxnSp>
        <p:nvCxnSpPr>
          <p:cNvPr id="6" name="直接连接符 5"/>
          <p:cNvCxnSpPr/>
          <p:nvPr/>
        </p:nvCxnSpPr>
        <p:spPr>
          <a:xfrm>
            <a:off x="0"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72413"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72413"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72413"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42"/>
          <p:cNvSpPr txBox="1">
            <a:spLocks noChangeArrowheads="1"/>
          </p:cNvSpPr>
          <p:nvPr/>
        </p:nvSpPr>
        <p:spPr bwMode="auto">
          <a:xfrm>
            <a:off x="4857750" y="6092825"/>
            <a:ext cx="28130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404040"/>
                </a:solidFill>
                <a:effectLst/>
                <a:uLnTx/>
                <a:uFillTx/>
                <a:latin typeface="Copperplate Gothic Bold" panose="020E0705020206020404" pitchFamily="34" charset="0"/>
                <a:ea typeface="微软雅黑" panose="020B0503020204020204" pitchFamily="34" charset="-122"/>
                <a:cs typeface="+mn-cs"/>
                <a:sym typeface="+mn-ea"/>
              </a:rPr>
              <a:t>润泽科技发展有限公司</a:t>
            </a:r>
          </a:p>
        </p:txBody>
      </p:sp>
      <p:cxnSp>
        <p:nvCxnSpPr>
          <p:cNvPr id="13" name="直接连接符 12"/>
          <p:cNvCxnSpPr/>
          <p:nvPr/>
        </p:nvCxnSpPr>
        <p:spPr>
          <a:xfrm>
            <a:off x="0" y="2060575"/>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61" name="图片 13" descr="fd7822eee3c587287323d4825493695"/>
          <p:cNvPicPr>
            <a:picLocks noChangeAspect="1"/>
          </p:cNvPicPr>
          <p:nvPr userDrawn="1"/>
        </p:nvPicPr>
        <p:blipFill>
          <a:blip r:embed="rId3" cstate="print"/>
          <a:stretch>
            <a:fillRect/>
          </a:stretch>
        </p:blipFill>
        <p:spPr>
          <a:xfrm>
            <a:off x="285750" y="228600"/>
            <a:ext cx="3603625" cy="822325"/>
          </a:xfrm>
          <a:prstGeom prst="rect">
            <a:avLst/>
          </a:prstGeom>
          <a:noFill/>
          <a:ln w="9525">
            <a:noFill/>
          </a:ln>
        </p:spPr>
      </p:pic>
      <p:sp>
        <p:nvSpPr>
          <p:cNvPr id="2" name="灯片编号占位符 1"/>
          <p:cNvSpPr>
            <a:spLocks noGrp="1"/>
          </p:cNvSpPr>
          <p:nvPr>
            <p:ph type="sldNum" sz="quarter" idx="10"/>
          </p:nvPr>
        </p:nvSpPr>
        <p:spPr>
          <a:xfrm>
            <a:off x="942975" y="6338888"/>
            <a:ext cx="541338" cy="282575"/>
          </a:xfrm>
          <a:prstGeom prst="rect">
            <a:avLst/>
          </a:prstGeom>
        </p:spPr>
        <p:txBody>
          <a:bodyPr wrap="square"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fld id="{5363DF1B-004D-40BB-9ED7-4FCA424D578E}" type="slidenum">
              <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rPr>
              <a:t>‹#›</a:t>
            </a:fld>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2019/5/30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363DF1B-004D-40BB-9ED7-4FCA424D578E}" type="slidenum">
              <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rPr>
              <a:t>‹#›</a:t>
            </a:fld>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p:nvPr/>
        </p:nvSpPr>
        <p:spPr>
          <a:xfrm>
            <a:off x="479425" y="394494"/>
            <a:ext cx="846138" cy="460375"/>
          </a:xfrm>
          <a:prstGeom prst="rect">
            <a:avLst/>
          </a:prstGeom>
          <a:noFill/>
          <a:ln>
            <a:solidFill>
              <a:schemeClr val="accent1"/>
            </a:solidFill>
          </a:ln>
        </p:spPr>
        <p:txBody>
          <a:bodyPr anchor="ctr" anchorCtr="1">
            <a:spAutoFit/>
          </a:bodyPr>
          <a:lstStyle>
            <a:defPPr>
              <a:defRPr lang="zh-CN"/>
            </a:defPPr>
            <a:lvl1pPr algn="ctr">
              <a:defRPr sz="3200">
                <a:solidFill>
                  <a:srgbClr val="339933"/>
                </a:solidFill>
                <a:latin typeface="Impact" panose="020B080603090205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Impact" panose="020B0806030902050204" pitchFamily="34" charset="0"/>
                <a:ea typeface="+mn-ea"/>
                <a:cs typeface="+mn-cs"/>
                <a:sym typeface="+mn-ea"/>
              </a:rPr>
              <a:t>目录</a:t>
            </a:r>
          </a:p>
        </p:txBody>
      </p:sp>
      <p:pic>
        <p:nvPicPr>
          <p:cNvPr id="3080" name="图片 1" descr="fd7822eee3c587287323d4825493695"/>
          <p:cNvPicPr>
            <a:picLocks noChangeAspect="1"/>
          </p:cNvPicPr>
          <p:nvPr userDrawn="1"/>
        </p:nvPicPr>
        <p:blipFill>
          <a:blip r:embed="rId3" cstate="print"/>
          <a:stretch>
            <a:fillRect/>
          </a:stretch>
        </p:blipFill>
        <p:spPr>
          <a:xfrm>
            <a:off x="8107363" y="393700"/>
            <a:ext cx="3602037"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1D424CBB-E0CB-4806-856A-630F12964064}" type="slidenum">
              <a:rPr kumimoji="0" lang="zh-CN" altLang="en-US" sz="1200" b="0" i="0" u="none" strike="noStrike" kern="1200" cap="none" spc="0" normalizeH="0" baseline="0" noProof="0">
                <a:ln>
                  <a:noFill/>
                </a:ln>
                <a:solidFill>
                  <a:schemeClr val="bg1"/>
                </a:solidFill>
                <a:effectLst/>
                <a:uLnTx/>
                <a:uFillTx/>
                <a:latin typeface="+mn-lt"/>
                <a:ea typeface="+mn-ea"/>
                <a:cs typeface="+mn-cs"/>
              </a:rPr>
              <a:t>‹#›</a:t>
            </a:fld>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spd="med">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pic>
        <p:nvPicPr>
          <p:cNvPr id="4104" name="图片 1" descr="fd7822eee3c587287323d4825493695"/>
          <p:cNvPicPr>
            <a:picLocks noChangeAspect="1"/>
          </p:cNvPicPr>
          <p:nvPr userDrawn="1"/>
        </p:nvPicPr>
        <p:blipFill>
          <a:blip r:embed="rId3" cstate="print"/>
          <a:stretch>
            <a:fillRect/>
          </a:stretch>
        </p:blipFill>
        <p:spPr>
          <a:xfrm>
            <a:off x="8201025" y="333375"/>
            <a:ext cx="3602038"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3C213278-88AD-4EC8-86C6-FCB07B3FC6C5}" type="slidenum">
              <a:rPr kumimoji="0" lang="zh-CN" altLang="en-US" sz="1200" b="0" i="0" u="none" strike="noStrike" kern="1200" cap="none" spc="0" normalizeH="0" baseline="0" noProof="0">
                <a:ln>
                  <a:noFill/>
                </a:ln>
                <a:solidFill>
                  <a:schemeClr val="bg1"/>
                </a:solidFill>
                <a:effectLst/>
                <a:uLnTx/>
                <a:uFillTx/>
                <a:latin typeface="+mn-lt"/>
                <a:ea typeface="+mn-ea"/>
                <a:cs typeface="+mn-cs"/>
              </a:rPr>
              <a:t>‹#›</a:t>
            </a:fld>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2" name="TextBox 24"/>
          <p:cNvSpPr txBox="1">
            <a:spLocks noChangeArrowheads="1"/>
          </p:cNvSpPr>
          <p:nvPr/>
        </p:nvSpPr>
        <p:spPr bwMode="auto">
          <a:xfrm>
            <a:off x="479425" y="333693"/>
            <a:ext cx="846138" cy="583565"/>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a:t>
            </a:r>
            <a:r>
              <a:rPr kumimoji="0" 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1</a:t>
            </a:r>
          </a:p>
        </p:txBody>
      </p:sp>
    </p:spTree>
  </p:cSld>
  <p:clrMapOvr>
    <a:masterClrMapping/>
  </p:clrMapOvr>
  <p:transition spd="med">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02</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5128" name="图片 1" descr="fd7822eee3c587287323d4825493695"/>
          <p:cNvPicPr>
            <a:picLocks noChangeAspect="1"/>
          </p:cNvPicPr>
          <p:nvPr userDrawn="1"/>
        </p:nvPicPr>
        <p:blipFill>
          <a:blip r:embed="rId3" cstate="print"/>
          <a:stretch>
            <a:fillRect/>
          </a:stretch>
        </p:blipFill>
        <p:spPr>
          <a:xfrm>
            <a:off x="8261350"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4976BCC5-6BFF-402C-83A3-4D279DDE3085}" type="slidenum">
              <a:rPr kumimoji="0" lang="zh-CN" altLang="en-US" sz="1200" b="0" i="0" u="none" strike="noStrike" kern="1200" cap="none" spc="0" normalizeH="0" baseline="0" noProof="0">
                <a:ln>
                  <a:noFill/>
                </a:ln>
                <a:solidFill>
                  <a:schemeClr val="bg1"/>
                </a:solidFill>
                <a:effectLst/>
                <a:uLnTx/>
                <a:uFillTx/>
                <a:latin typeface="+mn-lt"/>
                <a:ea typeface="+mn-ea"/>
                <a:cs typeface="+mn-cs"/>
              </a:rPr>
              <a:t>‹#›</a:t>
            </a:fld>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spd="med">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03</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6152" name="图片 1" descr="fd7822eee3c587287323d4825493695"/>
          <p:cNvPicPr>
            <a:picLocks noChangeAspect="1"/>
          </p:cNvPicPr>
          <p:nvPr userDrawn="1"/>
        </p:nvPicPr>
        <p:blipFill>
          <a:blip r:embed="rId3" cstate="print"/>
          <a:stretch>
            <a:fillRect/>
          </a:stretch>
        </p:blipFill>
        <p:spPr>
          <a:xfrm>
            <a:off x="8448675" y="423863"/>
            <a:ext cx="3602038" cy="823912"/>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58E2A25-7D0F-49E9-B7DA-42596C89FA06}" type="slidenum">
              <a:rPr kumimoji="0" lang="zh-CN" altLang="en-US" sz="1200" b="0" i="0" u="none" strike="noStrike" kern="1200" cap="none" spc="0" normalizeH="0" baseline="0" noProof="0">
                <a:ln>
                  <a:noFill/>
                </a:ln>
                <a:solidFill>
                  <a:schemeClr val="bg1"/>
                </a:solidFill>
                <a:effectLst/>
                <a:uLnTx/>
                <a:uFillTx/>
                <a:latin typeface="+mn-lt"/>
                <a:ea typeface="+mn-ea"/>
                <a:cs typeface="+mn-cs"/>
              </a:rPr>
              <a:t>‹#›</a:t>
            </a:fld>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spd="med">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04</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7176" name="图片 1" descr="fd7822eee3c587287323d4825493695"/>
          <p:cNvPicPr>
            <a:picLocks noChangeAspect="1"/>
          </p:cNvPicPr>
          <p:nvPr userDrawn="1"/>
        </p:nvPicPr>
        <p:blipFill>
          <a:blip r:embed="rId3" cstate="print"/>
          <a:stretch>
            <a:fillRect/>
          </a:stretch>
        </p:blipFill>
        <p:spPr>
          <a:xfrm>
            <a:off x="8086725"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06D506D5-2C9B-46E1-BACC-245D2C55A4CA}" type="slidenum">
              <a:rPr kumimoji="0" lang="zh-CN" altLang="en-US" sz="1200" b="0" i="0" u="none" strike="noStrike" kern="1200" cap="none" spc="0" normalizeH="0" baseline="0" noProof="0">
                <a:ln>
                  <a:noFill/>
                </a:ln>
                <a:solidFill>
                  <a:schemeClr val="bg1"/>
                </a:solidFill>
                <a:effectLst/>
                <a:uLnTx/>
                <a:uFillTx/>
                <a:latin typeface="+mn-lt"/>
                <a:ea typeface="+mn-ea"/>
                <a:cs typeface="+mn-cs"/>
              </a:rPr>
              <a:t>‹#›</a:t>
            </a:fld>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spd="med">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05</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8200" name="图片 1" descr="fd7822eee3c587287323d4825493695"/>
          <p:cNvPicPr>
            <a:picLocks noChangeAspect="1"/>
          </p:cNvPicPr>
          <p:nvPr userDrawn="1"/>
        </p:nvPicPr>
        <p:blipFill>
          <a:blip r:embed="rId3" cstate="print"/>
          <a:stretch>
            <a:fillRect/>
          </a:stretch>
        </p:blipFill>
        <p:spPr>
          <a:xfrm>
            <a:off x="8293100" y="423863"/>
            <a:ext cx="3603625" cy="823912"/>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43C2DC67-EE57-4D00-A0B5-A17930570F7B}" type="slidenum">
              <a:rPr kumimoji="0" lang="zh-CN" altLang="en-US" sz="1200" b="0" i="0" u="none" strike="noStrike" kern="1200" cap="none" spc="0" normalizeH="0" baseline="0" noProof="0">
                <a:ln>
                  <a:noFill/>
                </a:ln>
                <a:solidFill>
                  <a:schemeClr val="bg1"/>
                </a:solidFill>
                <a:effectLst/>
                <a:uLnTx/>
                <a:uFillTx/>
                <a:latin typeface="+mn-lt"/>
                <a:ea typeface="+mn-ea"/>
                <a:cs typeface="+mn-cs"/>
              </a:rPr>
              <a:t>‹#›</a:t>
            </a:fld>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spd="med">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06</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9224" name="图片 1" descr="fd7822eee3c587287323d4825493695"/>
          <p:cNvPicPr>
            <a:picLocks noChangeAspect="1"/>
          </p:cNvPicPr>
          <p:nvPr userDrawn="1"/>
        </p:nvPicPr>
        <p:blipFill>
          <a:blip r:embed="rId3" cstate="print"/>
          <a:stretch>
            <a:fillRect/>
          </a:stretch>
        </p:blipFill>
        <p:spPr>
          <a:xfrm>
            <a:off x="8293100" y="214313"/>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EECB2A67-C73D-41B9-AB8F-83E24BF8015D}" type="slidenum">
              <a:rPr kumimoji="0" lang="zh-CN" altLang="en-US" sz="1200" b="0" i="0" u="none" strike="noStrike" kern="1200" cap="none" spc="0" normalizeH="0" baseline="0" noProof="0">
                <a:ln>
                  <a:noFill/>
                </a:ln>
                <a:solidFill>
                  <a:schemeClr val="bg1"/>
                </a:solidFill>
                <a:effectLst/>
                <a:uLnTx/>
                <a:uFillTx/>
                <a:latin typeface="+mn-lt"/>
                <a:ea typeface="+mn-ea"/>
                <a:cs typeface="+mn-cs"/>
              </a:rPr>
              <a:t>‹#›</a:t>
            </a:fld>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spd="med">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0" y="2625725"/>
            <a:ext cx="12192000" cy="1716088"/>
          </a:xfrm>
          <a:prstGeom prst="rect">
            <a:avLst/>
          </a:prstGeom>
          <a:solidFill>
            <a:schemeClr val="accent1"/>
          </a:solidFill>
          <a:ln w="9525">
            <a:solidFill>
              <a:srgbClr val="339933"/>
            </a:solidFill>
            <a:miter lim="800000"/>
          </a:ln>
        </p:spPr>
        <p:txBody>
          <a:bodyPr lIns="121920" tIns="60960" rIns="121920" bIns="60960"/>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Copperplate Gothic Bold" panose="020E0705020206020404" pitchFamily="34" charset="0"/>
              <a:ea typeface="微软雅黑" panose="020B0503020204020204" pitchFamily="34" charset="-122"/>
              <a:cs typeface="+mn-cs"/>
            </a:endParaRPr>
          </a:p>
        </p:txBody>
      </p:sp>
      <p:cxnSp>
        <p:nvCxnSpPr>
          <p:cNvPr id="4" name="直接连接符 3"/>
          <p:cNvCxnSpPr/>
          <p:nvPr/>
        </p:nvCxnSpPr>
        <p:spPr>
          <a:xfrm>
            <a:off x="0" y="4373563"/>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0" normalizeH="0" baseline="0" noProof="0" dirty="0">
                <a:ln w="3175">
                  <a:solidFill>
                    <a:srgbClr val="31A5D7"/>
                  </a:solidFill>
                </a:ln>
                <a:solidFill>
                  <a:schemeClr val="bg1"/>
                </a:solidFill>
                <a:effectLst/>
                <a:uLnTx/>
                <a:uFillTx/>
                <a:latin typeface="Copperplate Gothic Bold" panose="020E0705020206020404" pitchFamily="34" charset="0"/>
                <a:ea typeface="华康俪金黑W8" pitchFamily="49" charset="-122"/>
                <a:cs typeface="+mn-cs"/>
                <a:sym typeface="+mn-ea"/>
              </a:rPr>
              <a:t>谢谢</a:t>
            </a:r>
            <a:endParaRPr kumimoji="0" lang="zh-CN" altLang="en-US" sz="11500" b="1" i="0" u="none" strike="noStrike" kern="1200" cap="none" spc="0" normalizeH="0" baseline="0" noProof="0" dirty="0">
              <a:ln w="3175">
                <a:solidFill>
                  <a:srgbClr val="31A5D7"/>
                </a:solidFill>
              </a:ln>
              <a:solidFill>
                <a:schemeClr val="bg1"/>
              </a:solidFill>
              <a:effectLst/>
              <a:uLnTx/>
              <a:uFillTx/>
              <a:latin typeface="华康俪金黑W8" pitchFamily="49" charset="-122"/>
              <a:ea typeface="华康俪金黑W8" pitchFamily="49" charset="-122"/>
              <a:cs typeface="+mn-cs"/>
              <a:sym typeface="+mn-ea"/>
            </a:endParaRPr>
          </a:p>
        </p:txBody>
      </p:sp>
      <p:cxnSp>
        <p:nvCxnSpPr>
          <p:cNvPr id="6" name="直接连接符 5"/>
          <p:cNvCxnSpPr/>
          <p:nvPr/>
        </p:nvCxnSpPr>
        <p:spPr>
          <a:xfrm>
            <a:off x="0" y="2597150"/>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72413"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72413"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72413"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42"/>
          <p:cNvSpPr txBox="1">
            <a:spLocks noChangeArrowheads="1"/>
          </p:cNvSpPr>
          <p:nvPr/>
        </p:nvSpPr>
        <p:spPr bwMode="auto">
          <a:xfrm>
            <a:off x="4867275" y="6089650"/>
            <a:ext cx="27828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404040"/>
                </a:solidFill>
                <a:effectLst/>
                <a:uLnTx/>
                <a:uFillTx/>
                <a:latin typeface="Copperplate Gothic Bold" panose="020E0705020206020404" pitchFamily="34" charset="0"/>
                <a:ea typeface="微软雅黑" panose="020B0503020204020204" pitchFamily="34" charset="-122"/>
                <a:cs typeface="+mn-cs"/>
                <a:sym typeface="+mn-ea"/>
              </a:rPr>
              <a:t>润泽科技发展有限公司</a:t>
            </a:r>
          </a:p>
        </p:txBody>
      </p:sp>
      <p:pic>
        <p:nvPicPr>
          <p:cNvPr id="10253" name="图片 6" descr="fd7822eee3c587287323d4825493695"/>
          <p:cNvPicPr>
            <a:picLocks noChangeAspect="1"/>
          </p:cNvPicPr>
          <p:nvPr userDrawn="1"/>
        </p:nvPicPr>
        <p:blipFill>
          <a:blip r:embed="rId3" cstate="print"/>
          <a:stretch>
            <a:fillRect/>
          </a:stretch>
        </p:blipFill>
        <p:spPr>
          <a:xfrm>
            <a:off x="8231188" y="207963"/>
            <a:ext cx="3602037" cy="822325"/>
          </a:xfrm>
          <a:prstGeom prst="rect">
            <a:avLst/>
          </a:prstGeom>
          <a:noFill/>
          <a:ln w="9525">
            <a:noFill/>
          </a:ln>
        </p:spPr>
      </p:pic>
      <p:sp>
        <p:nvSpPr>
          <p:cNvPr id="2" name="灯片编号占位符 1"/>
          <p:cNvSpPr>
            <a:spLocks noGrp="1"/>
          </p:cNvSpPr>
          <p:nvPr>
            <p:ph type="sldNum" sz="quarter" idx="10"/>
          </p:nvPr>
        </p:nvSpPr>
        <p:spPr>
          <a:xfrm>
            <a:off x="942975" y="6338888"/>
            <a:ext cx="541338" cy="282575"/>
          </a:xfrm>
          <a:prstGeom prst="rect">
            <a:avLst/>
          </a:prstGeom>
        </p:spPr>
        <p:txBody>
          <a:bodyPr wrap="square"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fld id="{5363DF1B-004D-40BB-9ED7-4FCA424D578E}" type="slidenum">
              <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rPr>
              <a:t>‹#›</a:t>
            </a:fld>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2975" y="6338888"/>
            <a:ext cx="541338" cy="282575"/>
          </a:xfrm>
          <a:prstGeom prst="rect">
            <a:avLst/>
          </a:prstGeom>
        </p:spPr>
        <p:txBody>
          <a:bodyPr wrap="square" lIns="0" tIns="0" rIns="0" bIns="0"/>
          <a:lstStyle>
            <a:lvl1pPr algn="ctr" eaLnBrk="1" fontAlgn="auto" hangingPunct="1">
              <a:spcBef>
                <a:spcPts val="0"/>
              </a:spcBef>
              <a:spcAft>
                <a:spcPts val="0"/>
              </a:spcAft>
              <a:defRPr>
                <a:solidFill>
                  <a:schemeClr val="tx1">
                    <a:lumMod val="65000"/>
                    <a:lumOff val="3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363DF1B-004D-40BB-9ED7-4FCA424D578E}" type="slidenum">
              <a:rPr kumimoji="0" lang="zh-CN" altLang="en-US" sz="1800" b="0" i="0" u="none" strike="noStrike" kern="1200" cap="none" spc="0" normalizeH="0" baseline="0" noProof="0">
                <a:ln>
                  <a:noFill/>
                </a:ln>
                <a:solidFill>
                  <a:schemeClr val="tx1">
                    <a:lumMod val="65000"/>
                    <a:lumOff val="35000"/>
                  </a:schemeClr>
                </a:solidFill>
                <a:effectLst/>
                <a:uLnTx/>
                <a:uFillTx/>
                <a:latin typeface="+mn-lt"/>
                <a:ea typeface="+mn-ea"/>
                <a:cs typeface="+mn-cs"/>
              </a:rPr>
              <a:t>‹#›</a:t>
            </a:fld>
            <a:endParaRPr kumimoji="0" lang="zh-CN" alt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fade/>
  </p:transition>
  <p:hf sldNum="0" hdr="0" ftr="0" dt="0"/>
  <p:txStyles>
    <p:titleStyle>
      <a:lvl1pPr algn="ctr" defTabSz="1217295" rtl="0" eaLnBrk="0" fontAlgn="base" hangingPunct="0">
        <a:spcBef>
          <a:spcPct val="0"/>
        </a:spcBef>
        <a:spcAft>
          <a:spcPct val="0"/>
        </a:spcAft>
        <a:defRPr sz="5800" kern="1200">
          <a:solidFill>
            <a:schemeClr val="tx1"/>
          </a:solidFill>
          <a:latin typeface="+mj-lt"/>
          <a:ea typeface="+mj-ea"/>
          <a:cs typeface="+mj-cs"/>
        </a:defRPr>
      </a:lvl1pPr>
      <a:lvl2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2pPr>
      <a:lvl3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3pPr>
      <a:lvl4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4pPr>
      <a:lvl5pPr algn="ctr" defTabSz="1217295" rtl="0" eaLnBrk="0" fontAlgn="base" hangingPunct="0">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5pPr>
      <a:lvl6pPr marL="4572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6pPr>
      <a:lvl7pPr marL="9144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7pPr>
      <a:lvl8pPr marL="13716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8pPr>
      <a:lvl9pPr marL="1828800" algn="ctr" defTabSz="1217295" rtl="0" fontAlgn="base">
        <a:spcBef>
          <a:spcPct val="0"/>
        </a:spcBef>
        <a:spcAft>
          <a:spcPct val="0"/>
        </a:spcAft>
        <a:defRPr sz="5800">
          <a:solidFill>
            <a:schemeClr val="tx1"/>
          </a:solidFill>
          <a:latin typeface="Copperplate Gothic Bold" panose="020E0705020206020404" pitchFamily="34" charset="0"/>
          <a:ea typeface="微软雅黑" panose="020B0503020204020204" pitchFamily="34" charset="-122"/>
        </a:defRPr>
      </a:lvl9pPr>
    </p:titleStyle>
    <p:bodyStyle>
      <a:lvl1pPr marL="455930" indent="-455930" algn="l" defTabSz="1217295"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295"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295"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2330" indent="-303530" algn="l" defTabSz="121729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29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31" name="TextBox 13"/>
          <p:cNvSpPr txBox="1"/>
          <p:nvPr/>
        </p:nvSpPr>
        <p:spPr>
          <a:xfrm>
            <a:off x="2927648" y="3271175"/>
            <a:ext cx="6480720" cy="460375"/>
          </a:xfrm>
          <a:prstGeom prst="rect">
            <a:avLst/>
          </a:prstGeom>
          <a:noFill/>
          <a:effectLst>
            <a:outerShdw blurRad="50800" dist="38100" dir="2700000" algn="tl" rotWithShape="0">
              <a:prstClr val="black">
                <a:alpha val="40000"/>
              </a:prstClr>
            </a:outerShdw>
          </a:effectLst>
        </p:spPr>
        <p:txBody>
          <a:bodyPr>
            <a:spAutoFit/>
          </a:bodyPr>
          <a:lstStyle/>
          <a:p>
            <a:pPr marR="0" algn="ctr" defTabSz="914400" fontAlgn="auto">
              <a:spcBef>
                <a:spcPts val="0"/>
              </a:spcBef>
              <a:spcAft>
                <a:spcPts val="0"/>
              </a:spcAft>
              <a:buClrTx/>
              <a:buSzTx/>
              <a:defRPr/>
            </a:pPr>
            <a:r>
              <a:rPr kumimoji="0" lang="en-US" altLang="zh-CN" sz="2400" b="1" kern="1200" cap="none" spc="0" normalizeH="0" baseline="0" noProof="0" dirty="0">
                <a:ln w="3175">
                  <a:solidFill>
                    <a:srgbClr val="31A5D7"/>
                  </a:solidFill>
                </a:ln>
                <a:solidFill>
                  <a:schemeClr val="bg1"/>
                </a:solidFill>
                <a:latin typeface="+mj-ea"/>
                <a:ea typeface="+mj-ea"/>
                <a:cs typeface="+mn-cs"/>
                <a:sym typeface="+mn-ea"/>
              </a:rPr>
              <a:t>A5</a:t>
            </a:r>
            <a:r>
              <a:rPr kumimoji="0" lang="zh-CN" altLang="en-US" sz="2400" b="1" kern="1200" cap="none" spc="0" normalizeH="0" baseline="0" noProof="0" dirty="0">
                <a:ln w="3175">
                  <a:solidFill>
                    <a:srgbClr val="31A5D7"/>
                  </a:solidFill>
                </a:ln>
                <a:solidFill>
                  <a:schemeClr val="bg1"/>
                </a:solidFill>
                <a:latin typeface="+mj-ea"/>
                <a:ea typeface="+mj-ea"/>
                <a:cs typeface="+mn-cs"/>
                <a:sym typeface="+mn-ea"/>
              </a:rPr>
              <a:t>机房漏水处理流程及应急预案</a:t>
            </a:r>
          </a:p>
        </p:txBody>
      </p:sp>
      <p:sp>
        <p:nvSpPr>
          <p:cNvPr id="13315" name="TextBox 1"/>
          <p:cNvSpPr txBox="1"/>
          <p:nvPr/>
        </p:nvSpPr>
        <p:spPr>
          <a:xfrm>
            <a:off x="8904288" y="4868863"/>
            <a:ext cx="1338262" cy="646112"/>
          </a:xfrm>
          <a:prstGeom prst="rect">
            <a:avLst/>
          </a:prstGeom>
          <a:noFill/>
          <a:ln w="9525">
            <a:noFill/>
          </a:ln>
        </p:spPr>
        <p:txBody>
          <a:bodyPr wrap="none" anchor="t">
            <a:spAutoFit/>
          </a:bodyPr>
          <a:lstStyle/>
          <a:p>
            <a:r>
              <a:rPr lang="zh-CN" altLang="en-US" dirty="0">
                <a:latin typeface="Copperplate Gothic Bold" panose="020E0705020206020404" pitchFamily="34" charset="0"/>
                <a:ea typeface="微软雅黑" panose="020B0503020204020204" pitchFamily="34" charset="-122"/>
              </a:rPr>
              <a:t>培训讲师：</a:t>
            </a:r>
            <a:endParaRPr lang="en-US" altLang="zh-CN" dirty="0">
              <a:latin typeface="Copperplate Gothic Bold" panose="020E0705020206020404" pitchFamily="34" charset="0"/>
              <a:ea typeface="微软雅黑" panose="020B0503020204020204" pitchFamily="34" charset="-122"/>
            </a:endParaRPr>
          </a:p>
          <a:p>
            <a:r>
              <a:rPr lang="zh-CN" altLang="en-US" dirty="0">
                <a:latin typeface="Copperplate Gothic Bold" panose="020E0705020206020404" pitchFamily="34" charset="0"/>
                <a:ea typeface="微软雅黑" panose="020B0503020204020204" pitchFamily="34" charset="-122"/>
              </a:rPr>
              <a:t>培训日期：</a:t>
            </a: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9</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35843" name="TextBox 5"/>
          <p:cNvSpPr txBox="1">
            <a:spLocks noChangeArrowheads="1"/>
          </p:cNvSpPr>
          <p:nvPr/>
        </p:nvSpPr>
        <p:spPr bwMode="auto">
          <a:xfrm>
            <a:off x="1667193" y="39465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 </a:t>
            </a:r>
            <a:r>
              <a:rPr kumimoji="0" lang="zh-CN" altLang="en-US" sz="2400" b="1" i="0" u="none" strike="noStrike" kern="1200" cap="none" spc="0" normalizeH="0" baseline="0" noProof="0" dirty="0" smtClean="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事件通报流程示意图</a:t>
            </a:r>
            <a:endParaRPr kumimoji="0" lang="en-US" altLang="zh-CN"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endParaRPr>
          </a:p>
        </p:txBody>
      </p:sp>
      <p:pic>
        <p:nvPicPr>
          <p:cNvPr id="3" name="图片 2" descr="C:\Users\admin\Desktop\123.PNG123"/>
          <p:cNvPicPr>
            <a:picLocks noChangeAspect="1"/>
          </p:cNvPicPr>
          <p:nvPr/>
        </p:nvPicPr>
        <p:blipFill>
          <a:blip r:embed="rId3" cstate="print"/>
          <a:srcRect/>
          <a:stretch>
            <a:fillRect/>
          </a:stretch>
        </p:blipFill>
        <p:spPr>
          <a:xfrm>
            <a:off x="1667193" y="188640"/>
            <a:ext cx="8326755" cy="531876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10</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 name="TextBox 5"/>
          <p:cNvSpPr txBox="1">
            <a:spLocks noChangeArrowheads="1"/>
          </p:cNvSpPr>
          <p:nvPr/>
        </p:nvSpPr>
        <p:spPr bwMode="auto">
          <a:xfrm>
            <a:off x="1667193" y="395288"/>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面向</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客户的</a:t>
            </a:r>
            <a:r>
              <a:rPr lang="zh-CN" altLang="en-US" sz="2400" b="1" noProof="0" dirty="0">
                <a:ln>
                  <a:noFill/>
                </a:ln>
                <a:solidFill>
                  <a:schemeClr val="accent1"/>
                </a:solidFill>
                <a:effectLst/>
                <a:uLnTx/>
                <a:uFillTx/>
                <a:sym typeface="+mn-ea"/>
              </a:rPr>
              <a:t>应急事件通报流程</a:t>
            </a:r>
            <a:endPar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endParaRPr>
          </a:p>
        </p:txBody>
      </p:sp>
      <p:pic>
        <p:nvPicPr>
          <p:cNvPr id="16" name="图片 15" descr="C:\Users\admin\Desktop\234.PNG234"/>
          <p:cNvPicPr>
            <a:picLocks noChangeAspect="1"/>
          </p:cNvPicPr>
          <p:nvPr/>
        </p:nvPicPr>
        <p:blipFill>
          <a:blip r:embed="rId3" cstate="print"/>
          <a:srcRect/>
          <a:stretch>
            <a:fillRect/>
          </a:stretch>
        </p:blipFill>
        <p:spPr>
          <a:xfrm>
            <a:off x="1667510" y="1430655"/>
            <a:ext cx="8487410" cy="4970145"/>
          </a:xfrm>
          <a:prstGeom prst="rect">
            <a:avLst/>
          </a:prstGeom>
        </p:spPr>
      </p:pic>
      <p:sp>
        <p:nvSpPr>
          <p:cNvPr id="3" name="文本框 2"/>
          <p:cNvSpPr txBox="1"/>
          <p:nvPr/>
        </p:nvSpPr>
        <p:spPr>
          <a:xfrm>
            <a:off x="1667510" y="1062355"/>
            <a:ext cx="6693535" cy="368300"/>
          </a:xfrm>
          <a:prstGeom prst="rect">
            <a:avLst/>
          </a:prstGeom>
          <a:noFill/>
        </p:spPr>
        <p:txBody>
          <a:bodyPr wrap="square" rtlCol="0">
            <a:spAutoFit/>
          </a:bodyPr>
          <a:lstStyle/>
          <a:p>
            <a:r>
              <a:rPr lang="zh-CN" altLang="en-US" dirty="0">
                <a:solidFill>
                  <a:srgbClr val="FF0000"/>
                </a:solidFill>
              </a:rPr>
              <a:t>对外所有客户的通报由客户服务部负责。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11</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37891"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通讯要求</a:t>
            </a:r>
          </a:p>
        </p:txBody>
      </p:sp>
      <p:sp>
        <p:nvSpPr>
          <p:cNvPr id="6" name="矩形 5"/>
          <p:cNvSpPr/>
          <p:nvPr/>
        </p:nvSpPr>
        <p:spPr>
          <a:xfrm>
            <a:off x="1703388" y="1125538"/>
            <a:ext cx="8856663" cy="5201424"/>
          </a:xfrm>
          <a:prstGeom prst="rect">
            <a:avLst/>
          </a:prstGeom>
        </p:spPr>
        <p:txBody>
          <a:bodyPr>
            <a:spAutoFit/>
          </a:bodyPr>
          <a:lstStyle/>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为保障数据中心在发生应急事件时的通讯畅通、有效，提高数据中心应急处置效率，特对应急通讯规则做如下明确规定：</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数据中心基础设施值班室及安消防值班室均配置有对讲机，并设置有应急通讯频道，应急条件下，专业工程师和暖通</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强电值班员及安</a:t>
            </a:r>
            <a:r>
              <a:rPr kumimoji="0" lang="zh-CN" altLang="en-US" sz="1600" b="0" i="0" u="none" strike="noStrike" kern="1200" cap="none" spc="0" normalizeH="0" baseline="0" noProof="0" dirty="0" smtClean="0">
                <a:ln>
                  <a:noFill/>
                </a:ln>
                <a:solidFill>
                  <a:schemeClr val="tx1"/>
                </a:solidFill>
                <a:effectLst/>
                <a:uLnTx/>
                <a:uFillTx/>
                <a:latin typeface="+mn-ea"/>
                <a:ea typeface="+mn-ea"/>
                <a:cs typeface="+mn-cs"/>
                <a:sym typeface="+mn-ea"/>
              </a:rPr>
              <a:t>消防一线</a:t>
            </a:r>
            <a:r>
              <a:rPr lang="zh-CN" altLang="en-US" sz="1600" dirty="0" smtClean="0">
                <a:latin typeface="+mn-ea"/>
                <a:ea typeface="+mn-ea"/>
                <a:sym typeface="+mn-ea"/>
              </a:rPr>
              <a:t>工程师</a:t>
            </a:r>
            <a:r>
              <a:rPr kumimoji="0" lang="zh-CN" altLang="en-US" sz="1600" b="0" i="0" u="none" strike="noStrike" kern="1200" cap="none" spc="0" normalizeH="0" baseline="0" noProof="0" dirty="0" smtClean="0">
                <a:ln>
                  <a:noFill/>
                </a:ln>
                <a:solidFill>
                  <a:schemeClr val="tx1"/>
                </a:solidFill>
                <a:effectLst/>
                <a:uLnTx/>
                <a:uFillTx/>
                <a:latin typeface="+mn-ea"/>
                <a:ea typeface="+mn-ea"/>
                <a:cs typeface="+mn-cs"/>
                <a:sym typeface="+mn-ea"/>
              </a:rPr>
              <a:t>可</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通过对讲机进行应急通讯；</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基础设施值班室及安消防值班室设置有</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7*24</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小时有人值班电话，同时互相留存人员应急通讯录，突发应急事件时应保证通讯畅通、响应及时；</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数据中心运维人员应保持</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7*24</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小时通讯畅通，若远行需按照节假日备勤管理要求，提前通报、备案；</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供应商接口人员应按照</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SLA</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要求，提供</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7*24</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小时电话支持</a:t>
            </a:r>
            <a:r>
              <a:rPr lang="zh-CN" altLang="en-US" sz="1600" strike="noStrike" noProof="0" dirty="0">
                <a:ln>
                  <a:noFill/>
                </a:ln>
                <a:effectLst/>
                <a:uLnTx/>
                <a:uFillTx/>
                <a:latin typeface="+mn-ea"/>
                <a:ea typeface="+mn-ea"/>
                <a:cs typeface="+mn-cs"/>
                <a:sym typeface="+mn-ea"/>
              </a:rPr>
              <a:t>服务</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应急情况下各应急职能岗位应遵循应急通讯接口原则进行通讯，尽量避免跨级通报，各应急人员应明确通报对象</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主体；</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应急情况下应使用规范语言通讯，做到简明扼要、信息明确。</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12</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5098039"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36" y="12414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8039"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93492" y="150971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98039" y="12842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35849" name="组合 11"/>
          <p:cNvGrpSpPr/>
          <p:nvPr/>
        </p:nvGrpSpPr>
        <p:grpSpPr>
          <a:xfrm>
            <a:off x="2363788" y="1358900"/>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5852"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5853"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35854" name="组合 16"/>
          <p:cNvGrpSpPr/>
          <p:nvPr/>
        </p:nvGrpSpPr>
        <p:grpSpPr>
          <a:xfrm>
            <a:off x="2363788" y="2244725"/>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5857"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5858"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35859" name="组合 21"/>
          <p:cNvGrpSpPr/>
          <p:nvPr/>
        </p:nvGrpSpPr>
        <p:grpSpPr>
          <a:xfrm>
            <a:off x="2363788" y="3130550"/>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5862"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5863"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grpSp>
        <p:nvGrpSpPr>
          <p:cNvPr id="35864" name="组合 26"/>
          <p:cNvGrpSpPr/>
          <p:nvPr/>
        </p:nvGrpSpPr>
        <p:grpSpPr>
          <a:xfrm>
            <a:off x="2362200" y="4013200"/>
            <a:ext cx="7777163" cy="809625"/>
            <a:chOff x="3503712" y="4819326"/>
            <a:chExt cx="5182920" cy="1057946"/>
          </a:xfrm>
        </p:grpSpPr>
        <p:sp>
          <p:nvSpPr>
            <p:cNvPr id="28" name="矩形 27"/>
            <p:cNvSpPr/>
            <p:nvPr/>
          </p:nvSpPr>
          <p:spPr>
            <a:xfrm>
              <a:off x="5107571" y="4819326"/>
              <a:ext cx="3578003"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19326"/>
              <a:ext cx="1764668"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5867"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5868" name="TextBox 90"/>
            <p:cNvSpPr txBox="1"/>
            <p:nvPr/>
          </p:nvSpPr>
          <p:spPr>
            <a:xfrm>
              <a:off x="5269006"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35869" name="组合 34"/>
          <p:cNvGrpSpPr/>
          <p:nvPr/>
        </p:nvGrpSpPr>
        <p:grpSpPr>
          <a:xfrm>
            <a:off x="2363788" y="4894263"/>
            <a:ext cx="7775575" cy="809625"/>
            <a:chOff x="3504874" y="3667198"/>
            <a:chExt cx="5182251" cy="1057946"/>
          </a:xfrm>
        </p:grpSpPr>
        <p:sp>
          <p:nvSpPr>
            <p:cNvPr id="36" name="矩形 35"/>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5872"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5873"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
        <p:nvSpPr>
          <p:cNvPr id="38915" name="矩形 4"/>
          <p:cNvSpPr/>
          <p:nvPr/>
        </p:nvSpPr>
        <p:spPr>
          <a:xfrm>
            <a:off x="1703388" y="908050"/>
            <a:ext cx="8856662" cy="830263"/>
          </a:xfrm>
          <a:prstGeom prst="rect">
            <a:avLst/>
          </a:prstGeom>
          <a:noFill/>
          <a:ln w="9525">
            <a:noFill/>
          </a:ln>
        </p:spPr>
        <p:txBody>
          <a:bodyPr anchor="t">
            <a:spAutoFit/>
          </a:bodyPr>
          <a:lstStyle/>
          <a:p>
            <a:pPr indent="539750" eaLnBrk="0" hangingPunct="0">
              <a:lnSpc>
                <a:spcPct val="150000"/>
              </a:lnSpc>
              <a:spcBef>
                <a:spcPts val="200"/>
              </a:spcBef>
              <a:spcAft>
                <a:spcPts val="200"/>
              </a:spcAft>
            </a:pPr>
            <a:r>
              <a:rPr lang="zh-CN" altLang="en-US" sz="1600" dirty="0">
                <a:latin typeface="Copperplate Gothic Bold" panose="020E0705020206020404" pitchFamily="34" charset="0"/>
                <a:ea typeface="微软雅黑" panose="020B0503020204020204" pitchFamily="34" charset="-122"/>
              </a:rPr>
              <a:t>当数据中心发生管路破损时，明确管路破损应急流程，以保证应急实施工作的顺利开展。整个应急实施程序流程如下：</a:t>
            </a:r>
          </a:p>
        </p:txBody>
      </p:sp>
      <p:pic>
        <p:nvPicPr>
          <p:cNvPr id="38917" name="图片 1" descr="U[H%]XC)6LQ$9]$70V8QDN8"/>
          <p:cNvPicPr>
            <a:picLocks noChangeAspect="1"/>
          </p:cNvPicPr>
          <p:nvPr/>
        </p:nvPicPr>
        <p:blipFill>
          <a:blip r:embed="rId2"/>
          <a:stretch>
            <a:fillRect/>
          </a:stretch>
        </p:blipFill>
        <p:spPr>
          <a:xfrm>
            <a:off x="2873375" y="1738313"/>
            <a:ext cx="6337300" cy="4427537"/>
          </a:xfrm>
          <a:prstGeom prst="rect">
            <a:avLst/>
          </a:prstGeom>
          <a:noFill/>
          <a:ln w="9525">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99565" y="473075"/>
            <a:ext cx="4472699" cy="461665"/>
          </a:xfrm>
          <a:prstGeom prst="rect">
            <a:avLst/>
          </a:prstGeom>
          <a:noFill/>
        </p:spPr>
        <p:txBody>
          <a:bodyPr wrap="non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b="1" noProof="0" dirty="0" smtClean="0">
                <a:ln>
                  <a:noFill/>
                </a:ln>
                <a:solidFill>
                  <a:schemeClr val="accent1"/>
                </a:solidFill>
                <a:effectLst/>
                <a:uLnTx/>
                <a:uFillTx/>
                <a:latin typeface="+mj-lt"/>
                <a:ea typeface="+mn-ea"/>
                <a:cs typeface="+mj-lt"/>
                <a:sym typeface="+mn-ea"/>
              </a:rPr>
              <a:t> </a:t>
            </a:r>
            <a:r>
              <a:rPr lang="en-US" altLang="zh-CN" sz="2400" b="1" noProof="0" dirty="0">
                <a:ln>
                  <a:noFill/>
                </a:ln>
                <a:solidFill>
                  <a:schemeClr val="accent1"/>
                </a:solidFill>
                <a:effectLst/>
                <a:uLnTx/>
                <a:uFillTx/>
                <a:latin typeface="+mj-lt"/>
                <a:ea typeface="+mn-ea"/>
                <a:cs typeface="+mj-lt"/>
                <a:sym typeface="+mn-ea"/>
              </a:rPr>
              <a:t>M1</a:t>
            </a:r>
            <a:r>
              <a:rPr lang="zh-CN" altLang="en-US" sz="2400" b="1" noProof="0" dirty="0">
                <a:ln>
                  <a:noFill/>
                </a:ln>
                <a:solidFill>
                  <a:schemeClr val="accent1"/>
                </a:solidFill>
                <a:effectLst/>
                <a:uLnTx/>
                <a:uFillTx/>
                <a:latin typeface="+mj-lt"/>
                <a:ea typeface="+mn-ea"/>
                <a:cs typeface="+mj-lt"/>
                <a:sym typeface="+mn-ea"/>
              </a:rPr>
              <a:t>模组机房管路阀门分布概况</a:t>
            </a:r>
            <a:endParaRPr lang="zh-CN" altLang="en-US" sz="2400" dirty="0"/>
          </a:p>
        </p:txBody>
      </p:sp>
      <p:pic>
        <p:nvPicPr>
          <p:cNvPr id="1026" name="Picture 2" descr="C:\Users\sony\Desktop\b4e2115a1b9fbc779da36db56e16b8e.jpg"/>
          <p:cNvPicPr>
            <a:picLocks noChangeAspect="1" noChangeArrowheads="1"/>
          </p:cNvPicPr>
          <p:nvPr/>
        </p:nvPicPr>
        <p:blipFill>
          <a:blip r:embed="rId2" cstate="print"/>
          <a:srcRect/>
          <a:stretch>
            <a:fillRect/>
          </a:stretch>
        </p:blipFill>
        <p:spPr bwMode="auto">
          <a:xfrm>
            <a:off x="1487488" y="1052736"/>
            <a:ext cx="9433048" cy="5400600"/>
          </a:xfrm>
          <a:prstGeom prst="rect">
            <a:avLst/>
          </a:prstGeom>
          <a:noFill/>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5440" y="443230"/>
            <a:ext cx="6396355" cy="460375"/>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b="1" noProof="0" dirty="0" smtClean="0">
                <a:ln>
                  <a:noFill/>
                </a:ln>
                <a:solidFill>
                  <a:schemeClr val="accent1"/>
                </a:solidFill>
                <a:effectLst/>
                <a:uLnTx/>
                <a:uFillTx/>
                <a:latin typeface="+mj-lt"/>
                <a:ea typeface="+mn-ea"/>
                <a:cs typeface="+mj-lt"/>
                <a:sym typeface="+mn-ea"/>
              </a:rPr>
              <a:t> </a:t>
            </a:r>
            <a:r>
              <a:rPr lang="en-US" altLang="zh-CN" sz="2400" b="1" noProof="0" dirty="0">
                <a:ln>
                  <a:noFill/>
                </a:ln>
                <a:solidFill>
                  <a:schemeClr val="accent1"/>
                </a:solidFill>
                <a:effectLst/>
                <a:uLnTx/>
                <a:uFillTx/>
                <a:latin typeface="+mj-lt"/>
                <a:ea typeface="+mn-ea"/>
                <a:cs typeface="+mj-lt"/>
                <a:sym typeface="+mn-ea"/>
              </a:rPr>
              <a:t>M2/M4</a:t>
            </a:r>
            <a:r>
              <a:rPr lang="zh-CN" altLang="en-US" sz="2400" b="1" noProof="0" dirty="0">
                <a:ln>
                  <a:noFill/>
                </a:ln>
                <a:solidFill>
                  <a:schemeClr val="accent1"/>
                </a:solidFill>
                <a:effectLst/>
                <a:uLnTx/>
                <a:uFillTx/>
                <a:latin typeface="+mj-lt"/>
                <a:ea typeface="+mn-ea"/>
                <a:cs typeface="+mj-lt"/>
                <a:sym typeface="+mn-ea"/>
              </a:rPr>
              <a:t>模组机房管路阀门分布概况</a:t>
            </a:r>
            <a:endParaRPr lang="zh-CN" altLang="en-US" sz="2400" dirty="0"/>
          </a:p>
        </p:txBody>
      </p:sp>
      <p:pic>
        <p:nvPicPr>
          <p:cNvPr id="3" name="Picture 2" descr="C:\Users\sony\Desktop\M2M4.jpg"/>
          <p:cNvPicPr>
            <a:picLocks noChangeAspect="1" noChangeArrowheads="1"/>
          </p:cNvPicPr>
          <p:nvPr/>
        </p:nvPicPr>
        <p:blipFill>
          <a:blip r:embed="rId2" cstate="print"/>
          <a:srcRect/>
          <a:stretch>
            <a:fillRect/>
          </a:stretch>
        </p:blipFill>
        <p:spPr bwMode="auto">
          <a:xfrm>
            <a:off x="1631505" y="1052736"/>
            <a:ext cx="9361039" cy="5400000"/>
          </a:xfrm>
          <a:prstGeom prst="rect">
            <a:avLst/>
          </a:prstGeom>
          <a:noFill/>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23720" y="443230"/>
            <a:ext cx="5352400" cy="460375"/>
          </a:xfrm>
          <a:prstGeom prst="rect">
            <a:avLst/>
          </a:prstGeom>
          <a:noFill/>
        </p:spPr>
        <p:txBody>
          <a:bodyPr wrap="squar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b="1" noProof="0" dirty="0" smtClean="0">
                <a:ln>
                  <a:noFill/>
                </a:ln>
                <a:solidFill>
                  <a:schemeClr val="accent1"/>
                </a:solidFill>
                <a:effectLst/>
                <a:uLnTx/>
                <a:uFillTx/>
                <a:latin typeface="+mj-lt"/>
                <a:ea typeface="+mn-ea"/>
                <a:cs typeface="+mj-lt"/>
                <a:sym typeface="+mn-ea"/>
              </a:rPr>
              <a:t>M5-101</a:t>
            </a:r>
            <a:r>
              <a:rPr lang="zh-CN" altLang="en-US" sz="2400" b="1" noProof="0" dirty="0">
                <a:ln>
                  <a:noFill/>
                </a:ln>
                <a:solidFill>
                  <a:schemeClr val="accent1"/>
                </a:solidFill>
                <a:effectLst/>
                <a:uLnTx/>
                <a:uFillTx/>
                <a:latin typeface="+mj-lt"/>
                <a:ea typeface="+mn-ea"/>
                <a:cs typeface="+mj-lt"/>
                <a:sym typeface="+mn-ea"/>
              </a:rPr>
              <a:t>机房管路阀门分布概况</a:t>
            </a:r>
          </a:p>
        </p:txBody>
      </p:sp>
      <p:pic>
        <p:nvPicPr>
          <p:cNvPr id="3" name="图片 2" descr="捕获"/>
          <p:cNvPicPr>
            <a:picLocks noChangeAspect="1"/>
          </p:cNvPicPr>
          <p:nvPr/>
        </p:nvPicPr>
        <p:blipFill>
          <a:blip r:embed="rId2" cstate="print"/>
          <a:stretch>
            <a:fillRect/>
          </a:stretch>
        </p:blipFill>
        <p:spPr>
          <a:xfrm>
            <a:off x="1672590" y="1094740"/>
            <a:ext cx="8914765" cy="5281930"/>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捕获"/>
          <p:cNvPicPr>
            <a:picLocks noChangeAspect="1"/>
          </p:cNvPicPr>
          <p:nvPr/>
        </p:nvPicPr>
        <p:blipFill>
          <a:blip r:embed="rId2" cstate="print"/>
          <a:stretch>
            <a:fillRect/>
          </a:stretch>
        </p:blipFill>
        <p:spPr>
          <a:xfrm>
            <a:off x="1891030" y="1153795"/>
            <a:ext cx="8410575" cy="5052695"/>
          </a:xfrm>
          <a:prstGeom prst="rect">
            <a:avLst/>
          </a:prstGeom>
        </p:spPr>
      </p:pic>
      <p:sp>
        <p:nvSpPr>
          <p:cNvPr id="3" name="文本框 2"/>
          <p:cNvSpPr txBox="1"/>
          <p:nvPr/>
        </p:nvSpPr>
        <p:spPr>
          <a:xfrm>
            <a:off x="1573530" y="414020"/>
            <a:ext cx="7380931" cy="461665"/>
          </a:xfrm>
          <a:prstGeom prst="rect">
            <a:avLst/>
          </a:prstGeom>
          <a:noFill/>
        </p:spPr>
        <p:txBody>
          <a:bodyPr wrap="none" rtlCol="0" anchor="t">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400" b="1" noProof="0" dirty="0" smtClean="0">
                <a:ln>
                  <a:noFill/>
                </a:ln>
                <a:solidFill>
                  <a:schemeClr val="accent1"/>
                </a:solidFill>
                <a:effectLst/>
                <a:uLnTx/>
                <a:uFillTx/>
                <a:latin typeface="+mj-lt"/>
                <a:ea typeface="+mn-ea"/>
                <a:cs typeface="+mj-lt"/>
                <a:sym typeface="+mn-ea"/>
              </a:rPr>
              <a:t>M5-102/202/302/402</a:t>
            </a:r>
            <a:r>
              <a:rPr lang="zh-CN" altLang="en-US" sz="2400" b="1" noProof="0" dirty="0">
                <a:ln>
                  <a:noFill/>
                </a:ln>
                <a:solidFill>
                  <a:schemeClr val="accent1"/>
                </a:solidFill>
                <a:effectLst/>
                <a:uLnTx/>
                <a:uFillTx/>
                <a:latin typeface="+mj-lt"/>
                <a:ea typeface="+mn-ea"/>
                <a:cs typeface="+mj-lt"/>
                <a:sym typeface="+mn-ea"/>
              </a:rPr>
              <a:t>机房管路阀门分布概况</a:t>
            </a:r>
            <a:endParaRPr lang="zh-CN" altLang="en-US" sz="2400" dirty="0"/>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18</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0179"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启动条件</a:t>
            </a:r>
          </a:p>
        </p:txBody>
      </p:sp>
      <p:sp>
        <p:nvSpPr>
          <p:cNvPr id="5" name="矩形 4"/>
          <p:cNvSpPr>
            <a:spLocks noChangeArrowheads="1"/>
          </p:cNvSpPr>
          <p:nvPr/>
        </p:nvSpPr>
        <p:spPr bwMode="auto">
          <a:xfrm>
            <a:off x="1703388" y="2318227"/>
            <a:ext cx="8856663" cy="246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914400" indent="-3429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本应急实施程序描述了当数据中心发生</a:t>
            </a:r>
            <a:r>
              <a:rPr lang="zh-CN" altLang="en-US" sz="1600" noProof="0" dirty="0">
                <a:ln>
                  <a:noFill/>
                </a:ln>
                <a:effectLst/>
                <a:uLnTx/>
                <a:uFillTx/>
                <a:sym typeface="+mn-ea"/>
              </a:rPr>
              <a:t>主管线与</a:t>
            </a: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机房漏水报警时的处理流程及应急预案的操作内容，并对恢复时间进行明确要求，以保证应急实施工作的顺利开展。本应急实施程序的启动条件主要有如下：</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a:p>
            <a:pPr marL="800100" marR="0" lvl="1" indent="-34290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en-US" sz="1600" noProof="0" dirty="0">
                <a:ln>
                  <a:noFill/>
                </a:ln>
                <a:effectLst/>
                <a:uLnTx/>
                <a:uFillTx/>
                <a:latin typeface="+mn-ea"/>
                <a:ea typeface="+mn-ea"/>
                <a:sym typeface="+mn-ea"/>
              </a:rPr>
              <a:t>现场巡视人员发现数据中心区域发生管路破损；</a:t>
            </a:r>
            <a:endPar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endParaRPr>
          </a:p>
          <a:p>
            <a:pPr marL="800100" marR="0" lvl="1" indent="-34290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en-US" sz="1600" noProof="0" dirty="0">
                <a:ln>
                  <a:noFill/>
                </a:ln>
                <a:effectLst/>
                <a:uLnTx/>
                <a:uFillTx/>
                <a:latin typeface="+mn-ea"/>
                <a:ea typeface="+mn-ea"/>
                <a:sym typeface="+mn-ea"/>
              </a:rPr>
              <a:t>监控系统触发告警信息，经现场确认后启动应急实施程序；</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a:p>
            <a:pPr marL="800100" marR="0" lvl="1" indent="-34290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人员现场巡视发现设备设施报警，经确认后启动应急实施程序。</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4744651" y="14557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27107" y="1223963"/>
            <a:ext cx="1873022"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44651" y="14557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0101" y="14922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44651"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7417" name="组合 11"/>
          <p:cNvGrpSpPr/>
          <p:nvPr/>
        </p:nvGrpSpPr>
        <p:grpSpPr>
          <a:xfrm>
            <a:off x="2009775" y="1350963"/>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7420"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7421"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17422" name="组合 16"/>
          <p:cNvGrpSpPr/>
          <p:nvPr/>
        </p:nvGrpSpPr>
        <p:grpSpPr>
          <a:xfrm>
            <a:off x="2009775" y="2236788"/>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7425"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7426"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17427" name="组合 21"/>
          <p:cNvGrpSpPr/>
          <p:nvPr/>
        </p:nvGrpSpPr>
        <p:grpSpPr>
          <a:xfrm>
            <a:off x="2009775" y="3122613"/>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7430"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7431" name="TextBox 90"/>
            <p:cNvSpPr txBox="1"/>
            <p:nvPr/>
          </p:nvSpPr>
          <p:spPr>
            <a:xfrm>
              <a:off x="5269499" y="4030369"/>
              <a:ext cx="3416852"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grpSp>
        <p:nvGrpSpPr>
          <p:cNvPr id="17432" name="组合 26"/>
          <p:cNvGrpSpPr/>
          <p:nvPr/>
        </p:nvGrpSpPr>
        <p:grpSpPr>
          <a:xfrm>
            <a:off x="2008188" y="3937000"/>
            <a:ext cx="7859712" cy="877888"/>
            <a:chOff x="3503712" y="4730972"/>
            <a:chExt cx="5237980" cy="1146300"/>
          </a:xfrm>
        </p:grpSpPr>
        <p:sp>
          <p:nvSpPr>
            <p:cNvPr id="28" name="矩形 27"/>
            <p:cNvSpPr/>
            <p:nvPr/>
          </p:nvSpPr>
          <p:spPr>
            <a:xfrm>
              <a:off x="5107586" y="4730972"/>
              <a:ext cx="3578035" cy="105716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20106"/>
              <a:ext cx="1764684" cy="105716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7435"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7436" name="TextBox 90"/>
            <p:cNvSpPr txBox="1"/>
            <p:nvPr/>
          </p:nvSpPr>
          <p:spPr>
            <a:xfrm>
              <a:off x="5324066" y="5127232"/>
              <a:ext cx="3417626"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17437" name="组合 34"/>
          <p:cNvGrpSpPr/>
          <p:nvPr/>
        </p:nvGrpSpPr>
        <p:grpSpPr>
          <a:xfrm>
            <a:off x="2009775" y="4886325"/>
            <a:ext cx="7775575" cy="809625"/>
            <a:chOff x="3504874" y="3667198"/>
            <a:chExt cx="5182251" cy="1057946"/>
          </a:xfrm>
        </p:grpSpPr>
        <p:sp>
          <p:nvSpPr>
            <p:cNvPr id="36" name="矩形 35"/>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7440"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7441"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19</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2253" name="矩形 3"/>
          <p:cNvSpPr>
            <a:spLocks noChangeArrowheads="1"/>
          </p:cNvSpPr>
          <p:nvPr/>
        </p:nvSpPr>
        <p:spPr bwMode="auto">
          <a:xfrm>
            <a:off x="1703705" y="399415"/>
            <a:ext cx="20326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4F81BD"/>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rgbClr val="4F81BD"/>
                </a:solidFill>
                <a:effectLst/>
                <a:uLnTx/>
                <a:uFillTx/>
                <a:latin typeface="+mn-ea"/>
                <a:ea typeface="+mn-ea"/>
                <a:cs typeface="+mn-cs"/>
                <a:sym typeface="+mn-ea"/>
              </a:rPr>
              <a:t>工具配置</a:t>
            </a:r>
          </a:p>
        </p:txBody>
      </p:sp>
      <p:sp>
        <p:nvSpPr>
          <p:cNvPr id="5" name="矩形 4"/>
          <p:cNvSpPr>
            <a:spLocks noChangeArrowheads="1"/>
          </p:cNvSpPr>
          <p:nvPr/>
        </p:nvSpPr>
        <p:spPr bwMode="auto">
          <a:xfrm>
            <a:off x="1703388" y="1012667"/>
            <a:ext cx="8856663" cy="508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数据中心发生主管线与机房漏水时，应急工具配置应包括：</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lang="zh-CN" altLang="en-US" sz="1600" noProof="0" dirty="0">
                <a:ln>
                  <a:noFill/>
                </a:ln>
                <a:effectLst/>
                <a:uLnTx/>
                <a:uFillTx/>
                <a:latin typeface="+mn-ea"/>
                <a:ea typeface="+mn-ea"/>
                <a:sym typeface="+mn-ea"/>
              </a:rPr>
              <a:t>吸尘器</a:t>
            </a:r>
            <a:r>
              <a:rPr lang="en-US" altLang="zh-CN" sz="1600" noProof="0" dirty="0">
                <a:ln>
                  <a:noFill/>
                </a:ln>
                <a:effectLst/>
                <a:uLnTx/>
                <a:uFillTx/>
                <a:latin typeface="+mn-ea"/>
                <a:ea typeface="+mn-ea"/>
                <a:sym typeface="+mn-ea"/>
              </a:rPr>
              <a:t>1</a:t>
            </a:r>
            <a:r>
              <a:rPr lang="zh-CN" altLang="en-US" sz="1600" noProof="0" dirty="0">
                <a:ln>
                  <a:noFill/>
                </a:ln>
                <a:effectLst/>
                <a:uLnTx/>
                <a:uFillTx/>
                <a:latin typeface="+mn-ea"/>
                <a:ea typeface="+mn-ea"/>
                <a:sym typeface="+mn-ea"/>
              </a:rPr>
              <a:t>台</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lang="zh-CN" altLang="en-US" sz="1600" noProof="0" dirty="0">
                <a:ln>
                  <a:noFill/>
                </a:ln>
                <a:effectLst/>
                <a:uLnTx/>
                <a:uFillTx/>
                <a:latin typeface="+mn-ea"/>
                <a:ea typeface="+mn-ea"/>
                <a:sym typeface="+mn-ea"/>
              </a:rPr>
              <a:t>地板吸</a:t>
            </a:r>
            <a:r>
              <a:rPr lang="en-US" altLang="zh-CN" sz="1600" noProof="0" dirty="0">
                <a:ln>
                  <a:noFill/>
                </a:ln>
                <a:effectLst/>
                <a:uLnTx/>
                <a:uFillTx/>
                <a:latin typeface="+mn-ea"/>
                <a:ea typeface="+mn-ea"/>
                <a:sym typeface="+mn-ea"/>
              </a:rPr>
              <a:t>1</a:t>
            </a:r>
            <a:r>
              <a:rPr lang="zh-CN" altLang="en-US" sz="1600" noProof="0" dirty="0">
                <a:ln>
                  <a:noFill/>
                </a:ln>
                <a:effectLst/>
                <a:uLnTx/>
                <a:uFillTx/>
                <a:latin typeface="+mn-ea"/>
                <a:ea typeface="+mn-ea"/>
                <a:sym typeface="+mn-ea"/>
              </a:rPr>
              <a:t>个</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lang="zh-CN" altLang="en-US" sz="1600" noProof="0" dirty="0">
                <a:ln>
                  <a:noFill/>
                </a:ln>
                <a:effectLst/>
                <a:uLnTx/>
                <a:uFillTx/>
                <a:latin typeface="+mn-ea"/>
                <a:ea typeface="+mn-ea"/>
                <a:sym typeface="+mn-ea"/>
              </a:rPr>
              <a:t>水桶</a:t>
            </a:r>
            <a:r>
              <a:rPr lang="en-US" altLang="zh-CN" sz="1600" noProof="0" dirty="0">
                <a:ln>
                  <a:noFill/>
                </a:ln>
                <a:effectLst/>
                <a:uLnTx/>
                <a:uFillTx/>
                <a:latin typeface="+mn-ea"/>
                <a:ea typeface="+mn-ea"/>
                <a:sym typeface="+mn-ea"/>
              </a:rPr>
              <a:t>2</a:t>
            </a:r>
            <a:r>
              <a:rPr lang="zh-CN" altLang="en-US" sz="1600" noProof="0" dirty="0">
                <a:ln>
                  <a:noFill/>
                </a:ln>
                <a:effectLst/>
                <a:uLnTx/>
                <a:uFillTx/>
                <a:latin typeface="+mn-ea"/>
                <a:ea typeface="+mn-ea"/>
                <a:sym typeface="+mn-ea"/>
              </a:rPr>
              <a:t>个</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抹布若干</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照明手电</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2</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只以上备用；</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对讲机</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2</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部以上；</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空调钥匙；</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lang="zh-CN" altLang="en-US" sz="1600" noProof="0" dirty="0">
                <a:ln>
                  <a:noFill/>
                </a:ln>
                <a:effectLst/>
                <a:uLnTx/>
                <a:uFillTx/>
                <a:sym typeface="+mn-ea"/>
              </a:rPr>
              <a:t>沙袋</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lang="zh-CN" altLang="en-US" sz="1600" noProof="0" dirty="0">
                <a:ln>
                  <a:noFill/>
                </a:ln>
                <a:effectLst/>
                <a:uLnTx/>
                <a:uFillTx/>
                <a:sym typeface="+mn-ea"/>
              </a:rPr>
              <a:t>吸水机</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lang="zh-CN" altLang="en-US" sz="1600" noProof="0" dirty="0">
                <a:ln>
                  <a:noFill/>
                </a:ln>
                <a:effectLst/>
                <a:uLnTx/>
                <a:uFillTx/>
                <a:sym typeface="+mn-ea"/>
              </a:rPr>
              <a:t>抽水泵</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lang="zh-CN" altLang="en-US" sz="1600" noProof="0" dirty="0">
                <a:ln>
                  <a:noFill/>
                </a:ln>
                <a:effectLst/>
                <a:uLnTx/>
                <a:uFillTx/>
                <a:sym typeface="+mn-ea"/>
              </a:rPr>
              <a:t>导流管</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
        <p:nvSpPr>
          <p:cNvPr id="40964" name="矩形 7"/>
          <p:cNvSpPr/>
          <p:nvPr/>
        </p:nvSpPr>
        <p:spPr>
          <a:xfrm>
            <a:off x="1704023" y="1170940"/>
            <a:ext cx="8856662" cy="5105400"/>
          </a:xfrm>
          <a:prstGeom prst="rect">
            <a:avLst/>
          </a:prstGeom>
          <a:noFill/>
          <a:ln w="9525">
            <a:noFill/>
          </a:ln>
        </p:spPr>
        <p:txBody>
          <a:bodyPr wrap="square" anchor="t">
            <a:spAutoFit/>
          </a:bodyPr>
          <a:lstStyle/>
          <a:p>
            <a:pPr indent="539750" eaLnBrk="0" hangingPunct="0">
              <a:lnSpc>
                <a:spcPts val="2700"/>
              </a:lnSpc>
              <a:spcBef>
                <a:spcPts val="200"/>
              </a:spcBef>
              <a:spcAft>
                <a:spcPts val="200"/>
              </a:spcAft>
            </a:pPr>
            <a:r>
              <a:rPr lang="zh-CN" altLang="en-US" sz="1600" dirty="0">
                <a:latin typeface="Copperplate Gothic Bold" panose="020E0705020206020404" pitchFamily="34" charset="0"/>
                <a:ea typeface="微软雅黑" panose="020B0503020204020204" pitchFamily="34" charset="-122"/>
              </a:rPr>
              <a:t>本应急内容包含主管路破裂、末端机房主管路破裂、空调漏水三种事件发生时的实施步骤：</a:t>
            </a:r>
          </a:p>
          <a:p>
            <a:pPr indent="539750" eaLnBrk="0" hangingPunct="0">
              <a:lnSpc>
                <a:spcPts val="2700"/>
              </a:lnSpc>
              <a:spcBef>
                <a:spcPts val="200"/>
              </a:spcBef>
              <a:spcAft>
                <a:spcPts val="200"/>
              </a:spcAft>
            </a:pPr>
            <a:r>
              <a:rPr lang="zh-CN" altLang="en-US" sz="1600" dirty="0">
                <a:latin typeface="Arial" panose="020B0604020202020204" pitchFamily="34" charset="0"/>
                <a:ea typeface="微软雅黑" panose="020B0503020204020204" pitchFamily="34" charset="-122"/>
              </a:rPr>
              <a:t>►</a:t>
            </a:r>
            <a:r>
              <a:rPr lang="zh-CN" altLang="en-US" sz="1600" dirty="0">
                <a:latin typeface="Copperplate Gothic Bold" panose="020E0705020206020404" pitchFamily="34" charset="0"/>
                <a:ea typeface="微软雅黑" panose="020B0503020204020204" pitchFamily="34" charset="-122"/>
              </a:rPr>
              <a:t>主管路破损</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1</a:t>
            </a:r>
            <a:r>
              <a:rPr lang="zh-CN" altLang="en-US" sz="1600" dirty="0">
                <a:latin typeface="Copperplate Gothic Bold" panose="020E0705020206020404" pitchFamily="34" charset="0"/>
                <a:ea typeface="微软雅黑" panose="020B0503020204020204" pitchFamily="34" charset="-122"/>
              </a:rPr>
              <a:t>、 制冷专业值班员迅速现场核实（携带对讲、手电等工具），同时业务支撑部人员统一通报客户事件信息并监控、收集机房环境信息；</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2</a:t>
            </a:r>
            <a:r>
              <a:rPr lang="zh-CN" altLang="en-US" sz="1600" dirty="0">
                <a:latin typeface="Copperplate Gothic Bold" panose="020E0705020206020404" pitchFamily="34" charset="0"/>
                <a:ea typeface="微软雅黑" panose="020B0503020204020204" pitchFamily="34" charset="-122"/>
              </a:rPr>
              <a:t>、 应急人员应迅速关闭冷水机组和冷冻水、冷却水泵，并关闭破损管路的两端阀门，将漏水引入地漏，及时清扫机房内地面积水，同时业务支撑部人员报告机房环境信息；</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3</a:t>
            </a:r>
            <a:r>
              <a:rPr lang="zh-CN" altLang="en-US" sz="1600" dirty="0">
                <a:latin typeface="Copperplate Gothic Bold" panose="020E0705020206020404" pitchFamily="34" charset="0"/>
                <a:ea typeface="微软雅黑" panose="020B0503020204020204" pitchFamily="34" charset="-122"/>
              </a:rPr>
              <a:t>、现场用防汛沙袋挡住机房门口、电梯口、走廊口，以防水流入电梯井和机房内；</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4</a:t>
            </a:r>
            <a:r>
              <a:rPr lang="zh-CN" altLang="en-US" sz="1600" dirty="0">
                <a:latin typeface="Copperplate Gothic Bold" panose="020E0705020206020404" pitchFamily="34" charset="0"/>
                <a:ea typeface="微软雅黑" panose="020B0503020204020204" pitchFamily="34" charset="-122"/>
              </a:rPr>
              <a:t>、采取备用管线或用水泵采取临时补水；</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5</a:t>
            </a:r>
            <a:r>
              <a:rPr lang="zh-CN" altLang="en-US" sz="1600" dirty="0">
                <a:latin typeface="Copperplate Gothic Bold" panose="020E0705020206020404" pitchFamily="34" charset="0"/>
                <a:ea typeface="微软雅黑" panose="020B0503020204020204" pitchFamily="34" charset="-122"/>
              </a:rPr>
              <a:t>、加强巡检，观察机房温度；</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6</a:t>
            </a:r>
            <a:r>
              <a:rPr lang="zh-CN" altLang="en-US" sz="1600" dirty="0">
                <a:latin typeface="Copperplate Gothic Bold" panose="020E0705020206020404" pitchFamily="34" charset="0"/>
                <a:ea typeface="微软雅黑" panose="020B0503020204020204" pitchFamily="34" charset="-122"/>
              </a:rPr>
              <a:t>、</a:t>
            </a:r>
            <a:r>
              <a:rPr lang="zh-CN" altLang="en-US" sz="1600" dirty="0">
                <a:latin typeface="Copperplate Gothic Bold" panose="020E0705020206020404" pitchFamily="34" charset="0"/>
                <a:ea typeface="微软雅黑" panose="020B0503020204020204" pitchFamily="34" charset="-122"/>
                <a:sym typeface="微软雅黑" panose="020B0503020204020204" pitchFamily="34" charset="-122"/>
              </a:rPr>
              <a:t>对破损管路进行检查，找出破损点进行修复；</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7</a:t>
            </a:r>
            <a:r>
              <a:rPr lang="zh-CN" altLang="en-US" sz="1600" dirty="0">
                <a:latin typeface="Copperplate Gothic Bold" panose="020E0705020206020404" pitchFamily="34" charset="0"/>
                <a:ea typeface="微软雅黑" panose="020B0503020204020204" pitchFamily="34" charset="-122"/>
              </a:rPr>
              <a:t>、待破损管路修复完成，试压后恢复供水，同时关闭备用管线或临时补水，加强巡检；</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8</a:t>
            </a:r>
            <a:r>
              <a:rPr lang="zh-CN" altLang="en-US" sz="1600" dirty="0">
                <a:latin typeface="Copperplate Gothic Bold" panose="020E0705020206020404" pitchFamily="34" charset="0"/>
                <a:ea typeface="微软雅黑" panose="020B0503020204020204" pitchFamily="34" charset="-122"/>
              </a:rPr>
              <a:t>、及时将积水引入地漏，清扫机房地面积水。</a:t>
            </a:r>
          </a:p>
          <a:p>
            <a:pPr indent="539750" eaLnBrk="0" hangingPunct="0">
              <a:lnSpc>
                <a:spcPts val="27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9</a:t>
            </a:r>
            <a:r>
              <a:rPr lang="zh-CN" altLang="en-US" sz="1600" dirty="0">
                <a:latin typeface="Copperplate Gothic Bold" panose="020E0705020206020404" pitchFamily="34" charset="0"/>
                <a:ea typeface="微软雅黑" panose="020B0503020204020204" pitchFamily="34" charset="-122"/>
              </a:rPr>
              <a:t>、制冷专业人员应书写事件工作单，同时业务支撑部人员应面向客户的事件总结报告。</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
        <p:nvSpPr>
          <p:cNvPr id="43012" name="矩形 7"/>
          <p:cNvSpPr/>
          <p:nvPr/>
        </p:nvSpPr>
        <p:spPr>
          <a:xfrm>
            <a:off x="1703388" y="1323975"/>
            <a:ext cx="8856662" cy="4984750"/>
          </a:xfrm>
          <a:prstGeom prst="rect">
            <a:avLst/>
          </a:prstGeom>
          <a:noFill/>
          <a:ln w="9525">
            <a:noFill/>
          </a:ln>
        </p:spPr>
        <p:txBody>
          <a:bodyPr wrap="square" anchor="t">
            <a:spAutoFit/>
          </a:bodyPr>
          <a:lstStyle/>
          <a:p>
            <a:pPr indent="539750" eaLnBrk="0" hangingPunct="0">
              <a:lnSpc>
                <a:spcPct val="150000"/>
              </a:lnSpc>
              <a:spcBef>
                <a:spcPts val="200"/>
              </a:spcBef>
              <a:spcAft>
                <a:spcPts val="200"/>
              </a:spcAft>
            </a:pPr>
            <a:r>
              <a:rPr lang="zh-CN" altLang="en-US" sz="1600" dirty="0">
                <a:latin typeface="Arial" panose="020B0604020202020204" pitchFamily="34" charset="0"/>
                <a:ea typeface="微软雅黑" panose="020B0503020204020204" pitchFamily="34" charset="-122"/>
              </a:rPr>
              <a:t>►</a:t>
            </a:r>
            <a:r>
              <a:rPr lang="zh-CN" altLang="en-US" sz="1600" dirty="0">
                <a:latin typeface="Copperplate Gothic Bold" panose="020E0705020206020404" pitchFamily="34" charset="0"/>
                <a:ea typeface="微软雅黑" panose="020B0503020204020204" pitchFamily="34" charset="-122"/>
              </a:rPr>
              <a:t>末端空调机房内的管路破损</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1</a:t>
            </a:r>
            <a:r>
              <a:rPr lang="zh-CN" altLang="en-US" sz="1600" dirty="0">
                <a:latin typeface="Copperplate Gothic Bold" panose="020E0705020206020404" pitchFamily="34" charset="0"/>
                <a:ea typeface="微软雅黑" panose="020B0503020204020204" pitchFamily="34" charset="-122"/>
              </a:rPr>
              <a:t>、制冷专业值班员迅速现场核实（携带对讲、手电等工具），同时业务支撑部人员统一通报客户事件信息并监控、收集机房环境信息；</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2</a:t>
            </a:r>
            <a:r>
              <a:rPr lang="zh-CN" altLang="en-US" sz="1600" dirty="0">
                <a:latin typeface="Copperplate Gothic Bold" panose="020E0705020206020404" pitchFamily="34" charset="0"/>
                <a:ea typeface="微软雅黑" panose="020B0503020204020204" pitchFamily="34" charset="-122"/>
              </a:rPr>
              <a:t>、应急人员应带好地板吸迅速到达管路破损地点，检查破损管路漏水现场有无触电隐患，防止造成二次伤害，同时业务支撑部人员报告机房环境信息；</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3</a:t>
            </a:r>
            <a:r>
              <a:rPr lang="zh-CN" altLang="en-US" sz="1600" dirty="0">
                <a:latin typeface="Copperplate Gothic Bold" panose="020E0705020206020404" pitchFamily="34" charset="0"/>
                <a:ea typeface="微软雅黑" panose="020B0503020204020204" pitchFamily="34" charset="-122"/>
              </a:rPr>
              <a:t>、关闭管路对应阀门，开启机房内对应管路的排水口排水；</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4</a:t>
            </a:r>
            <a:r>
              <a:rPr lang="zh-CN" altLang="en-US" sz="1600" dirty="0">
                <a:latin typeface="Copperplate Gothic Bold" panose="020E0705020206020404" pitchFamily="34" charset="0"/>
                <a:ea typeface="微软雅黑" panose="020B0503020204020204" pitchFamily="34" charset="-122"/>
              </a:rPr>
              <a:t>、使用防汛沙袋进行临时封堵，避免机房发生内涝；</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5</a:t>
            </a:r>
            <a:r>
              <a:rPr lang="zh-CN" altLang="en-US" sz="1600" dirty="0">
                <a:latin typeface="Copperplate Gothic Bold" panose="020E0705020206020404" pitchFamily="34" charset="0"/>
                <a:ea typeface="微软雅黑" panose="020B0503020204020204" pitchFamily="34" charset="-122"/>
              </a:rPr>
              <a:t>、启动备用空调设备，观察机房温度；</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6</a:t>
            </a:r>
            <a:r>
              <a:rPr lang="zh-CN" altLang="en-US" sz="1600" dirty="0">
                <a:latin typeface="Copperplate Gothic Bold" panose="020E0705020206020404" pitchFamily="34" charset="0"/>
                <a:ea typeface="微软雅黑" panose="020B0503020204020204" pitchFamily="34" charset="-122"/>
              </a:rPr>
              <a:t>、对破损管道进行检查，找出破损点进行修复；</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7</a:t>
            </a:r>
            <a:r>
              <a:rPr lang="zh-CN" altLang="en-US" sz="1600" dirty="0">
                <a:latin typeface="Copperplate Gothic Bold" panose="020E0705020206020404" pitchFamily="34" charset="0"/>
                <a:ea typeface="微软雅黑" panose="020B0503020204020204" pitchFamily="34" charset="-122"/>
              </a:rPr>
              <a:t>、待破损管路修复完成，试压后恢复供水；</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8</a:t>
            </a:r>
            <a:r>
              <a:rPr lang="zh-CN" altLang="en-US" sz="1600" dirty="0">
                <a:latin typeface="Copperplate Gothic Bold" panose="020E0705020206020404" pitchFamily="34" charset="0"/>
                <a:ea typeface="微软雅黑" panose="020B0503020204020204" pitchFamily="34" charset="-122"/>
              </a:rPr>
              <a:t>、及时将积水引入地漏，清扫机房地面积水。</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9</a:t>
            </a:r>
            <a:r>
              <a:rPr lang="zh-CN" altLang="en-US" sz="1600" dirty="0">
                <a:latin typeface="Copperplate Gothic Bold" panose="020E0705020206020404" pitchFamily="34" charset="0"/>
                <a:ea typeface="微软雅黑" panose="020B0503020204020204" pitchFamily="34" charset="-122"/>
              </a:rPr>
              <a:t>、制冷专业人员应书写事件工作单，同时业务支撑部人员应面向客户的事件总结报告。</a:t>
            </a: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矩形 7"/>
          <p:cNvSpPr/>
          <p:nvPr/>
        </p:nvSpPr>
        <p:spPr>
          <a:xfrm>
            <a:off x="1703388" y="1323975"/>
            <a:ext cx="8856662" cy="4984750"/>
          </a:xfrm>
          <a:prstGeom prst="rect">
            <a:avLst/>
          </a:prstGeom>
          <a:noFill/>
          <a:ln w="9525">
            <a:noFill/>
          </a:ln>
        </p:spPr>
        <p:txBody>
          <a:bodyPr wrap="square" anchor="t">
            <a:spAutoFit/>
          </a:bodyPr>
          <a:lstStyle/>
          <a:p>
            <a:pPr indent="539750" eaLnBrk="0" hangingPunct="0">
              <a:lnSpc>
                <a:spcPct val="150000"/>
              </a:lnSpc>
              <a:spcBef>
                <a:spcPts val="200"/>
              </a:spcBef>
              <a:spcAft>
                <a:spcPts val="200"/>
              </a:spcAft>
            </a:pPr>
            <a:r>
              <a:rPr lang="zh-CN" altLang="en-US" sz="1600" dirty="0">
                <a:latin typeface="Arial" panose="020B0604020202020204" pitchFamily="34" charset="0"/>
                <a:ea typeface="微软雅黑" panose="020B0503020204020204" pitchFamily="34" charset="-122"/>
              </a:rPr>
              <a:t>►末端空调内部管路破损</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1</a:t>
            </a:r>
            <a:r>
              <a:rPr lang="zh-CN" altLang="en-US" sz="1600" dirty="0">
                <a:latin typeface="Copperplate Gothic Bold" panose="020E0705020206020404" pitchFamily="34" charset="0"/>
                <a:ea typeface="微软雅黑" panose="020B0503020204020204" pitchFamily="34" charset="-122"/>
              </a:rPr>
              <a:t>、制冷专业值班员迅速现场核实（携带对讲、手电等工具），同时业务支撑部人员统一通报客户事件信息并监控、收集机房环境信息；</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2</a:t>
            </a:r>
            <a:r>
              <a:rPr lang="zh-CN" altLang="en-US" sz="1600" dirty="0">
                <a:latin typeface="Copperplate Gothic Bold" panose="020E0705020206020404" pitchFamily="34" charset="0"/>
                <a:ea typeface="微软雅黑" panose="020B0503020204020204" pitchFamily="34" charset="-122"/>
              </a:rPr>
              <a:t>、应急人员应带好地板吸迅速到达管路破损地点，检查破损管路漏水现场有无触电隐患，防止造成二次伤害，同时业务支撑部人员报告机房环境信息；</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3</a:t>
            </a:r>
            <a:r>
              <a:rPr lang="zh-CN" altLang="en-US" sz="1600" dirty="0">
                <a:latin typeface="Copperplate Gothic Bold" panose="020E0705020206020404" pitchFamily="34" charset="0"/>
                <a:ea typeface="微软雅黑" panose="020B0503020204020204" pitchFamily="34" charset="-122"/>
              </a:rPr>
              <a:t>、关闭管路对应阀门，开启机房内对应管路的排水口排水；</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4</a:t>
            </a:r>
            <a:r>
              <a:rPr lang="zh-CN" altLang="en-US" sz="1600" dirty="0">
                <a:latin typeface="Copperplate Gothic Bold" panose="020E0705020206020404" pitchFamily="34" charset="0"/>
                <a:ea typeface="微软雅黑" panose="020B0503020204020204" pitchFamily="34" charset="-122"/>
              </a:rPr>
              <a:t>、使用防汛沙袋进行临时封堵，避免机房发生内涝；</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5</a:t>
            </a:r>
            <a:r>
              <a:rPr lang="zh-CN" altLang="en-US" sz="1600" dirty="0">
                <a:latin typeface="Copperplate Gothic Bold" panose="020E0705020206020404" pitchFamily="34" charset="0"/>
                <a:ea typeface="微软雅黑" panose="020B0503020204020204" pitchFamily="34" charset="-122"/>
              </a:rPr>
              <a:t>、启动备用空调设备，观察机房温度；</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6</a:t>
            </a:r>
            <a:r>
              <a:rPr lang="zh-CN" altLang="en-US" sz="1600" dirty="0">
                <a:latin typeface="Copperplate Gothic Bold" panose="020E0705020206020404" pitchFamily="34" charset="0"/>
                <a:ea typeface="微软雅黑" panose="020B0503020204020204" pitchFamily="34" charset="-122"/>
              </a:rPr>
              <a:t>、对末端空调内部管道进行检查，找出破损点进行修复；</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7</a:t>
            </a:r>
            <a:r>
              <a:rPr lang="zh-CN" altLang="en-US" sz="1600" dirty="0">
                <a:latin typeface="Copperplate Gothic Bold" panose="020E0705020206020404" pitchFamily="34" charset="0"/>
                <a:ea typeface="微软雅黑" panose="020B0503020204020204" pitchFamily="34" charset="-122"/>
              </a:rPr>
              <a:t>、待末端空调内部破损管路修复完成，恢复供水，启动末端空调；</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8</a:t>
            </a:r>
            <a:r>
              <a:rPr lang="zh-CN" altLang="en-US" sz="1600" dirty="0">
                <a:latin typeface="Copperplate Gothic Bold" panose="020E0705020206020404" pitchFamily="34" charset="0"/>
                <a:ea typeface="微软雅黑" panose="020B0503020204020204" pitchFamily="34" charset="-122"/>
              </a:rPr>
              <a:t>、及时将积水引入地漏，清扫机房地面积水。</a:t>
            </a:r>
          </a:p>
          <a:p>
            <a:pPr indent="539750" eaLnBrk="0" hangingPunct="0">
              <a:lnSpc>
                <a:spcPct val="150000"/>
              </a:lnSpc>
              <a:spcBef>
                <a:spcPts val="200"/>
              </a:spcBef>
              <a:spcAft>
                <a:spcPts val="200"/>
              </a:spcAft>
            </a:pPr>
            <a:r>
              <a:rPr lang="en-US" altLang="zh-CN" sz="1600" dirty="0">
                <a:latin typeface="Copperplate Gothic Bold" panose="020E0705020206020404" pitchFamily="34" charset="0"/>
                <a:ea typeface="微软雅黑" panose="020B0503020204020204" pitchFamily="34" charset="-122"/>
              </a:rPr>
              <a:t>9</a:t>
            </a:r>
            <a:r>
              <a:rPr lang="zh-CN" altLang="en-US" sz="1600" dirty="0">
                <a:latin typeface="Copperplate Gothic Bold" panose="020E0705020206020404" pitchFamily="34" charset="0"/>
                <a:ea typeface="微软雅黑" panose="020B0503020204020204" pitchFamily="34" charset="-122"/>
              </a:rPr>
              <a:t>、制冷专业人员应书写事件工作单，同时业务支撑部人员应面向客户的事件总结报告。</a:t>
            </a:r>
          </a:p>
        </p:txBody>
      </p:sp>
      <p:sp>
        <p:nvSpPr>
          <p:cNvPr id="4608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23</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48131"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graphicFrame>
        <p:nvGraphicFramePr>
          <p:cNvPr id="6" name="表格 5"/>
          <p:cNvGraphicFramePr>
            <a:graphicFrameLocks noGrp="1"/>
          </p:cNvGraphicFramePr>
          <p:nvPr/>
        </p:nvGraphicFramePr>
        <p:xfrm>
          <a:off x="1703388" y="1052513"/>
          <a:ext cx="8856662" cy="5046667"/>
        </p:xfrm>
        <a:graphic>
          <a:graphicData uri="http://schemas.openxmlformats.org/drawingml/2006/table">
            <a:tbl>
              <a:tblPr firstRow="1" firstCol="1" bandRow="1">
                <a:tableStyleId>{5C22544A-7EE6-4342-B048-85BDC9FD1C3A}</a:tableStyleId>
              </a:tblPr>
              <a:tblGrid>
                <a:gridCol w="593670"/>
                <a:gridCol w="1540510"/>
                <a:gridCol w="1466344"/>
                <a:gridCol w="5256138"/>
              </a:tblGrid>
              <a:tr h="539000">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发生阶段</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责任方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r>
              <a:tr h="523037">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1</a:t>
                      </a:r>
                      <a:endParaRPr lang="zh-CN" sz="1600" kern="100">
                        <a:effectLst/>
                        <a:latin typeface="+mn-ea"/>
                        <a:ea typeface="+mn-ea"/>
                        <a:cs typeface="Times New Roman" panose="02020603050405020304" pitchFamily="18" charset="0"/>
                      </a:endParaRPr>
                    </a:p>
                  </a:txBody>
                  <a:tcPr marL="68580" marR="68580" marT="0" marB="0" anchor="ctr"/>
                </a:tc>
                <a:tc rowSpan="3">
                  <a:txBody>
                    <a:bodyPr/>
                    <a:lstStyle/>
                    <a:p>
                      <a:pPr algn="ctr">
                        <a:lnSpc>
                          <a:spcPts val="2000"/>
                        </a:lnSpc>
                        <a:spcAft>
                          <a:spcPts val="0"/>
                        </a:spcAft>
                      </a:pPr>
                      <a:r>
                        <a:rPr lang="zh-CN" sz="1600" kern="2200" cap="small">
                          <a:effectLst/>
                          <a:latin typeface="+mn-ea"/>
                          <a:ea typeface="+mn-ea"/>
                          <a:cs typeface="Times New Roman" panose="02020603050405020304" pitchFamily="18" charset="0"/>
                        </a:rPr>
                        <a:t>发现管路破损通报</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a:effectLst/>
                          <a:latin typeface="+mn-ea"/>
                          <a:ea typeface="+mn-ea"/>
                          <a:cs typeface="Times New Roman" panose="02020603050405020304" pitchFamily="18" charset="0"/>
                        </a:rPr>
                        <a:t>一线</a:t>
                      </a:r>
                      <a:r>
                        <a:rPr lang="zh-CN" sz="1600" kern="2200" cap="small">
                          <a:effectLst/>
                          <a:latin typeface="+mn-ea"/>
                          <a:ea typeface="+mn-ea"/>
                          <a:cs typeface="Times New Roman" panose="02020603050405020304" pitchFamily="18" charset="0"/>
                        </a:rPr>
                        <a:t>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en-US" sz="1600" kern="2200" cap="small">
                          <a:effectLst/>
                          <a:latin typeface="+mn-ea"/>
                          <a:ea typeface="+mn-ea"/>
                          <a:cs typeface="Times New Roman" panose="02020603050405020304" pitchFamily="18" charset="0"/>
                        </a:rPr>
                        <a:t>DC</a:t>
                      </a:r>
                      <a:r>
                        <a:rPr lang="zh-CN" sz="1600" kern="2200" cap="small">
                          <a:effectLst/>
                          <a:latin typeface="+mn-ea"/>
                          <a:ea typeface="+mn-ea"/>
                          <a:cs typeface="Times New Roman" panose="02020603050405020304" pitchFamily="18" charset="0"/>
                        </a:rPr>
                        <a:t>运维工程师发现管路破损，判断破损情况，根据数据中心应急通报机制进行漏水灾情通报； </a:t>
                      </a:r>
                      <a:endParaRPr lang="zh-CN" sz="1600" kern="100">
                        <a:effectLst/>
                        <a:latin typeface="+mn-ea"/>
                        <a:ea typeface="+mn-ea"/>
                        <a:cs typeface="Times New Roman" panose="02020603050405020304" pitchFamily="18" charset="0"/>
                      </a:endParaRPr>
                    </a:p>
                  </a:txBody>
                  <a:tcPr marL="68580" marR="68580" marT="0" marB="0" anchor="ctr"/>
                </a:tc>
              </a:tr>
              <a:tr h="522965">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vMerge="1">
                  <a:txBody>
                    <a:bodyPr/>
                    <a:lstStyle/>
                    <a:p>
                      <a:endParaRPr lang="zh-CN"/>
                    </a:p>
                  </a:txBody>
                  <a:tcPr/>
                </a:tc>
                <a:tc>
                  <a:txBody>
                    <a:bodyPr/>
                    <a:lstStyle/>
                    <a:p>
                      <a:pPr algn="ctr">
                        <a:lnSpc>
                          <a:spcPts val="2000"/>
                        </a:lnSpc>
                        <a:spcAft>
                          <a:spcPts val="0"/>
                        </a:spcAft>
                      </a:pPr>
                      <a:r>
                        <a:rPr lang="zh-CN" altLang="en-US" sz="1600" kern="2200" cap="small">
                          <a:effectLst/>
                          <a:latin typeface="+mn-ea"/>
                          <a:cs typeface="Times New Roman" panose="02020603050405020304" pitchFamily="18" charset="0"/>
                          <a:sym typeface="+mn-ea"/>
                        </a:rPr>
                        <a:t>一线</a:t>
                      </a:r>
                      <a:r>
                        <a:rPr lang="zh-CN" sz="1600" kern="2200" cap="small">
                          <a:effectLst/>
                          <a:latin typeface="+mn-ea"/>
                          <a:cs typeface="Times New Roman" panose="02020603050405020304" pitchFamily="18" charset="0"/>
                          <a:sym typeface="+mn-ea"/>
                        </a:rPr>
                        <a:t>工程师</a:t>
                      </a:r>
                      <a:endParaRPr lang="zh-CN" sz="1600" kern="100">
                        <a:effectLst/>
                        <a:latin typeface="+mn-ea"/>
                        <a:ea typeface="+mn-ea"/>
                        <a:cs typeface="Times New Roman" panose="02020603050405020304" pitchFamily="18" charset="0"/>
                        <a:sym typeface="+mn-ea"/>
                      </a:endParaRPr>
                    </a:p>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en-US" sz="1600" kern="2200" cap="small">
                          <a:effectLst/>
                          <a:latin typeface="+mn-ea"/>
                          <a:ea typeface="+mn-ea"/>
                          <a:cs typeface="Times New Roman" panose="02020603050405020304" pitchFamily="18" charset="0"/>
                        </a:rPr>
                        <a:t>DC</a:t>
                      </a:r>
                      <a:r>
                        <a:rPr lang="zh-CN" sz="1600" kern="2200" cap="small">
                          <a:effectLst/>
                          <a:latin typeface="+mn-ea"/>
                          <a:ea typeface="+mn-ea"/>
                          <a:cs typeface="Times New Roman" panose="02020603050405020304" pitchFamily="18" charset="0"/>
                        </a:rPr>
                        <a:t>运维工程师根据管路破损情况通报</a:t>
                      </a:r>
                      <a:r>
                        <a:rPr lang="en-US" sz="1600" kern="2200" cap="small">
                          <a:effectLst/>
                          <a:latin typeface="+mn-ea"/>
                          <a:ea typeface="+mn-ea"/>
                          <a:cs typeface="Times New Roman" panose="02020603050405020304" pitchFamily="18" charset="0"/>
                        </a:rPr>
                        <a:t>DC</a:t>
                      </a:r>
                      <a:r>
                        <a:rPr lang="zh-CN" sz="1600" kern="2200" cap="small">
                          <a:effectLst/>
                          <a:latin typeface="+mn-ea"/>
                          <a:ea typeface="+mn-ea"/>
                          <a:cs typeface="Times New Roman" panose="02020603050405020304" pitchFamily="18" charset="0"/>
                        </a:rPr>
                        <a:t>运维主管，同时对破损管路漏水区域进行沙袋封堵；</a:t>
                      </a:r>
                      <a:endParaRPr lang="zh-CN" sz="1600" kern="100">
                        <a:effectLst/>
                        <a:latin typeface="+mn-ea"/>
                        <a:ea typeface="+mn-ea"/>
                        <a:cs typeface="Times New Roman" panose="02020603050405020304" pitchFamily="18" charset="0"/>
                      </a:endParaRPr>
                    </a:p>
                  </a:txBody>
                  <a:tcPr marL="68580" marR="68580" marT="0" marB="0" anchor="ctr"/>
                </a:tc>
              </a:tr>
              <a:tr h="523037">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3</a:t>
                      </a:r>
                      <a:endParaRPr lang="zh-CN" sz="1600" kern="100">
                        <a:effectLst/>
                        <a:latin typeface="+mn-ea"/>
                        <a:ea typeface="+mn-ea"/>
                        <a:cs typeface="Times New Roman" panose="02020603050405020304" pitchFamily="18" charset="0"/>
                      </a:endParaRPr>
                    </a:p>
                  </a:txBody>
                  <a:tcPr marL="68580" marR="68580" marT="0" marB="0" anchor="ctr"/>
                </a:tc>
                <a:tc vMerge="1">
                  <a:txBody>
                    <a:bodyPr/>
                    <a:lstStyle/>
                    <a:p>
                      <a:endParaRPr lang="zh-CN"/>
                    </a:p>
                  </a:txBody>
                  <a:tcPr/>
                </a:tc>
                <a:tc>
                  <a:txBody>
                    <a:bodyPr/>
                    <a:lstStyle/>
                    <a:p>
                      <a:pPr algn="ctr">
                        <a:lnSpc>
                          <a:spcPts val="2000"/>
                        </a:lnSpc>
                        <a:spcAft>
                          <a:spcPts val="0"/>
                        </a:spcAft>
                      </a:pPr>
                      <a:r>
                        <a:rPr lang="zh-CN" altLang="en-US" sz="1600" kern="2200" cap="small">
                          <a:effectLst/>
                          <a:latin typeface="+mn-ea"/>
                          <a:cs typeface="Times New Roman" panose="02020603050405020304" pitchFamily="18" charset="0"/>
                          <a:sym typeface="+mn-ea"/>
                        </a:rPr>
                        <a:t>二线</a:t>
                      </a:r>
                      <a:r>
                        <a:rPr lang="zh-CN" sz="1600" kern="2200" cap="small">
                          <a:effectLst/>
                          <a:latin typeface="+mn-ea"/>
                          <a:cs typeface="Times New Roman" panose="02020603050405020304" pitchFamily="18" charset="0"/>
                          <a:sym typeface="+mn-ea"/>
                        </a:rPr>
                        <a:t>工程师</a:t>
                      </a:r>
                      <a:endParaRPr lang="zh-CN" sz="1600" kern="100">
                        <a:effectLst/>
                        <a:latin typeface="+mn-ea"/>
                        <a:ea typeface="+mn-ea"/>
                        <a:cs typeface="Times New Roman" panose="02020603050405020304" pitchFamily="18" charset="0"/>
                        <a:sym typeface="+mn-ea"/>
                      </a:endParaRPr>
                    </a:p>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2200" cap="small" dirty="0">
                          <a:effectLst/>
                          <a:latin typeface="+mn-ea"/>
                          <a:ea typeface="+mn-ea"/>
                          <a:cs typeface="Times New Roman" panose="02020603050405020304" pitchFamily="18" charset="0"/>
                        </a:rPr>
                        <a:t>运维主管接到通报信息后，立即通报数据中心技术管理部；</a:t>
                      </a:r>
                      <a:endParaRPr lang="zh-CN" sz="1600" kern="100" dirty="0">
                        <a:effectLst/>
                        <a:latin typeface="+mn-ea"/>
                        <a:ea typeface="+mn-ea"/>
                        <a:cs typeface="Times New Roman" panose="02020603050405020304" pitchFamily="18" charset="0"/>
                      </a:endParaRPr>
                    </a:p>
                  </a:txBody>
                  <a:tcPr marL="68580" marR="68580" marT="0" marB="0" anchor="ctr"/>
                </a:tc>
              </a:tr>
              <a:tr h="523037">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rowSpan="6">
                  <a:txBody>
                    <a:bodyPr/>
                    <a:lstStyle/>
                    <a:p>
                      <a:pPr algn="ctr">
                        <a:lnSpc>
                          <a:spcPts val="2000"/>
                        </a:lnSpc>
                        <a:spcAft>
                          <a:spcPts val="0"/>
                        </a:spcAft>
                      </a:pPr>
                      <a:r>
                        <a:rPr lang="zh-CN" sz="1600" kern="100">
                          <a:effectLst/>
                          <a:latin typeface="+mn-ea"/>
                          <a:ea typeface="+mn-ea"/>
                          <a:cs typeface="Times New Roman" panose="02020603050405020304" pitchFamily="18" charset="0"/>
                        </a:rPr>
                        <a:t>主管路破损</a:t>
                      </a:r>
                    </a:p>
                  </a:txBody>
                  <a:tcPr marL="68580" marR="68580" marT="0" marB="0" anchor="ct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迅速关闭冷水机组和冷冻水、冷却水泵，并关闭破损管路的两端阀门；</a:t>
                      </a:r>
                      <a:endParaRPr lang="zh-CN" sz="1600" kern="100">
                        <a:effectLst/>
                        <a:latin typeface="+mn-ea"/>
                        <a:ea typeface="+mn-ea"/>
                        <a:cs typeface="Times New Roman" panose="02020603050405020304" pitchFamily="18" charset="0"/>
                      </a:endParaRPr>
                    </a:p>
                  </a:txBody>
                  <a:tcPr marL="68580" marR="68580" marT="0" marB="0" anchor="ctr"/>
                </a:tc>
              </a:tr>
              <a:tr h="523037">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5</a:t>
                      </a:r>
                      <a:endParaRPr lang="zh-CN" sz="1600" kern="100">
                        <a:effectLst/>
                        <a:latin typeface="+mn-ea"/>
                        <a:ea typeface="+mn-ea"/>
                        <a:cs typeface="Times New Roman" panose="02020603050405020304" pitchFamily="18" charset="0"/>
                      </a:endParaRP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用防汛沙袋挡住机房门口、电梯口、走廊口，以防水流入电梯井和机房内；</a:t>
                      </a:r>
                      <a:endParaRPr lang="zh-CN" sz="1600" kern="100">
                        <a:effectLst/>
                        <a:latin typeface="+mn-ea"/>
                        <a:ea typeface="+mn-ea"/>
                        <a:cs typeface="Times New Roman" panose="02020603050405020304" pitchFamily="18" charset="0"/>
                      </a:endParaRPr>
                    </a:p>
                  </a:txBody>
                  <a:tcPr marL="68580" marR="68580" marT="0" marB="0" anchor="ctr"/>
                </a:tc>
              </a:tr>
              <a:tr h="461518">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6</a:t>
                      </a:r>
                      <a:endParaRPr lang="zh-CN" sz="1600" kern="100">
                        <a:effectLst/>
                        <a:latin typeface="+mn-ea"/>
                        <a:ea typeface="+mn-ea"/>
                        <a:cs typeface="Times New Roman" panose="02020603050405020304" pitchFamily="18" charset="0"/>
                      </a:endParaRP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采取备用管线或用水泵采取临时补水；</a:t>
                      </a:r>
                      <a:endParaRPr lang="zh-CN" sz="1600" kern="100">
                        <a:effectLst/>
                        <a:latin typeface="+mn-ea"/>
                        <a:ea typeface="+mn-ea"/>
                        <a:cs typeface="Times New Roman" panose="02020603050405020304" pitchFamily="18" charset="0"/>
                      </a:endParaRPr>
                    </a:p>
                  </a:txBody>
                  <a:tcPr marL="68580" marR="68580" marT="0" marB="0" anchor="ctr"/>
                </a:tc>
              </a:tr>
              <a:tr h="461518">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7</a:t>
                      </a:r>
                      <a:endParaRPr lang="zh-CN" sz="1600" kern="100">
                        <a:effectLst/>
                        <a:latin typeface="+mn-ea"/>
                        <a:ea typeface="+mn-ea"/>
                        <a:cs typeface="Times New Roman" panose="02020603050405020304" pitchFamily="18" charset="0"/>
                      </a:endParaRP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加强巡检，观察机房温度；</a:t>
                      </a:r>
                      <a:endParaRPr lang="zh-CN" sz="1600" kern="100">
                        <a:effectLst/>
                        <a:latin typeface="+mn-ea"/>
                        <a:ea typeface="+mn-ea"/>
                        <a:cs typeface="Times New Roman" panose="02020603050405020304" pitchFamily="18" charset="0"/>
                      </a:endParaRPr>
                    </a:p>
                  </a:txBody>
                  <a:tcPr marL="68580" marR="68580" marT="0" marB="0" anchor="ctr"/>
                </a:tc>
              </a:tr>
              <a:tr h="461518">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sym typeface="+mn-ea"/>
                        </a:rPr>
                        <a:t>对破损管路进行检查，找出破损点进行修复；</a:t>
                      </a:r>
                      <a:endParaRPr lang="zh-CN" sz="1600" kern="100" dirty="0">
                        <a:effectLst/>
                        <a:latin typeface="+mn-ea"/>
                        <a:ea typeface="+mn-ea"/>
                        <a:cs typeface="Times New Roman" panose="02020603050405020304" pitchFamily="18" charset="0"/>
                      </a:endParaRPr>
                    </a:p>
                  </a:txBody>
                  <a:tcPr marL="68580" marR="68580" marT="0" marB="0" anchor="ctr"/>
                </a:tc>
              </a:tr>
              <a:tr h="507996">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9</a:t>
                      </a:r>
                      <a:endParaRPr lang="zh-CN" sz="1600" kern="100">
                        <a:effectLst/>
                        <a:latin typeface="+mn-ea"/>
                        <a:ea typeface="+mn-ea"/>
                        <a:cs typeface="Times New Roman" panose="02020603050405020304" pitchFamily="18" charset="0"/>
                      </a:endParaRPr>
                    </a:p>
                  </a:txBody>
                  <a:tcPr marL="68580" marR="68580" marT="0" marB="0" anchor="ctr"/>
                </a:tc>
                <a:tc vMerge="1">
                  <a:txBody>
                    <a:bodyPr/>
                    <a:lstStyle/>
                    <a:p>
                      <a:endParaRPr lang="zh-CN"/>
                    </a:p>
                  </a:txBody>
                  <a:tcPr marL="68580" marR="68580" marT="0" marB="0" anchor="ct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待破损管路修复完成，试压后恢复供水，同时关闭备用管线或临时补水，加强巡检；</a:t>
                      </a:r>
                      <a:endParaRPr lang="zh-CN" sz="1600" kern="100" dirty="0">
                        <a:effectLst/>
                        <a:latin typeface="+mn-ea"/>
                        <a:ea typeface="+mn-ea"/>
                        <a:cs typeface="Times New Roman" panose="02020603050405020304" pitchFamily="18" charset="0"/>
                      </a:endParaRPr>
                    </a:p>
                  </a:txBody>
                  <a:tcPr marL="68580" marR="68580" marT="0" marB="0" anchor="ctr"/>
                </a:tc>
              </a:tr>
            </a:tbl>
          </a:graphicData>
        </a:graphic>
      </p:graphicFrame>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24</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48131"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graphicFrame>
        <p:nvGraphicFramePr>
          <p:cNvPr id="3" name="表格 2"/>
          <p:cNvGraphicFramePr>
            <a:graphicFrameLocks noGrp="1"/>
          </p:cNvGraphicFramePr>
          <p:nvPr/>
        </p:nvGraphicFramePr>
        <p:xfrm>
          <a:off x="1703388" y="1052513"/>
          <a:ext cx="8856662" cy="5093145"/>
        </p:xfrm>
        <a:graphic>
          <a:graphicData uri="http://schemas.openxmlformats.org/drawingml/2006/table">
            <a:tbl>
              <a:tblPr firstRow="1" firstCol="1" bandRow="1">
                <a:tableStyleId>{5C22544A-7EE6-4342-B048-85BDC9FD1C3A}</a:tableStyleId>
              </a:tblPr>
              <a:tblGrid>
                <a:gridCol w="593725"/>
                <a:gridCol w="1494631"/>
                <a:gridCol w="1512168"/>
                <a:gridCol w="5256138"/>
              </a:tblGrid>
              <a:tr h="539000">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发生阶段</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责任方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r>
              <a:tr h="523037">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10</a:t>
                      </a:r>
                      <a:endParaRPr lang="en-US" sz="1600" kern="100">
                        <a:effectLst/>
                        <a:latin typeface="+mn-ea"/>
                        <a:ea typeface="+mn-ea"/>
                        <a:cs typeface="Times New Roman" panose="02020603050405020304" pitchFamily="18" charset="0"/>
                      </a:endParaRPr>
                    </a:p>
                  </a:txBody>
                  <a:tcPr marL="68580" marR="68580" marT="0" marB="0" anchor="ctr"/>
                </a:tc>
                <a:tc rowSpan="3">
                  <a:txBody>
                    <a:bodyPr/>
                    <a:lstStyle/>
                    <a:p>
                      <a:pPr algn="ctr">
                        <a:lnSpc>
                          <a:spcPts val="2000"/>
                        </a:lnSpc>
                        <a:spcAft>
                          <a:spcPts val="0"/>
                        </a:spcAft>
                      </a:pPr>
                      <a:r>
                        <a:rPr lang="zh-CN" sz="1600" kern="100">
                          <a:effectLst/>
                          <a:latin typeface="+mn-ea"/>
                          <a:ea typeface="+mn-ea"/>
                          <a:cs typeface="Times New Roman" panose="02020603050405020304" pitchFamily="18" charset="0"/>
                        </a:rPr>
                        <a:t>主管路破损</a:t>
                      </a:r>
                    </a:p>
                  </a:txBody>
                  <a:tcPr marL="68580" marR="68580" marT="0" marB="0" anchor="ct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及时将积水引入地漏，清扫机房地面积水；</a:t>
                      </a:r>
                      <a:endParaRPr lang="zh-CN" sz="1600" kern="100">
                        <a:effectLst/>
                        <a:latin typeface="+mn-ea"/>
                        <a:ea typeface="+mn-ea"/>
                        <a:cs typeface="Times New Roman" panose="02020603050405020304" pitchFamily="18" charset="0"/>
                      </a:endParaRPr>
                    </a:p>
                  </a:txBody>
                  <a:tcPr marL="68580" marR="68580" marT="0" marB="0" anchor="ctr"/>
                </a:tc>
              </a:tr>
              <a:tr h="522965">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11</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书写事件工作单；</a:t>
                      </a:r>
                      <a:endParaRPr lang="zh-CN" sz="1600" kern="100">
                        <a:effectLst/>
                        <a:latin typeface="+mn-ea"/>
                        <a:ea typeface="+mn-ea"/>
                        <a:cs typeface="Times New Roman" panose="02020603050405020304" pitchFamily="18" charset="0"/>
                      </a:endParaRPr>
                    </a:p>
                  </a:txBody>
                  <a:tcPr marL="68580" marR="68580" marT="0" marB="0" anchor="ctr"/>
                </a:tc>
              </a:tr>
              <a:tr h="523037">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12</a:t>
                      </a:r>
                    </a:p>
                  </a:txBody>
                  <a:tcPr marL="68580" marR="68580" marT="0" marB="0" anchor="ctr"/>
                </a:tc>
                <a:tc vMerge="1">
                  <a:txBody>
                    <a:bodyPr/>
                    <a:lstStyle/>
                    <a:p>
                      <a:endParaRPr lang="zh-CN"/>
                    </a:p>
                  </a:txBody>
                  <a:tcPr/>
                </a:tc>
                <a:tc>
                  <a:txBody>
                    <a:bodyPr/>
                    <a:lstStyle/>
                    <a:p>
                      <a:pPr algn="ctr">
                        <a:lnSpc>
                          <a:spcPts val="2000"/>
                        </a:lnSpc>
                        <a:spcAft>
                          <a:spcPts val="0"/>
                        </a:spcAft>
                      </a:pPr>
                      <a:r>
                        <a:rPr lang="zh-CN" sz="1600" kern="100">
                          <a:effectLst/>
                          <a:latin typeface="+mn-ea"/>
                          <a:ea typeface="+mn-ea"/>
                          <a:cs typeface="Times New Roman" panose="02020603050405020304" pitchFamily="18" charset="0"/>
                        </a:rPr>
                        <a:t>业务支撑部</a:t>
                      </a: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统一通报客户事件信息并监控、收集机房环境信息；</a:t>
                      </a:r>
                    </a:p>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面向客户的事件做总结报告。</a:t>
                      </a:r>
                      <a:endParaRPr lang="zh-CN" sz="1600" kern="100" dirty="0">
                        <a:effectLst/>
                        <a:latin typeface="+mn-ea"/>
                        <a:ea typeface="+mn-ea"/>
                        <a:cs typeface="Times New Roman" panose="02020603050405020304" pitchFamily="18" charset="0"/>
                      </a:endParaRPr>
                    </a:p>
                  </a:txBody>
                  <a:tcPr marL="68580" marR="68580" marT="0" marB="0" anchor="ctr"/>
                </a:tc>
              </a:tr>
              <a:tr h="523037">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13</a:t>
                      </a:r>
                    </a:p>
                  </a:txBody>
                  <a:tcPr marL="68580" marR="68580" marT="0" marB="0" anchor="ctr"/>
                </a:tc>
                <a:tc rowSpan="6">
                  <a:txBody>
                    <a:bodyPr/>
                    <a:lstStyle/>
                    <a:p>
                      <a:pPr algn="ct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末端空调机房内的管</a:t>
                      </a:r>
                      <a:r>
                        <a:rPr lang="zh-CN" sz="1600" kern="100">
                          <a:effectLst/>
                          <a:latin typeface="+mn-ea"/>
                          <a:ea typeface="+mn-ea"/>
                          <a:cs typeface="Times New Roman" panose="02020603050405020304" pitchFamily="18" charset="0"/>
                        </a:rPr>
                        <a:t>路破损</a:t>
                      </a:r>
                    </a:p>
                  </a:txBody>
                  <a:tcPr marL="68580" marR="68580" marT="0" marB="0" anchor="ct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en-US" sz="1600" kern="2200" cap="small">
                          <a:effectLst/>
                          <a:latin typeface="+mn-ea"/>
                          <a:ea typeface="+mn-ea"/>
                          <a:cs typeface="Times New Roman" panose="02020603050405020304" pitchFamily="18" charset="0"/>
                        </a:rPr>
                        <a:t>DC</a:t>
                      </a:r>
                      <a:r>
                        <a:rPr lang="zh-CN" sz="1600" kern="2200" cap="small">
                          <a:effectLst/>
                          <a:latin typeface="+mn-ea"/>
                          <a:ea typeface="+mn-ea"/>
                          <a:cs typeface="Times New Roman" panose="02020603050405020304" pitchFamily="18" charset="0"/>
                        </a:rPr>
                        <a:t>运维工程师发现管路破损，判断破损情况，根据数据中心应急通报机制进行漏水灾情通报； </a:t>
                      </a:r>
                      <a:endParaRPr lang="zh-CN" sz="1600" kern="100">
                        <a:effectLst/>
                        <a:latin typeface="+mn-ea"/>
                        <a:ea typeface="+mn-ea"/>
                        <a:cs typeface="Times New Roman" panose="02020603050405020304" pitchFamily="18" charset="0"/>
                      </a:endParaRPr>
                    </a:p>
                  </a:txBody>
                  <a:tcPr marL="68580" marR="68580" marT="0" marB="0" anchor="ctr"/>
                </a:tc>
              </a:tr>
              <a:tr h="523037">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14</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en-US" sz="1600" kern="2200" cap="small">
                          <a:effectLst/>
                          <a:latin typeface="+mn-ea"/>
                          <a:ea typeface="+mn-ea"/>
                          <a:cs typeface="Times New Roman" panose="02020603050405020304" pitchFamily="18" charset="0"/>
                        </a:rPr>
                        <a:t>DC</a:t>
                      </a:r>
                      <a:r>
                        <a:rPr lang="zh-CN" sz="1600" kern="2200" cap="small">
                          <a:effectLst/>
                          <a:latin typeface="+mn-ea"/>
                          <a:ea typeface="+mn-ea"/>
                          <a:cs typeface="Times New Roman" panose="02020603050405020304" pitchFamily="18" charset="0"/>
                        </a:rPr>
                        <a:t>运维工程师根据管路破损情况通报</a:t>
                      </a:r>
                      <a:r>
                        <a:rPr lang="en-US" sz="1600" kern="2200" cap="small">
                          <a:effectLst/>
                          <a:latin typeface="+mn-ea"/>
                          <a:ea typeface="+mn-ea"/>
                          <a:cs typeface="Times New Roman" panose="02020603050405020304" pitchFamily="18" charset="0"/>
                        </a:rPr>
                        <a:t>DC</a:t>
                      </a:r>
                      <a:r>
                        <a:rPr lang="zh-CN" sz="1600" kern="2200" cap="small">
                          <a:effectLst/>
                          <a:latin typeface="+mn-ea"/>
                          <a:ea typeface="+mn-ea"/>
                          <a:cs typeface="Times New Roman" panose="02020603050405020304" pitchFamily="18" charset="0"/>
                        </a:rPr>
                        <a:t>运维主管，同时对破损管路漏水区域进行沙袋封堵；</a:t>
                      </a:r>
                      <a:endParaRPr lang="zh-CN" sz="1600" kern="100">
                        <a:effectLst/>
                        <a:latin typeface="+mn-ea"/>
                        <a:ea typeface="+mn-ea"/>
                        <a:cs typeface="Times New Roman" panose="02020603050405020304" pitchFamily="18" charset="0"/>
                      </a:endParaRPr>
                    </a:p>
                  </a:txBody>
                  <a:tcPr marL="68580" marR="68580" marT="0" marB="0" anchor="ctr"/>
                </a:tc>
              </a:tr>
              <a:tr h="461518">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15</a:t>
                      </a:r>
                    </a:p>
                  </a:txBody>
                  <a:tcPr marL="68580" marR="68580" marT="0" marB="0" anchor="ctr"/>
                </a:tc>
                <a:tc vMerge="1">
                  <a:txBody>
                    <a:bodyPr/>
                    <a:lstStyle/>
                    <a:p>
                      <a:endParaRPr lang="zh-CN"/>
                    </a:p>
                  </a:txBody>
                  <a:tcPr/>
                </a:tc>
                <a:tc>
                  <a:txBody>
                    <a:bodyPr/>
                    <a:lstStyle/>
                    <a:p>
                      <a:pPr algn="ctr">
                        <a:lnSpc>
                          <a:spcPts val="2000"/>
                        </a:lnSpc>
                        <a:spcAft>
                          <a:spcPts val="0"/>
                        </a:spcAft>
                      </a:pPr>
                      <a:r>
                        <a:rPr lang="zh-CN" sz="1600" kern="100">
                          <a:effectLst/>
                          <a:latin typeface="+mn-ea"/>
                          <a:ea typeface="+mn-ea"/>
                          <a:cs typeface="Times New Roman" panose="02020603050405020304" pitchFamily="18" charset="0"/>
                        </a:rPr>
                        <a:t>二线工程师</a:t>
                      </a:r>
                    </a:p>
                  </a:txBody>
                  <a:tcPr marL="68580" marR="68580" marT="0" marB="0" anchor="ctr"/>
                </a:tc>
                <a:tc>
                  <a:txBody>
                    <a:bodyPr/>
                    <a:lstStyle/>
                    <a:p>
                      <a:pPr>
                        <a:lnSpc>
                          <a:spcPts val="2000"/>
                        </a:lnSpc>
                        <a:spcAft>
                          <a:spcPts val="0"/>
                        </a:spcAft>
                      </a:pPr>
                      <a:r>
                        <a:rPr lang="zh-CN" sz="1600" kern="2200" cap="small" dirty="0">
                          <a:effectLst/>
                          <a:latin typeface="+mn-ea"/>
                          <a:ea typeface="+mn-ea"/>
                          <a:cs typeface="Times New Roman" panose="02020603050405020304" pitchFamily="18" charset="0"/>
                        </a:rPr>
                        <a:t>二线工程师接到通报信息后，立即通报数据中心运维部；</a:t>
                      </a:r>
                      <a:endParaRPr lang="zh-CN" sz="1600" kern="100" dirty="0">
                        <a:effectLst/>
                        <a:latin typeface="+mn-ea"/>
                        <a:ea typeface="+mn-ea"/>
                        <a:cs typeface="Times New Roman" panose="02020603050405020304" pitchFamily="18" charset="0"/>
                      </a:endParaRPr>
                    </a:p>
                  </a:txBody>
                  <a:tcPr marL="68580" marR="68580" marT="0" marB="0" anchor="ctr"/>
                </a:tc>
              </a:tr>
              <a:tr h="461518">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16</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带好地板吸迅速到达管路破损地点，检查破损管路漏水现场有无触电隐患，防止造成二次伤害；</a:t>
                      </a:r>
                      <a:endParaRPr lang="zh-CN" sz="1600" kern="100">
                        <a:effectLst/>
                        <a:latin typeface="+mn-ea"/>
                        <a:ea typeface="+mn-ea"/>
                        <a:cs typeface="Times New Roman" panose="02020603050405020304" pitchFamily="18" charset="0"/>
                      </a:endParaRPr>
                    </a:p>
                  </a:txBody>
                  <a:tcPr marL="68580" marR="68580" marT="0" marB="0" anchor="ctr"/>
                </a:tc>
              </a:tr>
              <a:tr h="461518">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17</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关闭管路对应阀门，开启机房内对应管路的排水口排水；</a:t>
                      </a:r>
                      <a:endParaRPr lang="zh-CN" sz="1600" kern="100" dirty="0">
                        <a:effectLst/>
                        <a:latin typeface="+mn-ea"/>
                        <a:ea typeface="+mn-ea"/>
                        <a:cs typeface="Times New Roman" panose="02020603050405020304" pitchFamily="18" charset="0"/>
                      </a:endParaRPr>
                    </a:p>
                  </a:txBody>
                  <a:tcPr marL="68580" marR="68580" marT="0" marB="0" anchor="ctr"/>
                </a:tc>
              </a:tr>
              <a:tr h="507996">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18</a:t>
                      </a:r>
                    </a:p>
                  </a:txBody>
                  <a:tcPr marL="68580" marR="68580" marT="0" marB="0" anchor="ctr"/>
                </a:tc>
                <a:tc vMerge="1">
                  <a:txBody>
                    <a:bodyPr/>
                    <a:lstStyle/>
                    <a:p>
                      <a:endParaRPr lang="zh-CN"/>
                    </a:p>
                  </a:txBody>
                  <a:tcPr marL="68580" marR="68580" marT="0" marB="0" anchor="ct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使用防汛沙袋进行临时封堵，避免机房发生内涝；</a:t>
                      </a:r>
                      <a:endParaRPr lang="zh-CN" sz="1600" kern="100" dirty="0">
                        <a:effectLst/>
                        <a:latin typeface="+mn-ea"/>
                        <a:ea typeface="+mn-ea"/>
                        <a:cs typeface="Times New Roman" panose="02020603050405020304" pitchFamily="18" charset="0"/>
                      </a:endParaRPr>
                    </a:p>
                  </a:txBody>
                  <a:tcPr marL="68580" marR="68580" marT="0" marB="0" anchor="ctr"/>
                </a:tc>
              </a:tr>
            </a:tbl>
          </a:graphicData>
        </a:graphic>
      </p:graphicFrame>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25</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graphicFrame>
        <p:nvGraphicFramePr>
          <p:cNvPr id="3" name="表格 2"/>
          <p:cNvGraphicFramePr>
            <a:graphicFrameLocks noGrp="1"/>
          </p:cNvGraphicFramePr>
          <p:nvPr/>
        </p:nvGraphicFramePr>
        <p:xfrm>
          <a:off x="1703705" y="1173480"/>
          <a:ext cx="8856345" cy="4778375"/>
        </p:xfrm>
        <a:graphic>
          <a:graphicData uri="http://schemas.openxmlformats.org/drawingml/2006/table">
            <a:tbl>
              <a:tblPr firstRow="1" firstCol="1" bandRow="1">
                <a:tableStyleId>{5C22544A-7EE6-4342-B048-85BDC9FD1C3A}</a:tableStyleId>
              </a:tblPr>
              <a:tblGrid>
                <a:gridCol w="593725"/>
                <a:gridCol w="1422400"/>
                <a:gridCol w="1656715"/>
                <a:gridCol w="5183505"/>
              </a:tblGrid>
              <a:tr h="539750">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内涝发生阶段</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责任方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r>
              <a:tr h="524510">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19</a:t>
                      </a:r>
                      <a:endParaRPr lang="zh-CN" sz="1600" kern="100">
                        <a:effectLst/>
                        <a:latin typeface="+mn-ea"/>
                        <a:ea typeface="+mn-ea"/>
                        <a:cs typeface="Times New Roman" panose="02020603050405020304" pitchFamily="18" charset="0"/>
                      </a:endParaRPr>
                    </a:p>
                  </a:txBody>
                  <a:tcPr marL="68580" marR="68580" marT="0" marB="0" anchor="ctr"/>
                </a:tc>
                <a:tc rowSpan="6">
                  <a:txBody>
                    <a:bodyPr/>
                    <a:lstStyle/>
                    <a:p>
                      <a:pPr algn="ctr">
                        <a:lnSpc>
                          <a:spcPts val="2000"/>
                        </a:lnSpc>
                        <a:spcAft>
                          <a:spcPts val="0"/>
                        </a:spcAft>
                      </a:pPr>
                      <a:r>
                        <a:rPr lang="en-US" sz="1600" kern="2200" cap="small" dirty="0">
                          <a:effectLst/>
                          <a:latin typeface="+mn-ea"/>
                          <a:ea typeface="+mn-ea"/>
                          <a:cs typeface="Times New Roman" panose="02020603050405020304" pitchFamily="18" charset="0"/>
                        </a:rPr>
                        <a:t> </a:t>
                      </a:r>
                      <a:r>
                        <a:rPr lang="zh-CN" altLang="en-US" sz="1600" dirty="0">
                          <a:latin typeface="Copperplate Gothic Bold" panose="020E0705020206020404" pitchFamily="34" charset="0"/>
                          <a:ea typeface="微软雅黑" panose="020B0503020204020204" pitchFamily="34" charset="-122"/>
                          <a:sym typeface="+mn-ea"/>
                        </a:rPr>
                        <a:t>末端空调机房内的管</a:t>
                      </a:r>
                      <a:r>
                        <a:rPr lang="zh-CN" sz="1600" kern="100">
                          <a:effectLst/>
                          <a:latin typeface="+mn-ea"/>
                          <a:cs typeface="Times New Roman" panose="02020603050405020304" pitchFamily="18" charset="0"/>
                          <a:sym typeface="+mn-ea"/>
                        </a:rPr>
                        <a:t>路破损</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启动备用空调设备，观察机房温度；</a:t>
                      </a:r>
                      <a:endParaRPr lang="zh-CN" sz="1600" kern="100">
                        <a:effectLst/>
                        <a:latin typeface="+mn-ea"/>
                        <a:ea typeface="+mn-ea"/>
                        <a:cs typeface="Times New Roman" panose="02020603050405020304" pitchFamily="18" charset="0"/>
                      </a:endParaRPr>
                    </a:p>
                  </a:txBody>
                  <a:tcPr marL="68580" marR="68580" marT="0" marB="0" anchor="ctr"/>
                </a:tc>
              </a:tr>
              <a:tr h="523875">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20</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对破损管道进行检查，找出破损点进行修复；</a:t>
                      </a:r>
                      <a:endParaRPr lang="zh-CN" sz="1600" kern="100">
                        <a:effectLst/>
                        <a:latin typeface="+mn-ea"/>
                        <a:ea typeface="+mn-ea"/>
                        <a:cs typeface="Times New Roman" panose="02020603050405020304" pitchFamily="18" charset="0"/>
                      </a:endParaRPr>
                    </a:p>
                  </a:txBody>
                  <a:tcPr marL="68580" marR="68580" marT="0" marB="0" anchor="ctr"/>
                </a:tc>
              </a:tr>
              <a:tr h="52451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21</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sym typeface="+mn-ea"/>
                        </a:rPr>
                        <a:t>待破损管路修复完成，试压后恢复供水；</a:t>
                      </a:r>
                      <a:endParaRPr lang="zh-CN" sz="1600" kern="100">
                        <a:effectLst/>
                        <a:latin typeface="+mn-ea"/>
                        <a:ea typeface="+mn-ea"/>
                        <a:cs typeface="Times New Roman" panose="02020603050405020304" pitchFamily="18" charset="0"/>
                      </a:endParaRPr>
                    </a:p>
                  </a:txBody>
                  <a:tcPr marL="68580" marR="68580" marT="0" marB="0" anchor="ctr"/>
                </a:tc>
              </a:tr>
              <a:tr h="52959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22</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sym typeface="+mn-ea"/>
                        </a:rPr>
                        <a:t>及时将积水引入地漏，清扫机房地面积水。</a:t>
                      </a:r>
                      <a:endParaRPr lang="zh-CN" sz="1600" kern="100" dirty="0">
                        <a:effectLst/>
                        <a:latin typeface="+mn-ea"/>
                        <a:ea typeface="+mn-ea"/>
                        <a:cs typeface="Times New Roman" panose="02020603050405020304" pitchFamily="18" charset="0"/>
                      </a:endParaRPr>
                    </a:p>
                  </a:txBody>
                  <a:tcPr marL="68580" marR="68580" marT="0" marB="0" anchor="ctr"/>
                </a:tc>
              </a:tr>
              <a:tr h="52324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23</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书写事件工作单；</a:t>
                      </a:r>
                      <a:endParaRPr lang="zh-CN" sz="1600" kern="100">
                        <a:effectLst/>
                        <a:latin typeface="+mn-ea"/>
                        <a:ea typeface="+mn-ea"/>
                        <a:cs typeface="Times New Roman" panose="02020603050405020304" pitchFamily="18" charset="0"/>
                      </a:endParaRPr>
                    </a:p>
                  </a:txBody>
                  <a:tcPr marL="68580" marR="68580" marT="0" marB="0" anchor="ctr"/>
                </a:tc>
              </a:tr>
              <a:tr h="53721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24</a:t>
                      </a:r>
                    </a:p>
                  </a:txBody>
                  <a:tcPr marL="68580" marR="68580" marT="0" marB="0" anchor="ctr"/>
                </a:tc>
                <a:tc vMerge="1">
                  <a:txBody>
                    <a:bodyPr/>
                    <a:lstStyle/>
                    <a:p>
                      <a:endParaRPr lang="zh-CN"/>
                    </a:p>
                  </a:txBody>
                  <a:tcPr/>
                </a:tc>
                <a:tc>
                  <a:txBody>
                    <a:bodyPr/>
                    <a:lstStyle/>
                    <a:p>
                      <a:pPr algn="ctr">
                        <a:lnSpc>
                          <a:spcPts val="2000"/>
                        </a:lnSpc>
                        <a:spcAft>
                          <a:spcPts val="0"/>
                        </a:spcAft>
                      </a:pPr>
                      <a:r>
                        <a:rPr lang="zh-CN" sz="1600" kern="100">
                          <a:effectLst/>
                          <a:latin typeface="+mn-ea"/>
                          <a:ea typeface="+mn-ea"/>
                          <a:cs typeface="Times New Roman" panose="02020603050405020304" pitchFamily="18" charset="0"/>
                        </a:rPr>
                        <a:t>一线工程师</a:t>
                      </a:r>
                    </a:p>
                  </a:txBody>
                  <a:tcPr marL="68580" marR="68580" marT="0" marB="0" anchor="ctr"/>
                </a:tc>
                <a:tc>
                  <a:txBody>
                    <a:bodyPr/>
                    <a:lstStyle/>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统一通报客户事件信息并监控、收集机房环境信息；</a:t>
                      </a:r>
                    </a:p>
                    <a:p>
                      <a:pPr>
                        <a:lnSpc>
                          <a:spcPts val="2000"/>
                        </a:lnSpc>
                        <a:spcAft>
                          <a:spcPts val="0"/>
                        </a:spcAft>
                      </a:pPr>
                      <a:r>
                        <a:rPr lang="zh-CN" altLang="en-US" sz="1600" dirty="0">
                          <a:latin typeface="Copperplate Gothic Bold" panose="020E0705020206020404" pitchFamily="34" charset="0"/>
                          <a:ea typeface="微软雅黑" panose="020B0503020204020204" pitchFamily="34" charset="-122"/>
                          <a:sym typeface="+mn-ea"/>
                        </a:rPr>
                        <a:t>面向客户的事件做总结报告。</a:t>
                      </a:r>
                      <a:endParaRPr lang="zh-CN" sz="1600" kern="100">
                        <a:effectLst/>
                        <a:latin typeface="+mn-ea"/>
                        <a:ea typeface="+mn-ea"/>
                        <a:cs typeface="Times New Roman" panose="02020603050405020304" pitchFamily="18" charset="0"/>
                      </a:endParaRPr>
                    </a:p>
                  </a:txBody>
                  <a:tcPr marL="68580" marR="68580" marT="0" marB="0" anchor="ctr"/>
                </a:tc>
              </a:tr>
              <a:tr h="537845">
                <a:tc>
                  <a:txBody>
                    <a:bodyPr/>
                    <a:lstStyle/>
                    <a:p>
                      <a:pPr algn="ctr">
                        <a:lnSpc>
                          <a:spcPts val="2000"/>
                        </a:lnSpc>
                        <a:spcAft>
                          <a:spcPts val="0"/>
                        </a:spcAft>
                        <a:buNone/>
                      </a:pPr>
                      <a:r>
                        <a:rPr lang="en-US" altLang="zh-CN" sz="1600" kern="100">
                          <a:effectLst/>
                          <a:latin typeface="+mn-ea"/>
                          <a:ea typeface="+mn-ea"/>
                          <a:cs typeface="Times New Roman" panose="02020603050405020304" pitchFamily="18" charset="0"/>
                        </a:rPr>
                        <a:t>25</a:t>
                      </a:r>
                    </a:p>
                  </a:txBody>
                  <a:tcPr marL="68580" marR="68580" marT="0" marB="0" anchor="ctr"/>
                </a:tc>
                <a:tc rowSpan="2">
                  <a:txBody>
                    <a:bodyPr/>
                    <a:lstStyle/>
                    <a:p>
                      <a:pPr algn="ctr">
                        <a:lnSpc>
                          <a:spcPts val="2000"/>
                        </a:lnSpc>
                        <a:spcAft>
                          <a:spcPts val="0"/>
                        </a:spcAft>
                        <a:buNone/>
                      </a:pPr>
                      <a:r>
                        <a:rPr lang="zh-CN" altLang="en-US" sz="1600" kern="100" dirty="0">
                          <a:effectLst/>
                          <a:latin typeface="+mn-ea"/>
                          <a:ea typeface="+mn-ea"/>
                          <a:cs typeface="Times New Roman" panose="02020603050405020304" pitchFamily="18" charset="0"/>
                        </a:rPr>
                        <a:t>末端空调内部管路破损</a:t>
                      </a:r>
                    </a:p>
                  </a:txBody>
                  <a:tcPr anchor="ctr">
                    <a:noFill/>
                  </a:tcPr>
                </a:tc>
                <a:tc>
                  <a:txBody>
                    <a:bodyPr/>
                    <a:lstStyle/>
                    <a:p>
                      <a:pPr algn="ctr">
                        <a:lnSpc>
                          <a:spcPts val="2000"/>
                        </a:lnSpc>
                        <a:spcAft>
                          <a:spcPts val="0"/>
                        </a:spcAft>
                        <a:buNone/>
                      </a:pPr>
                      <a:r>
                        <a:rPr lang="zh-CN" sz="1600" kern="100">
                          <a:effectLst/>
                          <a:latin typeface="+mn-ea"/>
                          <a:cs typeface="Times New Roman" panose="02020603050405020304" pitchFamily="18" charset="0"/>
                          <a:sym typeface="+mn-ea"/>
                        </a:rPr>
                        <a:t>一线工程师</a:t>
                      </a:r>
                      <a:endParaRPr lang="zh-CN" altLang="en-US"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buNone/>
                      </a:pPr>
                      <a:r>
                        <a:rPr lang="zh-CN" sz="1600" kern="2200" cap="small">
                          <a:effectLst/>
                          <a:latin typeface="+mn-ea"/>
                          <a:cs typeface="Times New Roman" panose="02020603050405020304" pitchFamily="18" charset="0"/>
                          <a:sym typeface="+mn-ea"/>
                        </a:rPr>
                        <a:t>通过动环监控系统或现场巡检方式，发现基础设备设施报警。</a:t>
                      </a:r>
                      <a:endParaRPr lang="zh-CN" altLang="en-US" sz="1600" kern="100">
                        <a:effectLst/>
                        <a:latin typeface="+mn-ea"/>
                        <a:ea typeface="+mn-ea"/>
                        <a:cs typeface="Times New Roman" panose="02020603050405020304" pitchFamily="18" charset="0"/>
                      </a:endParaRPr>
                    </a:p>
                  </a:txBody>
                  <a:tcPr marL="68580" marR="68580" marT="0" marB="0" anchor="ctr"/>
                </a:tc>
              </a:tr>
              <a:tr h="537845">
                <a:tc>
                  <a:txBody>
                    <a:bodyPr/>
                    <a:lstStyle/>
                    <a:p>
                      <a:pPr algn="ctr">
                        <a:lnSpc>
                          <a:spcPts val="2000"/>
                        </a:lnSpc>
                        <a:spcAft>
                          <a:spcPts val="0"/>
                        </a:spcAft>
                        <a:buNone/>
                      </a:pPr>
                      <a:r>
                        <a:rPr lang="en-US" altLang="zh-CN" sz="1600" kern="100">
                          <a:effectLst/>
                          <a:latin typeface="+mn-ea"/>
                          <a:ea typeface="+mn-ea"/>
                          <a:cs typeface="Times New Roman" panose="02020603050405020304" pitchFamily="18" charset="0"/>
                        </a:rPr>
                        <a:t>26</a:t>
                      </a:r>
                    </a:p>
                  </a:txBody>
                  <a:tcPr marL="68580" marR="68580" marT="0" marB="0" anchor="ctr"/>
                </a:tc>
                <a:tc vMerge="1">
                  <a:txBody>
                    <a:bodyPr/>
                    <a:lstStyle/>
                    <a:p>
                      <a:endParaRPr lang="zh-CN"/>
                    </a:p>
                  </a:txBody>
                  <a:tcPr/>
                </a:tc>
                <a:tc>
                  <a:txBody>
                    <a:bodyPr/>
                    <a:lstStyle/>
                    <a:p>
                      <a:pPr algn="ctr">
                        <a:lnSpc>
                          <a:spcPts val="2000"/>
                        </a:lnSpc>
                        <a:spcAft>
                          <a:spcPts val="0"/>
                        </a:spcAft>
                        <a:buNone/>
                      </a:pPr>
                      <a:r>
                        <a:rPr lang="zh-CN" sz="1600" kern="100">
                          <a:effectLst/>
                          <a:latin typeface="+mn-ea"/>
                          <a:cs typeface="Times New Roman" panose="02020603050405020304" pitchFamily="18" charset="0"/>
                          <a:sym typeface="+mn-ea"/>
                        </a:rPr>
                        <a:t>一线工程师</a:t>
                      </a:r>
                      <a:endParaRPr lang="zh-CN" altLang="en-US"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buNone/>
                      </a:pPr>
                      <a:r>
                        <a:rPr lang="zh-CN" sz="1600" kern="100">
                          <a:effectLst/>
                          <a:latin typeface="+mn-ea"/>
                          <a:cs typeface="Times New Roman" panose="02020603050405020304" pitchFamily="18" charset="0"/>
                          <a:sym typeface="+mn-ea"/>
                        </a:rPr>
                        <a:t>安排人员就位（携带地板吸、对讲、手电等）</a:t>
                      </a:r>
                      <a:endParaRPr lang="zh-CN" altLang="en-US" sz="1600" kern="100">
                        <a:effectLst/>
                        <a:latin typeface="+mn-ea"/>
                        <a:ea typeface="+mn-ea"/>
                        <a:cs typeface="Times New Roman" panose="02020603050405020304" pitchFamily="18" charset="0"/>
                      </a:endParaRPr>
                    </a:p>
                  </a:txBody>
                  <a:tcPr marL="68580" marR="68580" marT="0" marB="0" anchor="ctr"/>
                </a:tc>
              </a:tr>
            </a:tbl>
          </a:graphicData>
        </a:graphic>
      </p:graphicFrame>
      <p:sp>
        <p:nvSpPr>
          <p:cNvPr id="49217"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703705" y="1173480"/>
          <a:ext cx="8856345" cy="4665345"/>
        </p:xfrm>
        <a:graphic>
          <a:graphicData uri="http://schemas.openxmlformats.org/drawingml/2006/table">
            <a:tbl>
              <a:tblPr firstRow="1" firstCol="1" bandRow="1">
                <a:tableStyleId>{5C22544A-7EE6-4342-B048-85BDC9FD1C3A}</a:tableStyleId>
              </a:tblPr>
              <a:tblGrid>
                <a:gridCol w="593725"/>
                <a:gridCol w="1422400"/>
                <a:gridCol w="1656715"/>
                <a:gridCol w="5183505"/>
              </a:tblGrid>
              <a:tr h="539750">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内涝发生阶段</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责任方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r>
              <a:tr h="524510">
                <a:tc>
                  <a:txBody>
                    <a:bodyPr/>
                    <a:lstStyle/>
                    <a:p>
                      <a:pPr algn="ctr">
                        <a:lnSpc>
                          <a:spcPts val="2000"/>
                        </a:lnSpc>
                        <a:spcAft>
                          <a:spcPts val="0"/>
                        </a:spcAft>
                      </a:pPr>
                      <a:r>
                        <a:rPr lang="en-US" sz="1600" kern="100">
                          <a:effectLst/>
                          <a:latin typeface="+mn-ea"/>
                          <a:ea typeface="+mn-ea"/>
                          <a:cs typeface="Times New Roman" panose="02020603050405020304" pitchFamily="18" charset="0"/>
                        </a:rPr>
                        <a:t>27</a:t>
                      </a:r>
                    </a:p>
                  </a:txBody>
                  <a:tcPr marL="68580" marR="68580" marT="0" marB="0" anchor="ctr"/>
                </a:tc>
                <a:tc rowSpan="6">
                  <a:txBody>
                    <a:bodyPr/>
                    <a:lstStyle/>
                    <a:p>
                      <a:pPr algn="ctr">
                        <a:lnSpc>
                          <a:spcPts val="2000"/>
                        </a:lnSpc>
                        <a:spcAft>
                          <a:spcPts val="0"/>
                        </a:spcAft>
                      </a:pPr>
                      <a:r>
                        <a:rPr lang="en-US" sz="1600" kern="2200" cap="small" dirty="0">
                          <a:effectLst/>
                          <a:latin typeface="+mn-ea"/>
                          <a:ea typeface="+mn-ea"/>
                          <a:cs typeface="Times New Roman" panose="02020603050405020304" pitchFamily="18" charset="0"/>
                        </a:rPr>
                        <a:t> </a:t>
                      </a:r>
                      <a:r>
                        <a:rPr lang="zh-CN" altLang="en-US" sz="1600" kern="100" dirty="0">
                          <a:effectLst/>
                          <a:latin typeface="+mn-ea"/>
                          <a:cs typeface="Times New Roman" panose="02020603050405020304" pitchFamily="18" charset="0"/>
                          <a:sym typeface="+mn-ea"/>
                        </a:rPr>
                        <a:t>末端空调内部管路破损</a:t>
                      </a:r>
                      <a:endParaRPr lang="zh-CN" sz="1600" kern="100" dirty="0">
                        <a:effectLst/>
                        <a:latin typeface="+mn-ea"/>
                        <a:ea typeface="+mn-ea"/>
                        <a:cs typeface="Times New Roman" panose="02020603050405020304" pitchFamily="18" charset="0"/>
                      </a:endParaRPr>
                    </a:p>
                  </a:txBody>
                  <a:tcPr marL="68580" marR="68580" marT="0" marB="0" anchor="ctr">
                    <a:noFill/>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100" dirty="0">
                          <a:effectLst/>
                          <a:latin typeface="+mn-ea"/>
                          <a:cs typeface="Times New Roman" panose="02020603050405020304" pitchFamily="18" charset="0"/>
                          <a:sym typeface="+mn-ea"/>
                        </a:rPr>
                        <a:t>确定报警内容，现场查看该报警是否为误报警，如误报警，将误报信息记录在册并通知责任主管工程师，启动监控系统报修处理流程并输出监控系统问题记录单；</a:t>
                      </a:r>
                      <a:endParaRPr lang="zh-CN" sz="1600" kern="100">
                        <a:effectLst/>
                        <a:latin typeface="+mn-ea"/>
                        <a:ea typeface="+mn-ea"/>
                        <a:cs typeface="Times New Roman" panose="02020603050405020304" pitchFamily="18" charset="0"/>
                      </a:endParaRPr>
                    </a:p>
                  </a:txBody>
                  <a:tcPr marL="68580" marR="68580" marT="0" marB="0" anchor="ctr"/>
                </a:tc>
              </a:tr>
              <a:tr h="523875">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28</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1600" kern="100" dirty="0">
                          <a:effectLst/>
                          <a:latin typeface="+mn-ea"/>
                          <a:cs typeface="Times New Roman" panose="02020603050405020304" pitchFamily="18" charset="0"/>
                          <a:sym typeface="+mn-ea"/>
                        </a:rPr>
                        <a:t>如不是误报警，</a:t>
                      </a:r>
                      <a:r>
                        <a:rPr lang="zh-CN" sz="1600" kern="100">
                          <a:effectLst/>
                          <a:latin typeface="+mn-ea"/>
                          <a:cs typeface="Times New Roman" panose="02020603050405020304" pitchFamily="18" charset="0"/>
                          <a:sym typeface="+mn-ea"/>
                        </a:rPr>
                        <a:t>启动应急事件通报流程；</a:t>
                      </a:r>
                      <a:endParaRPr lang="zh-CN" sz="1600" kern="100">
                        <a:effectLst/>
                        <a:latin typeface="+mn-ea"/>
                        <a:ea typeface="+mn-ea"/>
                        <a:cs typeface="Times New Roman" panose="02020603050405020304" pitchFamily="18" charset="0"/>
                      </a:endParaRPr>
                    </a:p>
                  </a:txBody>
                  <a:tcPr marL="68580" marR="68580" marT="0" marB="0" anchor="ctr"/>
                </a:tc>
              </a:tr>
              <a:tr h="52451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29</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cs typeface="Times New Roman" panose="02020603050405020304" pitchFamily="18" charset="0"/>
                          <a:sym typeface="+mn-ea"/>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100" dirty="0">
                          <a:effectLst/>
                          <a:latin typeface="+mn-ea"/>
                          <a:cs typeface="Times New Roman" panose="02020603050405020304" pitchFamily="18" charset="0"/>
                          <a:sym typeface="+mn-ea"/>
                        </a:rPr>
                        <a:t>进一步确定漏水位置是空调管路漏水、空调表冷器漏水、冷凝水管路漏水。</a:t>
                      </a:r>
                      <a:endParaRPr lang="zh-CN" sz="1600" kern="100">
                        <a:effectLst/>
                        <a:latin typeface="+mn-ea"/>
                        <a:ea typeface="+mn-ea"/>
                        <a:cs typeface="Times New Roman" panose="02020603050405020304" pitchFamily="18" charset="0"/>
                      </a:endParaRPr>
                    </a:p>
                  </a:txBody>
                  <a:tcPr marL="68580" marR="68580" marT="0" marB="0" anchor="ctr"/>
                </a:tc>
              </a:tr>
              <a:tr h="52959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30</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cs typeface="Times New Roman" panose="02020603050405020304" pitchFamily="18" charset="0"/>
                          <a:sym typeface="+mn-ea"/>
                        </a:rPr>
                        <a:t>一线工程师</a:t>
                      </a:r>
                      <a:endParaRPr lang="zh-CN" sz="1600" kern="100" dirty="0">
                        <a:effectLst/>
                        <a:latin typeface="+mn-ea"/>
                        <a:ea typeface="+mn-ea"/>
                        <a:cs typeface="Times New Roman" panose="02020603050405020304" pitchFamily="18" charset="0"/>
                        <a:sym typeface="+mn-ea"/>
                      </a:endParaRPr>
                    </a:p>
                  </a:txBody>
                  <a:tcPr marL="68580" marR="68580" marT="0" marB="0" anchor="ctr"/>
                </a:tc>
                <a:tc>
                  <a:txBody>
                    <a:bodyPr/>
                    <a:lstStyle/>
                    <a:p>
                      <a:pPr>
                        <a:lnSpc>
                          <a:spcPts val="2000"/>
                        </a:lnSpc>
                        <a:spcAft>
                          <a:spcPts val="0"/>
                        </a:spcAft>
                      </a:pPr>
                      <a:r>
                        <a:rPr lang="zh-CN" sz="1600" kern="2200" cap="small" dirty="0">
                          <a:effectLst/>
                          <a:latin typeface="+mn-ea"/>
                          <a:cs typeface="Times New Roman" panose="02020603050405020304" pitchFamily="18" charset="0"/>
                          <a:sym typeface="+mn-ea"/>
                        </a:rPr>
                        <a:t>确定空调管路漏水或空调表冷器漏水，检查漏水位置，关闭空调进出水阀门，确认漏水位置，关闭供回水阀门，控制</a:t>
                      </a:r>
                      <a:r>
                        <a:rPr lang="zh-CN" sz="1600" kern="2200" cap="small" dirty="0" smtClean="0">
                          <a:effectLst/>
                          <a:latin typeface="+mn-ea"/>
                          <a:cs typeface="Times New Roman" panose="02020603050405020304" pitchFamily="18" charset="0"/>
                          <a:sym typeface="+mn-ea"/>
                        </a:rPr>
                        <a:t>漏水</a:t>
                      </a:r>
                      <a:r>
                        <a:rPr lang="zh-CN" altLang="en-US" sz="1600" kern="2200" cap="small" dirty="0" smtClean="0">
                          <a:effectLst/>
                          <a:latin typeface="+mn-ea"/>
                          <a:cs typeface="Times New Roman" panose="02020603050405020304" pitchFamily="18" charset="0"/>
                          <a:sym typeface="+mn-ea"/>
                        </a:rPr>
                        <a:t>漫延</a:t>
                      </a:r>
                      <a:r>
                        <a:rPr lang="zh-CN" sz="1600" kern="2200" cap="small" dirty="0" smtClean="0">
                          <a:effectLst/>
                          <a:latin typeface="+mn-ea"/>
                          <a:cs typeface="Times New Roman" panose="02020603050405020304" pitchFamily="18" charset="0"/>
                          <a:sym typeface="+mn-ea"/>
                        </a:rPr>
                        <a:t>，</a:t>
                      </a:r>
                      <a:r>
                        <a:rPr lang="zh-CN" sz="1600" kern="2200" cap="small" dirty="0">
                          <a:effectLst/>
                          <a:latin typeface="+mn-ea"/>
                          <a:cs typeface="Times New Roman" panose="02020603050405020304" pitchFamily="18" charset="0"/>
                          <a:sym typeface="+mn-ea"/>
                        </a:rPr>
                        <a:t>检修，更换部件；</a:t>
                      </a:r>
                      <a:endParaRPr lang="zh-CN" sz="1600" kern="100" dirty="0">
                        <a:effectLst/>
                        <a:latin typeface="+mn-ea"/>
                        <a:ea typeface="+mn-ea"/>
                        <a:cs typeface="Times New Roman" panose="02020603050405020304" pitchFamily="18" charset="0"/>
                      </a:endParaRPr>
                    </a:p>
                  </a:txBody>
                  <a:tcPr marL="68580" marR="68580" marT="0" marB="0" anchor="ctr"/>
                </a:tc>
              </a:tr>
              <a:tr h="455295">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31</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cs typeface="Times New Roman" panose="02020603050405020304" pitchFamily="18" charset="0"/>
                          <a:sym typeface="+mn-ea"/>
                        </a:rPr>
                        <a:t>一线工程师</a:t>
                      </a:r>
                      <a:endParaRPr lang="zh-CN" sz="1600" kern="100" cap="small" dirty="0">
                        <a:effectLst/>
                        <a:latin typeface="+mn-ea"/>
                        <a:ea typeface="+mn-ea"/>
                        <a:cs typeface="Times New Roman" panose="02020603050405020304" pitchFamily="18" charset="0"/>
                        <a:sym typeface="+mn-ea"/>
                      </a:endParaRPr>
                    </a:p>
                  </a:txBody>
                  <a:tcPr marL="68580" marR="68580" marT="0" marB="0" anchor="ctr"/>
                </a:tc>
                <a:tc>
                  <a:txBody>
                    <a:bodyPr/>
                    <a:lstStyle/>
                    <a:p>
                      <a:pPr>
                        <a:lnSpc>
                          <a:spcPts val="2000"/>
                        </a:lnSpc>
                        <a:spcAft>
                          <a:spcPts val="0"/>
                        </a:spcAft>
                      </a:pPr>
                      <a:r>
                        <a:rPr lang="zh-CN" sz="1600" kern="100">
                          <a:effectLst/>
                          <a:latin typeface="+mn-ea"/>
                          <a:cs typeface="Times New Roman" panose="02020603050405020304" pitchFamily="18" charset="0"/>
                          <a:sym typeface="+mn-ea"/>
                        </a:rPr>
                        <a:t>确定冷凝水管路漏水，检查漏水位置，关闭空调。疏通管路；如果蒸发器滴水，则需要清洗蒸发器（用清洗剂清洗蒸发器，清洗剂用三倍水稀释，用喷雾剂均匀喷洒在蒸发器表面，等待</a:t>
                      </a:r>
                      <a:r>
                        <a:rPr lang="en-US" altLang="zh-CN" sz="1600" kern="100">
                          <a:effectLst/>
                          <a:latin typeface="+mn-ea"/>
                          <a:cs typeface="Times New Roman" panose="02020603050405020304" pitchFamily="18" charset="0"/>
                          <a:sym typeface="+mn-ea"/>
                        </a:rPr>
                        <a:t>3-5</a:t>
                      </a:r>
                      <a:r>
                        <a:rPr lang="zh-CN" altLang="en-US" sz="1600" kern="100">
                          <a:effectLst/>
                          <a:latin typeface="+mn-ea"/>
                          <a:cs typeface="Times New Roman" panose="02020603050405020304" pitchFamily="18" charset="0"/>
                          <a:sym typeface="+mn-ea"/>
                        </a:rPr>
                        <a:t>分钟，用清水进行清洗</a:t>
                      </a: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53721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32</a:t>
                      </a:r>
                    </a:p>
                  </a:txBody>
                  <a:tcPr marL="68580" marR="68580" marT="0" marB="0" anchor="ctr"/>
                </a:tc>
                <a:tc vMerge="1">
                  <a:txBody>
                    <a:bodyPr/>
                    <a:lstStyle/>
                    <a:p>
                      <a:endParaRPr lang="zh-CN"/>
                    </a:p>
                  </a:txBody>
                  <a:tcPr/>
                </a:tc>
                <a:tc>
                  <a:txBody>
                    <a:bodyPr/>
                    <a:lstStyle/>
                    <a:p>
                      <a:pPr algn="ctr">
                        <a:lnSpc>
                          <a:spcPts val="2000"/>
                        </a:lnSpc>
                        <a:spcAft>
                          <a:spcPts val="0"/>
                        </a:spcAft>
                      </a:pPr>
                      <a:r>
                        <a:rPr sz="1600" kern="2200" cap="small">
                          <a:effectLst/>
                          <a:latin typeface="+mn-ea"/>
                          <a:cs typeface="Times New Roman" panose="02020603050405020304" pitchFamily="18" charset="0"/>
                          <a:sym typeface="+mn-ea"/>
                        </a:rPr>
                        <a:t>一线工程师</a:t>
                      </a:r>
                      <a:endParaRPr lang="zh-CN" sz="1600" kern="100" cap="small" dirty="0">
                        <a:effectLst/>
                        <a:latin typeface="+mn-ea"/>
                        <a:ea typeface="+mn-ea"/>
                        <a:cs typeface="Times New Roman" panose="02020603050405020304" pitchFamily="18" charset="0"/>
                        <a:sym typeface="+mn-ea"/>
                      </a:endParaRPr>
                    </a:p>
                  </a:txBody>
                  <a:tcPr marL="68580" marR="68580" marT="0" marB="0" anchor="ctr"/>
                </a:tc>
                <a:tc>
                  <a:txBody>
                    <a:bodyPr/>
                    <a:lstStyle/>
                    <a:p>
                      <a:pPr>
                        <a:lnSpc>
                          <a:spcPts val="2000"/>
                        </a:lnSpc>
                        <a:spcAft>
                          <a:spcPts val="0"/>
                        </a:spcAft>
                      </a:pPr>
                      <a:r>
                        <a:rPr lang="zh-CN" sz="1600" kern="100" dirty="0">
                          <a:effectLst/>
                          <a:latin typeface="+mn-ea"/>
                          <a:cs typeface="Times New Roman" panose="02020603050405020304" pitchFamily="18" charset="0"/>
                          <a:sym typeface="+mn-ea"/>
                        </a:rPr>
                        <a:t>漏水空调维修后，系统试压排气，试机，开启空调，观察该空调是否运行正常；</a:t>
                      </a:r>
                      <a:endParaRPr lang="zh-CN" sz="1600" kern="100">
                        <a:effectLst/>
                        <a:latin typeface="+mn-ea"/>
                        <a:ea typeface="+mn-ea"/>
                        <a:cs typeface="Times New Roman" panose="02020603050405020304" pitchFamily="18" charset="0"/>
                      </a:endParaRPr>
                    </a:p>
                  </a:txBody>
                  <a:tcPr marL="68580" marR="68580" marT="0" marB="0" anchor="ctr"/>
                </a:tc>
              </a:tr>
            </a:tbl>
          </a:graphicData>
        </a:graphic>
      </p:graphicFrame>
      <p:sp>
        <p:nvSpPr>
          <p:cNvPr id="49217"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703705" y="1173480"/>
          <a:ext cx="8856345" cy="2642235"/>
        </p:xfrm>
        <a:graphic>
          <a:graphicData uri="http://schemas.openxmlformats.org/drawingml/2006/table">
            <a:tbl>
              <a:tblPr firstRow="1" firstCol="1" bandRow="1">
                <a:tableStyleId>{5C22544A-7EE6-4342-B048-85BDC9FD1C3A}</a:tableStyleId>
              </a:tblPr>
              <a:tblGrid>
                <a:gridCol w="593725"/>
                <a:gridCol w="1422400"/>
                <a:gridCol w="1656715"/>
                <a:gridCol w="5183505"/>
              </a:tblGrid>
              <a:tr h="539750">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内涝发生阶段</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责任方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r>
              <a:tr h="524510">
                <a:tc>
                  <a:txBody>
                    <a:bodyPr/>
                    <a:lstStyle/>
                    <a:p>
                      <a:pPr algn="ctr">
                        <a:lnSpc>
                          <a:spcPts val="2000"/>
                        </a:lnSpc>
                        <a:spcAft>
                          <a:spcPts val="0"/>
                        </a:spcAft>
                      </a:pPr>
                      <a:r>
                        <a:rPr lang="en-US" sz="1600" kern="2200" cap="small">
                          <a:effectLst/>
                          <a:latin typeface="+mn-ea"/>
                          <a:ea typeface="+mn-ea"/>
                          <a:cs typeface="Times New Roman" panose="02020603050405020304" pitchFamily="18" charset="0"/>
                        </a:rPr>
                        <a:t>33</a:t>
                      </a:r>
                      <a:endParaRPr lang="zh-CN" sz="1600" kern="100">
                        <a:effectLst/>
                        <a:latin typeface="+mn-ea"/>
                        <a:ea typeface="+mn-ea"/>
                        <a:cs typeface="Times New Roman" panose="02020603050405020304" pitchFamily="18" charset="0"/>
                      </a:endParaRPr>
                    </a:p>
                  </a:txBody>
                  <a:tcPr marL="68580" marR="68580" marT="0" marB="0" anchor="ctr"/>
                </a:tc>
                <a:tc rowSpan="4">
                  <a:txBody>
                    <a:bodyPr/>
                    <a:lstStyle/>
                    <a:p>
                      <a:pPr algn="ctr">
                        <a:lnSpc>
                          <a:spcPts val="2000"/>
                        </a:lnSpc>
                        <a:spcAft>
                          <a:spcPts val="0"/>
                        </a:spcAft>
                      </a:pPr>
                      <a:r>
                        <a:rPr lang="en-US" sz="1600" kern="2200" cap="small" dirty="0">
                          <a:effectLst/>
                          <a:latin typeface="+mn-ea"/>
                          <a:ea typeface="+mn-ea"/>
                          <a:cs typeface="Times New Roman" panose="02020603050405020304" pitchFamily="18" charset="0"/>
                        </a:rPr>
                        <a:t> </a:t>
                      </a:r>
                      <a:r>
                        <a:rPr lang="zh-CN" altLang="en-US" sz="1600" kern="100" dirty="0">
                          <a:effectLst/>
                          <a:latin typeface="+mn-ea"/>
                          <a:cs typeface="Times New Roman" panose="02020603050405020304" pitchFamily="18" charset="0"/>
                          <a:sym typeface="+mn-ea"/>
                        </a:rPr>
                        <a:t>末端空调内部管路破损</a:t>
                      </a:r>
                      <a:endParaRPr lang="zh-CN" sz="1600" kern="100" dirty="0">
                        <a:effectLst/>
                        <a:latin typeface="+mn-ea"/>
                        <a:ea typeface="+mn-ea"/>
                        <a:cs typeface="Times New Roman" panose="02020603050405020304" pitchFamily="18" charset="0"/>
                      </a:endParaRPr>
                    </a:p>
                  </a:txBody>
                  <a:tcPr marL="68580" marR="68580" marT="0" marB="0" anchor="ctr">
                    <a:noFill/>
                  </a:tcPr>
                </a:tc>
                <a:tc>
                  <a:txBody>
                    <a:bodyPr/>
                    <a:lstStyle/>
                    <a:p>
                      <a:pPr algn="ctr">
                        <a:lnSpc>
                          <a:spcPts val="2000"/>
                        </a:lnSpc>
                        <a:spcAft>
                          <a:spcPts val="0"/>
                        </a:spcAft>
                      </a:pPr>
                      <a:r>
                        <a:rPr sz="1600" kern="2200" cap="small">
                          <a:effectLst/>
                          <a:latin typeface="+mn-ea"/>
                          <a:ea typeface="+mn-ea"/>
                          <a:cs typeface="Times New Roman" panose="02020603050405020304" pitchFamily="18" charset="0"/>
                        </a:rPr>
                        <a:t>一线工程师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nSpc>
                          <a:spcPts val="2000"/>
                        </a:lnSpc>
                        <a:spcAft>
                          <a:spcPts val="0"/>
                        </a:spcAft>
                      </a:pPr>
                      <a:r>
                        <a:rPr lang="zh-CN" sz="1600" kern="100" dirty="0">
                          <a:effectLst/>
                          <a:latin typeface="+mn-ea"/>
                          <a:cs typeface="Times New Roman" panose="02020603050405020304" pitchFamily="18" charset="0"/>
                          <a:sym typeface="+mn-ea"/>
                        </a:rPr>
                        <a:t>漏水空调运行正常，则停止备用空调；</a:t>
                      </a:r>
                      <a:endParaRPr lang="zh-CN" sz="1600" kern="100">
                        <a:effectLst/>
                        <a:latin typeface="+mn-ea"/>
                        <a:ea typeface="+mn-ea"/>
                        <a:cs typeface="Times New Roman" panose="02020603050405020304" pitchFamily="18" charset="0"/>
                      </a:endParaRPr>
                    </a:p>
                  </a:txBody>
                  <a:tcPr marL="68580" marR="68580" marT="0" marB="0" anchor="ctr"/>
                </a:tc>
              </a:tr>
              <a:tr h="523875">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34</a:t>
                      </a:r>
                    </a:p>
                  </a:txBody>
                  <a:tcPr marL="68580" marR="68580" marT="0" marB="0" anchor="ctr"/>
                </a:tc>
                <a:tc vMerge="1">
                  <a:txBody>
                    <a:bodyPr/>
                    <a:lstStyle/>
                    <a:p>
                      <a:endParaRPr lang="zh-CN"/>
                    </a:p>
                  </a:txBody>
                  <a:tcPr/>
                </a:tc>
                <a:tc>
                  <a:txBody>
                    <a:bodyPr/>
                    <a:lstStyle/>
                    <a:p>
                      <a:pPr algn="ctr">
                        <a:lnSpc>
                          <a:spcPts val="2000"/>
                        </a:lnSpc>
                        <a:spcAft>
                          <a:spcPts val="0"/>
                        </a:spcAft>
                      </a:pPr>
                      <a:r>
                        <a:rPr lang="zh-CN" sz="1600" kern="100" dirty="0">
                          <a:effectLst/>
                          <a:latin typeface="+mn-ea"/>
                          <a:cs typeface="Times New Roman" panose="02020603050405020304" pitchFamily="18" charset="0"/>
                          <a:sym typeface="+mn-ea"/>
                        </a:rPr>
                        <a:t>二线工程师</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1600" kern="100" dirty="0">
                          <a:effectLst/>
                          <a:latin typeface="+mn-ea"/>
                          <a:cs typeface="Times New Roman" panose="02020603050405020304" pitchFamily="18" charset="0"/>
                          <a:sym typeface="+mn-ea"/>
                        </a:rPr>
                        <a:t>漏水空调运行不正常，通知厂家维修，进行设备报修</a:t>
                      </a:r>
                      <a:r>
                        <a:rPr lang="en-US" altLang="zh-CN" sz="1600" kern="100" dirty="0">
                          <a:effectLst/>
                          <a:latin typeface="+mn-ea"/>
                          <a:cs typeface="Times New Roman" panose="02020603050405020304" pitchFamily="18" charset="0"/>
                          <a:sym typeface="+mn-ea"/>
                        </a:rPr>
                        <a:t>/</a:t>
                      </a:r>
                      <a:r>
                        <a:rPr lang="zh-CN" altLang="en-US" sz="1600" kern="100" dirty="0">
                          <a:effectLst/>
                          <a:latin typeface="+mn-ea"/>
                          <a:cs typeface="Times New Roman" panose="02020603050405020304" pitchFamily="18" charset="0"/>
                          <a:sym typeface="+mn-ea"/>
                        </a:rPr>
                        <a:t>采购处理流程；</a:t>
                      </a:r>
                      <a:endParaRPr lang="zh-CN" sz="1600" kern="100">
                        <a:effectLst/>
                        <a:latin typeface="+mn-ea"/>
                        <a:ea typeface="+mn-ea"/>
                        <a:cs typeface="Times New Roman" panose="02020603050405020304" pitchFamily="18" charset="0"/>
                      </a:endParaRPr>
                    </a:p>
                  </a:txBody>
                  <a:tcPr marL="68580" marR="68580" marT="0" marB="0" anchor="ctr"/>
                </a:tc>
              </a:tr>
              <a:tr h="52451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35</a:t>
                      </a:r>
                    </a:p>
                  </a:txBody>
                  <a:tcPr marL="68580" marR="68580" marT="0" marB="0" anchor="ctr"/>
                </a:tc>
                <a:tc vMerge="1">
                  <a:txBody>
                    <a:bodyPr/>
                    <a:lstStyle/>
                    <a:p>
                      <a:endParaRPr lang="zh-CN"/>
                    </a:p>
                  </a:txBody>
                  <a:tcPr/>
                </a:tc>
                <a:tc>
                  <a:txBody>
                    <a:bodyPr/>
                    <a:lstStyle/>
                    <a:p>
                      <a:pPr algn="ctr">
                        <a:lnSpc>
                          <a:spcPts val="2000"/>
                        </a:lnSpc>
                        <a:spcAft>
                          <a:spcPts val="0"/>
                        </a:spcAft>
                      </a:pPr>
                      <a:r>
                        <a:rPr lang="zh-CN" sz="1600" kern="2200" cap="small" dirty="0">
                          <a:effectLst/>
                          <a:latin typeface="+mn-ea"/>
                          <a:cs typeface="Times New Roman" panose="02020603050405020304" pitchFamily="18" charset="0"/>
                          <a:sym typeface="+mn-ea"/>
                        </a:rPr>
                        <a:t>一线值班长</a:t>
                      </a:r>
                      <a:endParaRPr lang="zh-CN" altLang="zh-CN" sz="1600" kern="2200" cap="small" dirty="0">
                        <a:effectLst/>
                        <a:latin typeface="+mn-ea"/>
                        <a:ea typeface="+mn-ea"/>
                        <a:cs typeface="Times New Roman" panose="02020603050405020304" pitchFamily="18" charset="0"/>
                        <a:sym typeface="+mn-ea"/>
                      </a:endParaRPr>
                    </a:p>
                  </a:txBody>
                  <a:tcPr marL="68580" marR="68580" marT="0" marB="0" anchor="ctr"/>
                </a:tc>
                <a:tc>
                  <a:txBody>
                    <a:bodyPr/>
                    <a:lstStyle/>
                    <a:p>
                      <a:pPr>
                        <a:lnSpc>
                          <a:spcPts val="2000"/>
                        </a:lnSpc>
                        <a:spcAft>
                          <a:spcPts val="0"/>
                        </a:spcAft>
                      </a:pPr>
                      <a:r>
                        <a:rPr lang="zh-CN" sz="1600" kern="100" dirty="0">
                          <a:effectLst/>
                          <a:latin typeface="+mn-ea"/>
                          <a:ea typeface="+mn-ea"/>
                          <a:cs typeface="Times New Roman" panose="02020603050405020304" pitchFamily="18" charset="0"/>
                        </a:rPr>
                        <a:t>制冷专业</a:t>
                      </a:r>
                      <a:r>
                        <a:rPr lang="zh-CN" sz="1600" kern="100">
                          <a:effectLst/>
                          <a:latin typeface="+mn-ea"/>
                          <a:ea typeface="+mn-ea"/>
                          <a:cs typeface="Times New Roman" panose="02020603050405020304" pitchFamily="18" charset="0"/>
                        </a:rPr>
                        <a:t>事件</a:t>
                      </a:r>
                      <a:r>
                        <a:rPr lang="zh-CN" sz="1600" kern="100" smtClean="0">
                          <a:effectLst/>
                          <a:latin typeface="+mn-ea"/>
                          <a:ea typeface="+mn-ea"/>
                          <a:cs typeface="Times New Roman" panose="02020603050405020304" pitchFamily="18" charset="0"/>
                        </a:rPr>
                        <a:t>工作单</a:t>
                      </a:r>
                      <a:r>
                        <a:rPr lang="zh-CN" altLang="en-US" sz="1600" kern="100" smtClean="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tr>
              <a:tr h="529590">
                <a:tc>
                  <a:txBody>
                    <a:bodyPr/>
                    <a:lstStyle/>
                    <a:p>
                      <a:pPr algn="ctr">
                        <a:lnSpc>
                          <a:spcPts val="2000"/>
                        </a:lnSpc>
                        <a:spcAft>
                          <a:spcPts val="0"/>
                        </a:spcAft>
                      </a:pPr>
                      <a:r>
                        <a:rPr lang="en-US" altLang="zh-CN" sz="1600" kern="100">
                          <a:effectLst/>
                          <a:latin typeface="+mn-ea"/>
                          <a:ea typeface="+mn-ea"/>
                          <a:cs typeface="Times New Roman" panose="02020603050405020304" pitchFamily="18" charset="0"/>
                        </a:rPr>
                        <a:t>36</a:t>
                      </a:r>
                    </a:p>
                  </a:txBody>
                  <a:tcPr marL="68580" marR="68580" marT="0" marB="0" anchor="ctr"/>
                </a:tc>
                <a:tc vMerge="1">
                  <a:txBody>
                    <a:bodyPr/>
                    <a:lstStyle/>
                    <a:p>
                      <a:endParaRPr lang="zh-CN"/>
                    </a:p>
                  </a:txBody>
                  <a:tcPr/>
                </a:tc>
                <a:tc>
                  <a:txBody>
                    <a:bodyPr/>
                    <a:lstStyle/>
                    <a:p>
                      <a:pPr algn="ctr">
                        <a:lnSpc>
                          <a:spcPts val="2000"/>
                        </a:lnSpc>
                        <a:spcAft>
                          <a:spcPts val="0"/>
                        </a:spcAft>
                      </a:pPr>
                      <a:r>
                        <a:rPr lang="en-US" sz="1600" kern="2200" cap="small">
                          <a:effectLst/>
                          <a:latin typeface="+mn-ea"/>
                          <a:cs typeface="Times New Roman" panose="02020603050405020304" pitchFamily="18" charset="0"/>
                          <a:sym typeface="+mn-ea"/>
                        </a:rPr>
                        <a:t>\</a:t>
                      </a:r>
                      <a:endParaRPr lang="en-US" sz="1600" kern="2200" cap="small" dirty="0">
                        <a:effectLst/>
                        <a:latin typeface="+mn-ea"/>
                        <a:ea typeface="+mn-ea"/>
                        <a:cs typeface="Times New Roman" panose="02020603050405020304" pitchFamily="18" charset="0"/>
                        <a:sym typeface="+mn-ea"/>
                      </a:endParaRPr>
                    </a:p>
                  </a:txBody>
                  <a:tcPr marL="68580" marR="68580" marT="0" marB="0" anchor="ctr"/>
                </a:tc>
                <a:tc>
                  <a:txBody>
                    <a:bodyPr/>
                    <a:lstStyle/>
                    <a:p>
                      <a:pPr>
                        <a:spcAft>
                          <a:spcPts val="0"/>
                        </a:spcAft>
                      </a:pPr>
                      <a:r>
                        <a:rPr lang="zh-CN" altLang="en-US" sz="1600" kern="100" dirty="0" smtClean="0">
                          <a:effectLst/>
                          <a:latin typeface="+mn-ea"/>
                          <a:ea typeface="+mn-ea"/>
                          <a:cs typeface="Times New Roman" panose="02020603050405020304" pitchFamily="18" charset="0"/>
                          <a:sym typeface="+mn-ea"/>
                        </a:rPr>
                        <a:t>应急</a:t>
                      </a:r>
                      <a:r>
                        <a:rPr lang="zh-CN" sz="1600" kern="100" dirty="0" smtClean="0">
                          <a:effectLst/>
                          <a:latin typeface="+mn-ea"/>
                          <a:ea typeface="+mn-ea"/>
                          <a:cs typeface="Times New Roman" panose="02020603050405020304" pitchFamily="18" charset="0"/>
                          <a:sym typeface="+mn-ea"/>
                        </a:rPr>
                        <a:t>事件</a:t>
                      </a:r>
                      <a:r>
                        <a:rPr lang="zh-CN" sz="1600" kern="100" dirty="0">
                          <a:effectLst/>
                          <a:latin typeface="+mn-ea"/>
                          <a:ea typeface="+mn-ea"/>
                          <a:cs typeface="Times New Roman" panose="02020603050405020304" pitchFamily="18" charset="0"/>
                          <a:sym typeface="+mn-ea"/>
                        </a:rPr>
                        <a:t>处理</a:t>
                      </a:r>
                      <a:r>
                        <a:rPr lang="zh-CN" sz="1600" kern="100" dirty="0" smtClean="0">
                          <a:effectLst/>
                          <a:latin typeface="+mn-ea"/>
                          <a:ea typeface="+mn-ea"/>
                          <a:cs typeface="Times New Roman" panose="02020603050405020304" pitchFamily="18" charset="0"/>
                          <a:sym typeface="+mn-ea"/>
                        </a:rPr>
                        <a:t>完毕</a:t>
                      </a:r>
                      <a:r>
                        <a:rPr lang="zh-CN" altLang="en-US" sz="1600" kern="100" dirty="0" smtClean="0">
                          <a:effectLst/>
                          <a:latin typeface="+mn-ea"/>
                          <a:ea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sym typeface="+mn-ea"/>
                      </a:endParaRPr>
                    </a:p>
                  </a:txBody>
                  <a:tcPr marL="68580" marR="68580" marT="0" marB="0" anchor="ctr"/>
                </a:tc>
              </a:tr>
            </a:tbl>
          </a:graphicData>
        </a:graphic>
      </p:graphicFrame>
      <p:sp>
        <p:nvSpPr>
          <p:cNvPr id="49217"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应急实施步骤</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28</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5299"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注意事项</a:t>
            </a:r>
          </a:p>
        </p:txBody>
      </p:sp>
      <p:sp>
        <p:nvSpPr>
          <p:cNvPr id="5" name="矩形 7"/>
          <p:cNvSpPr>
            <a:spLocks noChangeArrowheads="1"/>
          </p:cNvSpPr>
          <p:nvPr/>
        </p:nvSpPr>
        <p:spPr bwMode="auto">
          <a:xfrm>
            <a:off x="1703388" y="1268413"/>
            <a:ext cx="885666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为保证应急实施工作顺利、有效开展，对应急实施中的工作要点做如下明确规定：</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应急启动后，一线应急实施的工作应按照预定应急操作程序严格执行，并向分部部长及专业工程师通报应急执行情况；</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应急中若需业务支撑组配合进行应急处置，业务支撑组只可进行辅助配合工作，不得执行任何设备操作任务；</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a:ln>
                  <a:noFill/>
                </a:ln>
                <a:solidFill>
                  <a:schemeClr val="tx1"/>
                </a:solidFill>
                <a:effectLst/>
                <a:uLnTx/>
                <a:uFillTx/>
                <a:latin typeface="+mn-ea"/>
                <a:ea typeface="+mn-ea"/>
                <a:cs typeface="+mn-cs"/>
                <a:sym typeface="+mn-ea"/>
              </a:rPr>
              <a:t>应急实施小组应</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行动迅速、判断准确，确保在应急要求时间内完成相关区域的应急实施工作；</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应急实施过程中，所有参与应急实施人员不得乘坐电梯，必须通过步梯通道实施应急工作；</a:t>
            </a:r>
          </a:p>
          <a:p>
            <a:pPr marL="800100" marR="0" lvl="1" indent="-342900" algn="l" defTabSz="914400" rtl="0" eaLnBrk="0" fontAlgn="base" latinLnBrk="0" hangingPunct="0">
              <a:lnSpc>
                <a:spcPct val="150000"/>
              </a:lnSpc>
              <a:spcBef>
                <a:spcPts val="200"/>
              </a:spcBef>
              <a:spcAft>
                <a:spcPts val="200"/>
              </a:spcAft>
              <a:buClrTx/>
              <a:buSzTx/>
              <a:buFont typeface="+mj-lt"/>
              <a:buAutoNum type="arabicPeriod"/>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应急实施过程中，各应急小组应如实记录应急实施情况，以便做后期总结分析，对</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EOP</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进行优化调整。</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2</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19458" name="TextBox 5"/>
          <p:cNvSpPr txBox="1"/>
          <p:nvPr/>
        </p:nvSpPr>
        <p:spPr>
          <a:xfrm>
            <a:off x="1703388" y="404813"/>
            <a:ext cx="8856662" cy="460375"/>
          </a:xfrm>
          <a:prstGeom prst="rect">
            <a:avLst/>
          </a:prstGeom>
          <a:noFill/>
          <a:ln w="9525">
            <a:noFill/>
          </a:ln>
        </p:spPr>
        <p:txBody>
          <a:bodyPr anchor="t">
            <a:spAutoFit/>
          </a:bodyPr>
          <a:lstStyle/>
          <a:p>
            <a:r>
              <a:rPr lang="zh-CN" altLang="en-US" sz="2400" b="1" dirty="0" smtClean="0">
                <a:solidFill>
                  <a:schemeClr val="accent1"/>
                </a:solidFill>
                <a:latin typeface="Copperplate Gothic Bold" panose="020E0705020206020404" pitchFamily="34" charset="0"/>
                <a:ea typeface="微软雅黑" panose="020B0503020204020204" pitchFamily="34" charset="-122"/>
              </a:rPr>
              <a:t>培训</a:t>
            </a:r>
            <a:r>
              <a:rPr lang="zh-CN" altLang="en-US" sz="2400" b="1" dirty="0">
                <a:solidFill>
                  <a:schemeClr val="accent1"/>
                </a:solidFill>
                <a:latin typeface="Copperplate Gothic Bold" panose="020E0705020206020404" pitchFamily="34" charset="0"/>
                <a:ea typeface="微软雅黑" panose="020B0503020204020204" pitchFamily="34" charset="-122"/>
              </a:rPr>
              <a:t>目标及培训要求</a:t>
            </a:r>
          </a:p>
        </p:txBody>
      </p:sp>
      <p:sp>
        <p:nvSpPr>
          <p:cNvPr id="3" name="矩形 2"/>
          <p:cNvSpPr/>
          <p:nvPr/>
        </p:nvSpPr>
        <p:spPr>
          <a:xfrm>
            <a:off x="1847850" y="1412875"/>
            <a:ext cx="8569325" cy="1660525"/>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sym typeface="+mn-ea"/>
              </a:rPr>
              <a:t>培训目的</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ea"/>
                <a:ea typeface="+mn-ea"/>
                <a:cs typeface="+mn-cs"/>
                <a:sym typeface="+mn-ea"/>
              </a:rPr>
              <a:t>            </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本课程针对润泽科技数据中心运维</a:t>
            </a:r>
            <a:r>
              <a:rPr kumimoji="0" lang="zh-CN" altLang="en-US" sz="1600" b="0" i="0" u="none" strike="noStrike" kern="1200" cap="none" spc="0" normalizeH="0" baseline="0" noProof="0" dirty="0" smtClean="0">
                <a:ln>
                  <a:noFill/>
                </a:ln>
                <a:solidFill>
                  <a:schemeClr val="tx1"/>
                </a:solidFill>
                <a:effectLst/>
                <a:uLnTx/>
                <a:uFillTx/>
                <a:latin typeface="+mn-ea"/>
                <a:ea typeface="+mn-ea"/>
                <a:cs typeface="+mn-cs"/>
                <a:sym typeface="+mn-ea"/>
              </a:rPr>
              <a:t>团队</a:t>
            </a:r>
            <a:r>
              <a:rPr lang="zh-CN" altLang="en-US" sz="1600" dirty="0">
                <a:latin typeface="+mn-ea"/>
                <a:ea typeface="+mn-ea"/>
                <a:sym typeface="+mn-ea"/>
              </a:rPr>
              <a:t>暖通系统</a:t>
            </a:r>
            <a:r>
              <a:rPr kumimoji="0" lang="zh-CN" altLang="en-US" sz="1600" b="0" i="0" u="none" strike="noStrike" kern="1200" cap="none" spc="0" normalizeH="0" baseline="0" noProof="0" dirty="0" smtClean="0">
                <a:ln>
                  <a:noFill/>
                </a:ln>
                <a:solidFill>
                  <a:schemeClr val="tx1"/>
                </a:solidFill>
                <a:effectLst/>
                <a:uLnTx/>
                <a:uFillTx/>
                <a:latin typeface="+mn-ea"/>
                <a:ea typeface="+mn-ea"/>
                <a:cs typeface="+mn-cs"/>
                <a:sym typeface="+mn-ea"/>
              </a:rPr>
              <a:t>运</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维人员进行，旨在使相关人员掌握当机房发生漏水报警时的应急操作流程以及安全注意事项等内容，以进一步提高润泽科技数据中心运维人员操作水平。</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矩形 6"/>
          <p:cNvSpPr/>
          <p:nvPr/>
        </p:nvSpPr>
        <p:spPr>
          <a:xfrm>
            <a:off x="2000250" y="3573463"/>
            <a:ext cx="8569325" cy="1660525"/>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sym typeface="+mn-ea"/>
              </a:rPr>
              <a:t>培训要求</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j-ea"/>
                <a:ea typeface="+mn-ea"/>
                <a:cs typeface="+mn-cs"/>
                <a:sym typeface="+mn-ea"/>
              </a:rPr>
              <a:t>           该课程考核合格分数线为</a:t>
            </a:r>
            <a:r>
              <a:rPr kumimoji="0" lang="en-US" altLang="zh-CN" sz="1600" b="0" i="0" u="none" strike="noStrike" kern="1200" cap="none" spc="0" normalizeH="0" baseline="0" noProof="0" dirty="0">
                <a:ln>
                  <a:noFill/>
                </a:ln>
                <a:solidFill>
                  <a:schemeClr val="tx1"/>
                </a:solidFill>
                <a:effectLst/>
                <a:uLnTx/>
                <a:uFillTx/>
                <a:latin typeface="+mj-ea"/>
                <a:ea typeface="+mn-ea"/>
                <a:cs typeface="+mn-cs"/>
                <a:sym typeface="+mn-ea"/>
              </a:rPr>
              <a:t>90</a:t>
            </a:r>
            <a:r>
              <a:rPr kumimoji="0" lang="zh-CN" altLang="en-US" sz="1600" b="0" i="0" u="none" strike="noStrike" kern="1200" cap="none" spc="0" normalizeH="0" baseline="0" noProof="0" dirty="0">
                <a:ln>
                  <a:noFill/>
                </a:ln>
                <a:solidFill>
                  <a:schemeClr val="tx1"/>
                </a:solidFill>
                <a:effectLst/>
                <a:uLnTx/>
                <a:uFillTx/>
                <a:latin typeface="+mj-ea"/>
                <a:ea typeface="+mn-ea"/>
                <a:cs typeface="+mn-cs"/>
                <a:sym typeface="+mn-ea"/>
              </a:rPr>
              <a:t>分， </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参训人员需要掌握当发生</a:t>
            </a:r>
            <a:r>
              <a:rPr lang="zh-CN" altLang="en-US" sz="1600" noProof="0" dirty="0">
                <a:ln>
                  <a:noFill/>
                </a:ln>
                <a:effectLst/>
                <a:uLnTx/>
                <a:uFillTx/>
                <a:latin typeface="+mn-ea"/>
                <a:ea typeface="+mn-ea"/>
                <a:sym typeface="+mn-ea"/>
              </a:rPr>
              <a:t>机房漏水报警时</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的应急操作步骤、安全注意事项等内容，确保操作人员熟知熟会，保证操作人员在紧急情况且没有他人指导的情况下能独立完成该应急操作。</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29</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5098039"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36" y="12414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8039"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93492" y="150971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98039" y="12842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45065" name="组合 11"/>
          <p:cNvGrpSpPr/>
          <p:nvPr/>
        </p:nvGrpSpPr>
        <p:grpSpPr>
          <a:xfrm>
            <a:off x="2363788" y="1358900"/>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5068"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5069"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45070" name="组合 16"/>
          <p:cNvGrpSpPr/>
          <p:nvPr/>
        </p:nvGrpSpPr>
        <p:grpSpPr>
          <a:xfrm>
            <a:off x="2363788" y="2244725"/>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5073"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5074"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45075" name="组合 21"/>
          <p:cNvGrpSpPr/>
          <p:nvPr/>
        </p:nvGrpSpPr>
        <p:grpSpPr>
          <a:xfrm>
            <a:off x="2363788" y="3130550"/>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5078"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5079"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grpSp>
        <p:nvGrpSpPr>
          <p:cNvPr id="45080" name="组合 26"/>
          <p:cNvGrpSpPr/>
          <p:nvPr/>
        </p:nvGrpSpPr>
        <p:grpSpPr>
          <a:xfrm>
            <a:off x="2362200" y="4013200"/>
            <a:ext cx="7777163" cy="809625"/>
            <a:chOff x="3503712" y="4819326"/>
            <a:chExt cx="5182920" cy="1057946"/>
          </a:xfrm>
        </p:grpSpPr>
        <p:sp>
          <p:nvSpPr>
            <p:cNvPr id="28" name="矩形 27"/>
            <p:cNvSpPr/>
            <p:nvPr/>
          </p:nvSpPr>
          <p:spPr>
            <a:xfrm>
              <a:off x="5107571" y="4819326"/>
              <a:ext cx="3578003"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19326"/>
              <a:ext cx="1764668"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5083"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5084" name="TextBox 90"/>
            <p:cNvSpPr txBox="1"/>
            <p:nvPr/>
          </p:nvSpPr>
          <p:spPr>
            <a:xfrm>
              <a:off x="5269006"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45085" name="组合 34"/>
          <p:cNvGrpSpPr/>
          <p:nvPr/>
        </p:nvGrpSpPr>
        <p:grpSpPr>
          <a:xfrm>
            <a:off x="2363788" y="4894263"/>
            <a:ext cx="7775575" cy="809625"/>
            <a:chOff x="3504874" y="3667198"/>
            <a:chExt cx="5182251" cy="1057946"/>
          </a:xfrm>
        </p:grpSpPr>
        <p:sp>
          <p:nvSpPr>
            <p:cNvPr id="36" name="矩形 35"/>
            <p:cNvSpPr/>
            <p:nvPr/>
          </p:nvSpPr>
          <p:spPr>
            <a:xfrm>
              <a:off x="5108854" y="3667198"/>
              <a:ext cx="3578271"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5088"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5089"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30</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6144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endParaRPr>
          </a:p>
        </p:txBody>
      </p:sp>
      <p:graphicFrame>
        <p:nvGraphicFramePr>
          <p:cNvPr id="2" name="表格 1"/>
          <p:cNvGraphicFramePr>
            <a:graphicFrameLocks noGrp="1"/>
          </p:cNvGraphicFramePr>
          <p:nvPr/>
        </p:nvGraphicFramePr>
        <p:xfrm>
          <a:off x="1703705" y="925195"/>
          <a:ext cx="6659245" cy="5465445"/>
        </p:xfrm>
        <a:graphic>
          <a:graphicData uri="http://schemas.openxmlformats.org/drawingml/2006/table">
            <a:tbl>
              <a:tblPr firstRow="1" firstCol="1" bandRow="1">
                <a:tableStyleId>{5C22544A-7EE6-4342-B048-85BDC9FD1C3A}</a:tableStyleId>
              </a:tblPr>
              <a:tblGrid>
                <a:gridCol w="1647190"/>
                <a:gridCol w="1862455"/>
                <a:gridCol w="1984375"/>
                <a:gridCol w="1165225"/>
              </a:tblGrid>
              <a:tr h="323850">
                <a:tc>
                  <a:txBody>
                    <a:bodyPr/>
                    <a:lstStyle/>
                    <a:p>
                      <a:pPr algn="ctr">
                        <a:spcAft>
                          <a:spcPts val="0"/>
                        </a:spcAft>
                      </a:pPr>
                      <a:r>
                        <a:rPr lang="zh-CN" sz="1600" dirty="0">
                          <a:effectLst/>
                          <a:latin typeface="+mn-ea"/>
                          <a:ea typeface="+mn-ea"/>
                        </a:rPr>
                        <a:t>职责岗位</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dirty="0">
                          <a:effectLst/>
                          <a:latin typeface="+mn-ea"/>
                          <a:ea typeface="+mn-ea"/>
                        </a:rPr>
                        <a:t>联系人</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a:effectLst/>
                          <a:latin typeface="+mn-ea"/>
                          <a:ea typeface="+mn-ea"/>
                        </a:rPr>
                        <a:t>联系电话</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a:effectLst/>
                          <a:latin typeface="+mn-ea"/>
                          <a:ea typeface="+mn-ea"/>
                        </a:rPr>
                        <a:t>备注</a:t>
                      </a:r>
                      <a:endParaRPr lang="zh-CN" sz="1600">
                        <a:effectLst/>
                        <a:latin typeface="+mn-ea"/>
                        <a:ea typeface="+mn-ea"/>
                        <a:cs typeface="Times New Roman" panose="02020603050405020304" pitchFamily="18" charset="0"/>
                      </a:endParaRPr>
                    </a:p>
                  </a:txBody>
                  <a:tcPr marL="68588" marR="68588" marT="0" marB="0" anchor="ctr"/>
                </a:tc>
              </a:tr>
              <a:tr h="491490">
                <a:tc>
                  <a:txBody>
                    <a:bodyPr/>
                    <a:lstStyle/>
                    <a:p>
                      <a:pPr algn="ctr">
                        <a:spcAft>
                          <a:spcPts val="0"/>
                        </a:spcAft>
                      </a:pPr>
                      <a:r>
                        <a:rPr lang="zh-CN" sz="1600" dirty="0">
                          <a:effectLst/>
                          <a:latin typeface="+mn-ea"/>
                          <a:ea typeface="+mn-ea"/>
                          <a:cs typeface="Times New Roman" panose="02020603050405020304" pitchFamily="18" charset="0"/>
                        </a:rPr>
                        <a:t>常务副总裁</a:t>
                      </a:r>
                    </a:p>
                  </a:txBody>
                  <a:tcPr marL="68588" marR="68588" marT="0" marB="0" anchor="ctr"/>
                </a:tc>
                <a:tc>
                  <a:txBody>
                    <a:bodyPr/>
                    <a:lstStyle/>
                    <a:p>
                      <a:pPr algn="ctr">
                        <a:spcAft>
                          <a:spcPts val="0"/>
                        </a:spcAft>
                      </a:pPr>
                      <a:r>
                        <a:rPr lang="zh-CN" sz="1600">
                          <a:effectLst/>
                          <a:latin typeface="+mn-ea"/>
                          <a:ea typeface="+mn-ea"/>
                          <a:cs typeface="Times New Roman" panose="02020603050405020304" pitchFamily="18" charset="0"/>
                        </a:rPr>
                        <a:t>祝敬</a:t>
                      </a:r>
                    </a:p>
                  </a:txBody>
                  <a:tcPr marL="68588" marR="68588" marT="0" marB="0" anchor="ctr"/>
                </a:tc>
                <a:tc>
                  <a:txBody>
                    <a:bodyPr/>
                    <a:lstStyle/>
                    <a:p>
                      <a:pPr algn="ctr">
                        <a:spcAft>
                          <a:spcPts val="0"/>
                        </a:spcAft>
                      </a:pPr>
                      <a:r>
                        <a:rPr lang="en-US" sz="1600">
                          <a:effectLst/>
                          <a:latin typeface="+mn-ea"/>
                          <a:ea typeface="+mn-ea"/>
                        </a:rPr>
                        <a:t>18610668351</a:t>
                      </a:r>
                    </a:p>
                    <a:p>
                      <a:pPr algn="ctr">
                        <a:spcAft>
                          <a:spcPts val="0"/>
                        </a:spcAft>
                      </a:pPr>
                      <a:r>
                        <a:rPr lang="en-US" sz="1600">
                          <a:effectLst/>
                          <a:latin typeface="+mn-ea"/>
                          <a:ea typeface="+mn-ea"/>
                        </a:rPr>
                        <a:t>13910958351 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3850">
                <a:tc>
                  <a:txBody>
                    <a:bodyPr/>
                    <a:lstStyle/>
                    <a:p>
                      <a:pPr algn="ctr">
                        <a:spcAft>
                          <a:spcPts val="0"/>
                        </a:spcAft>
                      </a:pPr>
                      <a:r>
                        <a:rPr lang="zh-CN" sz="1600" dirty="0">
                          <a:effectLst/>
                          <a:latin typeface="+mn-ea"/>
                          <a:ea typeface="+mn-ea"/>
                          <a:cs typeface="Times New Roman" panose="02020603050405020304" pitchFamily="18" charset="0"/>
                        </a:rPr>
                        <a:t>运维部总监</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梁刚</a:t>
                      </a:r>
                    </a:p>
                  </a:txBody>
                  <a:tcPr marL="68588" marR="68588" marT="0" marB="0" anchor="ctr"/>
                </a:tc>
                <a:tc>
                  <a:txBody>
                    <a:bodyPr/>
                    <a:lstStyle/>
                    <a:p>
                      <a:pPr algn="ctr">
                        <a:spcAft>
                          <a:spcPts val="0"/>
                        </a:spcAft>
                      </a:pPr>
                      <a:r>
                        <a:rPr lang="en-US" sz="1600">
                          <a:effectLst/>
                          <a:latin typeface="+mn-ea"/>
                          <a:ea typeface="+mn-ea"/>
                        </a:rPr>
                        <a:t>13910626787 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en-US" altLang="zh-CN" sz="1600" dirty="0">
                          <a:effectLst/>
                          <a:latin typeface="+mn-ea"/>
                          <a:ea typeface="+mn-ea"/>
                          <a:cs typeface="Times New Roman" panose="02020603050405020304" pitchFamily="18" charset="0"/>
                        </a:rPr>
                        <a:t>A5</a:t>
                      </a:r>
                      <a:r>
                        <a:rPr lang="zh-CN" sz="1600" dirty="0">
                          <a:effectLst/>
                          <a:latin typeface="+mn-ea"/>
                          <a:ea typeface="+mn-ea"/>
                          <a:cs typeface="Times New Roman" panose="02020603050405020304" pitchFamily="18" charset="0"/>
                        </a:rPr>
                        <a:t>数据中心部长</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贾建全</a:t>
                      </a:r>
                    </a:p>
                  </a:txBody>
                  <a:tcPr marL="68588" marR="68588" marT="0" marB="0" anchor="ctr"/>
                </a:tc>
                <a:tc>
                  <a:txBody>
                    <a:bodyPr/>
                    <a:lstStyle/>
                    <a:p>
                      <a:pPr algn="ctr">
                        <a:spcAft>
                          <a:spcPts val="0"/>
                        </a:spcAft>
                      </a:pPr>
                      <a:r>
                        <a:rPr lang="en-US" sz="1600">
                          <a:effectLst/>
                          <a:latin typeface="+mn-ea"/>
                          <a:ea typeface="+mn-ea"/>
                        </a:rPr>
                        <a:t>18901167358 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1490">
                <a:tc>
                  <a:txBody>
                    <a:bodyPr/>
                    <a:lstStyle/>
                    <a:p>
                      <a:pPr algn="ctr">
                        <a:spcAft>
                          <a:spcPts val="0"/>
                        </a:spcAft>
                        <a:buNone/>
                      </a:pPr>
                      <a:r>
                        <a:rPr lang="zh-CN" altLang="en-US" sz="1600" dirty="0">
                          <a:effectLst/>
                          <a:latin typeface="+mn-ea"/>
                          <a:ea typeface="+mn-ea"/>
                          <a:cs typeface="Times New Roman" panose="02020603050405020304" pitchFamily="18" charset="0"/>
                        </a:rPr>
                        <a:t>技术保障部供配电分部部长</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徐海军</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13601062562</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buNone/>
                      </a:pPr>
                      <a:r>
                        <a:rPr lang="zh-CN" altLang="en-US" sz="1600" dirty="0">
                          <a:effectLst/>
                          <a:latin typeface="+mn-ea"/>
                          <a:cs typeface="Times New Roman" panose="02020603050405020304" pitchFamily="18" charset="0"/>
                          <a:sym typeface="+mn-ea"/>
                        </a:rPr>
                        <a:t>技术保障部暖通分部部长</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迟勇</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15030659110</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buNone/>
                      </a:pPr>
                      <a:r>
                        <a:rPr lang="zh-CN" altLang="en-US" sz="1600" dirty="0">
                          <a:effectLst/>
                          <a:latin typeface="+mn-ea"/>
                          <a:cs typeface="Times New Roman" panose="02020603050405020304" pitchFamily="18" charset="0"/>
                          <a:sym typeface="+mn-ea"/>
                        </a:rPr>
                        <a:t>技术保障部弱电分部部长</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郭春磊</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18600883166</a:t>
                      </a:r>
                    </a:p>
                    <a:p>
                      <a:pPr algn="ctr">
                        <a:spcAft>
                          <a:spcPts val="0"/>
                        </a:spcAft>
                        <a:buNone/>
                      </a:pPr>
                      <a:r>
                        <a:rPr lang="zh-CN" altLang="en-US" sz="1600">
                          <a:effectLst/>
                          <a:latin typeface="+mn-ea"/>
                          <a:ea typeface="+mn-ea"/>
                          <a:cs typeface="Times New Roman" panose="02020603050405020304" pitchFamily="18" charset="0"/>
                        </a:rPr>
                        <a:t>15333364476</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07670">
                <a:tc>
                  <a:txBody>
                    <a:bodyPr/>
                    <a:lstStyle/>
                    <a:p>
                      <a:pPr algn="ctr">
                        <a:spcAft>
                          <a:spcPts val="0"/>
                        </a:spcAft>
                      </a:pPr>
                      <a:r>
                        <a:rPr lang="zh-CN" sz="1600" dirty="0">
                          <a:effectLst/>
                          <a:latin typeface="+mn-ea"/>
                          <a:ea typeface="+mn-ea"/>
                          <a:cs typeface="Times New Roman" panose="02020603050405020304" pitchFamily="18" charset="0"/>
                        </a:rPr>
                        <a:t>暖通工程师</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徐海青</a:t>
                      </a:r>
                    </a:p>
                  </a:txBody>
                  <a:tcPr marL="68588" marR="68588" marT="0" marB="0" anchor="ctr"/>
                </a:tc>
                <a:tc>
                  <a:txBody>
                    <a:bodyPr/>
                    <a:lstStyle/>
                    <a:p>
                      <a:pPr algn="ctr">
                        <a:spcAft>
                          <a:spcPts val="0"/>
                        </a:spcAft>
                      </a:pPr>
                      <a:r>
                        <a:rPr lang="en-US" sz="1600">
                          <a:effectLst/>
                          <a:latin typeface="+mn-ea"/>
                          <a:ea typeface="+mn-ea"/>
                        </a:rPr>
                        <a:t> 13780266379</a:t>
                      </a: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4485">
                <a:tc>
                  <a:txBody>
                    <a:bodyPr/>
                    <a:lstStyle/>
                    <a:p>
                      <a:pPr algn="ctr">
                        <a:spcAft>
                          <a:spcPts val="0"/>
                        </a:spcAft>
                      </a:pPr>
                      <a:r>
                        <a:rPr lang="zh-CN" sz="1600" dirty="0">
                          <a:effectLst/>
                          <a:latin typeface="+mn-ea"/>
                          <a:ea typeface="+mn-ea"/>
                          <a:cs typeface="Times New Roman" panose="02020603050405020304" pitchFamily="18" charset="0"/>
                        </a:rPr>
                        <a:t>强电工程师</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南晓峰</a:t>
                      </a:r>
                    </a:p>
                  </a:txBody>
                  <a:tcPr marL="68588" marR="68588" marT="0" marB="0" anchor="ctr"/>
                </a:tc>
                <a:tc>
                  <a:txBody>
                    <a:bodyPr/>
                    <a:lstStyle/>
                    <a:p>
                      <a:pPr algn="ctr">
                        <a:spcAft>
                          <a:spcPts val="0"/>
                        </a:spcAft>
                      </a:pPr>
                      <a:r>
                        <a:rPr lang="en-US" sz="1600" dirty="0">
                          <a:effectLst/>
                          <a:latin typeface="+mn-ea"/>
                          <a:ea typeface="+mn-ea"/>
                        </a:rPr>
                        <a:t>15303160821 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3850">
                <a:tc>
                  <a:txBody>
                    <a:bodyPr/>
                    <a:lstStyle/>
                    <a:p>
                      <a:pPr algn="ctr">
                        <a:spcAft>
                          <a:spcPts val="0"/>
                        </a:spcAft>
                        <a:buNone/>
                      </a:pPr>
                      <a:r>
                        <a:rPr lang="zh-CN" sz="1600" dirty="0">
                          <a:effectLst/>
                          <a:latin typeface="+mn-ea"/>
                          <a:cs typeface="Times New Roman" panose="02020603050405020304" pitchFamily="18" charset="0"/>
                          <a:sym typeface="+mn-ea"/>
                        </a:rPr>
                        <a:t>弱电工程师</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张雷</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15222236885</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324485">
                <a:tc>
                  <a:txBody>
                    <a:bodyPr/>
                    <a:lstStyle/>
                    <a:p>
                      <a:pPr algn="ctr">
                        <a:spcAft>
                          <a:spcPts val="0"/>
                        </a:spcAft>
                        <a:buNone/>
                      </a:pPr>
                      <a:r>
                        <a:rPr lang="zh-CN" sz="1600" dirty="0">
                          <a:effectLst/>
                          <a:latin typeface="+mn-ea"/>
                          <a:cs typeface="Times New Roman" panose="02020603050405020304" pitchFamily="18" charset="0"/>
                          <a:sym typeface="+mn-ea"/>
                        </a:rPr>
                        <a:t>弱电工程师</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甄国卿</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19931815828</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zh-CN" sz="1600" dirty="0">
                          <a:effectLst/>
                          <a:latin typeface="+mn-ea"/>
                          <a:ea typeface="+mn-ea"/>
                          <a:cs typeface="Times New Roman" panose="02020603050405020304" pitchFamily="18" charset="0"/>
                        </a:rPr>
                        <a:t>二层值班室</a:t>
                      </a:r>
                    </a:p>
                  </a:txBody>
                  <a:tcPr marL="68588" marR="68588" marT="0" marB="0" anchor="ctr"/>
                </a:tc>
                <a:tc>
                  <a:txBody>
                    <a:bodyPr/>
                    <a:lstStyle/>
                    <a:p>
                      <a:pPr algn="ctr">
                        <a:spcAft>
                          <a:spcPts val="0"/>
                        </a:spcAft>
                      </a:pP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0316-5293029</a:t>
                      </a:r>
                    </a:p>
                    <a:p>
                      <a:pPr algn="ctr">
                        <a:spcAft>
                          <a:spcPts val="0"/>
                        </a:spcAft>
                      </a:pPr>
                      <a:r>
                        <a:rPr lang="en-US" sz="1600" dirty="0">
                          <a:effectLst/>
                          <a:latin typeface="+mn-ea"/>
                          <a:ea typeface="+mn-ea"/>
                        </a:rPr>
                        <a:t>0316-5293031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zh-CN" sz="1600" dirty="0">
                          <a:effectLst/>
                          <a:latin typeface="+mn-ea"/>
                          <a:ea typeface="+mn-ea"/>
                          <a:cs typeface="Times New Roman" panose="02020603050405020304" pitchFamily="18" charset="0"/>
                        </a:rPr>
                        <a:t>一层值班室</a:t>
                      </a:r>
                    </a:p>
                  </a:txBody>
                  <a:tcPr marL="68588" marR="68588" marT="0" marB="0" anchor="ctr"/>
                </a:tc>
                <a:tc>
                  <a:txBody>
                    <a:bodyPr/>
                    <a:lstStyle/>
                    <a:p>
                      <a:pPr algn="ctr">
                        <a:spcAft>
                          <a:spcPts val="0"/>
                        </a:spcAft>
                      </a:pP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0316-5293027</a:t>
                      </a:r>
                    </a:p>
                    <a:p>
                      <a:pPr algn="ctr">
                        <a:spcAft>
                          <a:spcPts val="0"/>
                        </a:spcAft>
                      </a:pPr>
                      <a:r>
                        <a:rPr lang="en-US" sz="1600" dirty="0">
                          <a:effectLst/>
                          <a:latin typeface="+mn-ea"/>
                          <a:ea typeface="+mn-ea"/>
                        </a:rPr>
                        <a:t>0316-5293028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 </a:t>
                      </a:r>
                      <a:endParaRPr lang="zh-CN" sz="1600" dirty="0">
                        <a:effectLst/>
                        <a:latin typeface="+mn-ea"/>
                        <a:ea typeface="+mn-ea"/>
                        <a:cs typeface="Times New Roman" panose="02020603050405020304" pitchFamily="18" charset="0"/>
                      </a:endParaRPr>
                    </a:p>
                  </a:txBody>
                  <a:tcPr marL="68588" marR="68588" marT="0" marB="0" anchor="ctr"/>
                </a:tc>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31</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6144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endParaRPr>
          </a:p>
        </p:txBody>
      </p:sp>
      <p:graphicFrame>
        <p:nvGraphicFramePr>
          <p:cNvPr id="5" name="表格 4"/>
          <p:cNvGraphicFramePr/>
          <p:nvPr/>
        </p:nvGraphicFramePr>
        <p:xfrm>
          <a:off x="1906905" y="1132205"/>
          <a:ext cx="6584950" cy="2865120"/>
        </p:xfrm>
        <a:graphic>
          <a:graphicData uri="http://schemas.openxmlformats.org/drawingml/2006/table">
            <a:tbl>
              <a:tblPr firstRow="1" bandRow="1">
                <a:tableStyleId>{5C22544A-7EE6-4342-B048-85BDC9FD1C3A}</a:tableStyleId>
              </a:tblPr>
              <a:tblGrid>
                <a:gridCol w="1646555"/>
                <a:gridCol w="1645920"/>
                <a:gridCol w="2127250"/>
                <a:gridCol w="1165225"/>
              </a:tblGrid>
              <a:tr h="457200">
                <a:tc>
                  <a:txBody>
                    <a:bodyPr/>
                    <a:lstStyle/>
                    <a:p>
                      <a:pPr algn="ctr">
                        <a:buNone/>
                      </a:pPr>
                      <a:r>
                        <a:rPr lang="zh-CN" altLang="en-US"/>
                        <a:t>职责岗位</a:t>
                      </a:r>
                    </a:p>
                  </a:txBody>
                  <a:tcPr/>
                </a:tc>
                <a:tc>
                  <a:txBody>
                    <a:bodyPr/>
                    <a:lstStyle/>
                    <a:p>
                      <a:pPr algn="ctr">
                        <a:buNone/>
                      </a:pPr>
                      <a:r>
                        <a:rPr lang="zh-CN" altLang="en-US"/>
                        <a:t>联系人</a:t>
                      </a:r>
                    </a:p>
                  </a:txBody>
                  <a:tcPr/>
                </a:tc>
                <a:tc>
                  <a:txBody>
                    <a:bodyPr/>
                    <a:lstStyle/>
                    <a:p>
                      <a:pPr algn="ctr">
                        <a:buNone/>
                      </a:pPr>
                      <a:r>
                        <a:rPr lang="zh-CN" altLang="en-US"/>
                        <a:t>联系电话</a:t>
                      </a:r>
                    </a:p>
                  </a:txBody>
                  <a:tcPr/>
                </a:tc>
                <a:tc>
                  <a:txBody>
                    <a:bodyPr/>
                    <a:lstStyle/>
                    <a:p>
                      <a:pPr algn="ctr">
                        <a:buNone/>
                      </a:pPr>
                      <a:r>
                        <a:rPr lang="zh-CN" altLang="en-US"/>
                        <a:t>备注</a:t>
                      </a:r>
                    </a:p>
                  </a:txBody>
                  <a:tcPr/>
                </a:tc>
              </a:tr>
              <a:tr h="457200">
                <a:tc rowSpan="4">
                  <a:txBody>
                    <a:bodyPr/>
                    <a:lstStyle/>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r>
                        <a:rPr lang="zh-CN" sz="1600" b="1" dirty="0">
                          <a:solidFill>
                            <a:schemeClr val="lt1"/>
                          </a:solidFill>
                          <a:effectLst/>
                          <a:latin typeface="+mn-ea"/>
                          <a:cs typeface="Times New Roman" panose="02020603050405020304" pitchFamily="18" charset="0"/>
                        </a:rPr>
                        <a:t>值班长</a:t>
                      </a: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txBody>
                  <a:tcPr>
                    <a:solidFill>
                      <a:schemeClr val="tx2">
                        <a:lumMod val="60000"/>
                        <a:lumOff val="40000"/>
                      </a:schemeClr>
                    </a:solidFill>
                  </a:tcPr>
                </a:tc>
                <a:tc>
                  <a:txBody>
                    <a:bodyPr/>
                    <a:lstStyle/>
                    <a:p>
                      <a:pPr algn="ctr">
                        <a:lnSpc>
                          <a:spcPct val="130000"/>
                        </a:lnSpc>
                        <a:buNone/>
                      </a:pPr>
                      <a:r>
                        <a:rPr lang="zh-CN" altLang="en-US" sz="1600"/>
                        <a:t>冯雪鹏</a:t>
                      </a:r>
                    </a:p>
                  </a:txBody>
                  <a:tcPr/>
                </a:tc>
                <a:tc>
                  <a:txBody>
                    <a:bodyPr/>
                    <a:lstStyle/>
                    <a:p>
                      <a:pPr indent="0" algn="ctr">
                        <a:buNone/>
                      </a:pPr>
                      <a:r>
                        <a:rPr lang="en-US" sz="1600" b="0">
                          <a:solidFill>
                            <a:srgbClr val="000000"/>
                          </a:solidFill>
                          <a:latin typeface="+mn-ea"/>
                        </a:rPr>
                        <a:t>13363166744</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高雪松</a:t>
                      </a:r>
                    </a:p>
                  </a:txBody>
                  <a:tcPr/>
                </a:tc>
                <a:tc>
                  <a:txBody>
                    <a:bodyPr/>
                    <a:lstStyle/>
                    <a:p>
                      <a:pPr indent="0" algn="ctr">
                        <a:buNone/>
                      </a:pPr>
                      <a:r>
                        <a:rPr lang="en-US" sz="1600" b="0">
                          <a:solidFill>
                            <a:srgbClr val="000000"/>
                          </a:solidFill>
                          <a:latin typeface="+mn-ea"/>
                        </a:rPr>
                        <a:t>15132610756</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贾义涛</a:t>
                      </a:r>
                    </a:p>
                  </a:txBody>
                  <a:tcPr/>
                </a:tc>
                <a:tc>
                  <a:txBody>
                    <a:bodyPr/>
                    <a:lstStyle/>
                    <a:p>
                      <a:pPr indent="0" algn="ctr">
                        <a:buNone/>
                      </a:pPr>
                      <a:r>
                        <a:rPr lang="en-US" sz="1600" b="0">
                          <a:solidFill>
                            <a:srgbClr val="000000"/>
                          </a:solidFill>
                          <a:latin typeface="+mn-ea"/>
                        </a:rPr>
                        <a:t>13581815637</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宋辉</a:t>
                      </a:r>
                    </a:p>
                  </a:txBody>
                  <a:tcPr/>
                </a:tc>
                <a:tc>
                  <a:txBody>
                    <a:bodyPr/>
                    <a:lstStyle/>
                    <a:p>
                      <a:pPr indent="0" algn="ctr">
                        <a:buNone/>
                      </a:pPr>
                      <a:r>
                        <a:rPr lang="en-US" sz="1600" b="0">
                          <a:solidFill>
                            <a:srgbClr val="000000"/>
                          </a:solidFill>
                          <a:latin typeface="+mn-ea"/>
                        </a:rPr>
                        <a:t>13131645228</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579120">
                <a:tc>
                  <a:txBody>
                    <a:bodyPr/>
                    <a:lstStyle/>
                    <a:p>
                      <a:pPr algn="ctr">
                        <a:lnSpc>
                          <a:spcPct val="100000"/>
                        </a:lnSpc>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lnSpc>
                          <a:spcPct val="100000"/>
                        </a:lnSpc>
                        <a:spcAft>
                          <a:spcPts val="0"/>
                        </a:spcAft>
                        <a:buClrTx/>
                        <a:buSzTx/>
                        <a:buFontTx/>
                        <a:buNone/>
                      </a:pPr>
                      <a:r>
                        <a:rPr lang="zh-CN" sz="1600" b="1" dirty="0">
                          <a:solidFill>
                            <a:schemeClr val="lt1"/>
                          </a:solidFill>
                          <a:effectLst/>
                          <a:latin typeface="+mn-ea"/>
                          <a:cs typeface="Times New Roman" panose="02020603050405020304" pitchFamily="18" charset="0"/>
                        </a:rPr>
                        <a:t>支撑</a:t>
                      </a:r>
                      <a:r>
                        <a:rPr lang="zh-CN" sz="1600" b="1" dirty="0">
                          <a:solidFill>
                            <a:schemeClr val="lt1"/>
                          </a:solidFill>
                          <a:effectLst/>
                          <a:latin typeface="+mn-ea"/>
                          <a:cs typeface="Times New Roman" panose="02020603050405020304" pitchFamily="18" charset="0"/>
                          <a:sym typeface="+mn-ea"/>
                        </a:rPr>
                        <a:t>业务</a:t>
                      </a:r>
                      <a:r>
                        <a:rPr lang="zh-CN" sz="1600" b="1" dirty="0">
                          <a:solidFill>
                            <a:schemeClr val="lt1"/>
                          </a:solidFill>
                          <a:effectLst/>
                          <a:latin typeface="+mn-ea"/>
                          <a:cs typeface="Times New Roman" panose="02020603050405020304" pitchFamily="18" charset="0"/>
                        </a:rPr>
                        <a:t>组</a:t>
                      </a:r>
                    </a:p>
                  </a:txBody>
                  <a:tcPr>
                    <a:solidFill>
                      <a:schemeClr val="tx2">
                        <a:lumMod val="60000"/>
                        <a:lumOff val="40000"/>
                      </a:schemeClr>
                    </a:solidFill>
                  </a:tcPr>
                </a:tc>
                <a:tc>
                  <a:txBody>
                    <a:bodyPr/>
                    <a:lstStyle/>
                    <a:p>
                      <a:pPr algn="ctr">
                        <a:buNone/>
                      </a:pPr>
                      <a:endParaRPr lang="zh-CN" altLang="en-US" sz="1600"/>
                    </a:p>
                    <a:p>
                      <a:pPr algn="ctr">
                        <a:buNone/>
                      </a:pPr>
                      <a:r>
                        <a:rPr lang="zh-CN" altLang="en-US" sz="1600"/>
                        <a:t>值班员</a:t>
                      </a:r>
                    </a:p>
                  </a:txBody>
                  <a:tcPr/>
                </a:tc>
                <a:tc>
                  <a:txBody>
                    <a:bodyPr/>
                    <a:lstStyle/>
                    <a:p>
                      <a:pPr algn="ctr">
                        <a:buNone/>
                      </a:pPr>
                      <a:r>
                        <a:rPr lang="zh-CN" altLang="en-US" sz="1600">
                          <a:latin typeface="+mn-ea"/>
                          <a:sym typeface="+mn-ea"/>
                        </a:rPr>
                        <a:t>0316</a:t>
                      </a:r>
                      <a:r>
                        <a:rPr lang="en-US" altLang="zh-CN" sz="1600">
                          <a:latin typeface="+mn-ea"/>
                          <a:sym typeface="+mn-ea"/>
                        </a:rPr>
                        <a:t>-</a:t>
                      </a:r>
                      <a:r>
                        <a:rPr lang="zh-CN" altLang="en-US" sz="1600">
                          <a:latin typeface="+mn-ea"/>
                          <a:sym typeface="+mn-ea"/>
                        </a:rPr>
                        <a:t>5293019</a:t>
                      </a:r>
                    </a:p>
                    <a:p>
                      <a:pPr algn="ctr">
                        <a:buNone/>
                      </a:pPr>
                      <a:r>
                        <a:rPr lang="zh-CN" altLang="en-US" sz="1600">
                          <a:latin typeface="+mn-ea"/>
                          <a:sym typeface="+mn-ea"/>
                        </a:rPr>
                        <a:t>0316</a:t>
                      </a:r>
                      <a:r>
                        <a:rPr lang="en-US" altLang="zh-CN" sz="1600">
                          <a:latin typeface="+mn-ea"/>
                          <a:sym typeface="+mn-ea"/>
                        </a:rPr>
                        <a:t>-</a:t>
                      </a:r>
                      <a:r>
                        <a:rPr lang="zh-CN" altLang="en-US" sz="1600">
                          <a:latin typeface="+mn-ea"/>
                          <a:sym typeface="+mn-ea"/>
                        </a:rPr>
                        <a:t>5293009</a:t>
                      </a:r>
                    </a:p>
                  </a:txBody>
                  <a:tcPr/>
                </a:tc>
                <a:tc>
                  <a:txBody>
                    <a:bodyPr/>
                    <a:lstStyle/>
                    <a:p>
                      <a:pPr>
                        <a:buNone/>
                      </a:pPr>
                      <a:endParaRPr lang="zh-CN" altLang="en-US"/>
                    </a:p>
                  </a:txBody>
                  <a:tcPr/>
                </a:tc>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3</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5098039"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36" y="12414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8039"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93492" y="150971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98039" y="12842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21513" name="组合 11"/>
          <p:cNvGrpSpPr/>
          <p:nvPr/>
        </p:nvGrpSpPr>
        <p:grpSpPr>
          <a:xfrm>
            <a:off x="2363788" y="1358900"/>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1516"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1517"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21518" name="组合 16"/>
          <p:cNvGrpSpPr/>
          <p:nvPr/>
        </p:nvGrpSpPr>
        <p:grpSpPr>
          <a:xfrm>
            <a:off x="2363788" y="2244725"/>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tx2">
                <a:lumMod val="60000"/>
                <a:lumOff val="4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1521"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1522"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21523" name="组合 21"/>
          <p:cNvGrpSpPr/>
          <p:nvPr/>
        </p:nvGrpSpPr>
        <p:grpSpPr>
          <a:xfrm>
            <a:off x="2363788" y="3130550"/>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1526"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1527"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a:t>
              </a:r>
            </a:p>
          </p:txBody>
        </p:sp>
      </p:grpSp>
      <p:grpSp>
        <p:nvGrpSpPr>
          <p:cNvPr id="21528" name="组合 26"/>
          <p:cNvGrpSpPr/>
          <p:nvPr/>
        </p:nvGrpSpPr>
        <p:grpSpPr>
          <a:xfrm>
            <a:off x="2362200" y="4013200"/>
            <a:ext cx="7777163" cy="809625"/>
            <a:chOff x="3503712" y="4819326"/>
            <a:chExt cx="5182920" cy="1057946"/>
          </a:xfrm>
        </p:grpSpPr>
        <p:sp>
          <p:nvSpPr>
            <p:cNvPr id="28" name="矩形 27"/>
            <p:cNvSpPr/>
            <p:nvPr/>
          </p:nvSpPr>
          <p:spPr>
            <a:xfrm>
              <a:off x="5107571" y="4819326"/>
              <a:ext cx="3578003"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19326"/>
              <a:ext cx="1764668"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1531"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1532" name="TextBox 90"/>
            <p:cNvSpPr txBox="1"/>
            <p:nvPr/>
          </p:nvSpPr>
          <p:spPr>
            <a:xfrm>
              <a:off x="5269006"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21533" name="组合 34"/>
          <p:cNvGrpSpPr/>
          <p:nvPr/>
        </p:nvGrpSpPr>
        <p:grpSpPr>
          <a:xfrm>
            <a:off x="2363788" y="4894263"/>
            <a:ext cx="7775575" cy="809625"/>
            <a:chOff x="3504874" y="3667198"/>
            <a:chExt cx="5182251" cy="1057946"/>
          </a:xfrm>
        </p:grpSpPr>
        <p:sp>
          <p:nvSpPr>
            <p:cNvPr id="36" name="矩形 35"/>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1536"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1537"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4</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1507"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accent1"/>
                </a:solidFill>
                <a:effectLst/>
                <a:uLnTx/>
                <a:uFillTx/>
                <a:latin typeface="+mn-ea"/>
                <a:ea typeface="+mn-ea"/>
                <a:cs typeface="+mn-cs"/>
                <a:sym typeface="+mn-ea"/>
              </a:rPr>
              <a:t> </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应急组织架构</a:t>
            </a:r>
          </a:p>
        </p:txBody>
      </p:sp>
      <p:sp>
        <p:nvSpPr>
          <p:cNvPr id="37" name="矩形 2"/>
          <p:cNvSpPr/>
          <p:nvPr/>
        </p:nvSpPr>
        <p:spPr>
          <a:xfrm>
            <a:off x="1143318" y="1175385"/>
            <a:ext cx="4494212" cy="338138"/>
          </a:xfrm>
          <a:prstGeom prst="rect">
            <a:avLst/>
          </a:prstGeom>
          <a:noFill/>
          <a:ln w="9525">
            <a:noFill/>
          </a:ln>
        </p:spPr>
        <p:txBody>
          <a:bodyPr wrap="none" anchor="t">
            <a:spAutoFit/>
          </a:bodyPr>
          <a:lstStyle/>
          <a:p>
            <a:pPr eaLnBrk="0" hangingPunct="0"/>
            <a:r>
              <a:rPr lang="zh-CN" altLang="zh-CN" sz="1600" dirty="0">
                <a:latin typeface="Calibri" panose="020F0502020204030204" pitchFamily="34" charset="0"/>
                <a:ea typeface="微软雅黑" panose="020B0503020204020204" pitchFamily="34" charset="-122"/>
              </a:rPr>
              <a:t>下图从总体上描述了应急管理的组织架构情况。</a:t>
            </a:r>
            <a:endParaRPr lang="zh-CN" altLang="en-US" sz="1600" dirty="0">
              <a:latin typeface="Copperplate Gothic Bold" panose="020E0705020206020404" pitchFamily="34" charset="0"/>
              <a:ea typeface="微软雅黑" panose="020B0503020204020204" pitchFamily="34" charset="-122"/>
            </a:endParaRPr>
          </a:p>
        </p:txBody>
      </p:sp>
      <p:sp>
        <p:nvSpPr>
          <p:cNvPr id="38" name="矩形 37"/>
          <p:cNvSpPr/>
          <p:nvPr/>
        </p:nvSpPr>
        <p:spPr>
          <a:xfrm>
            <a:off x="4734243" y="5425123"/>
            <a:ext cx="1655763" cy="461963"/>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应急</a:t>
            </a: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组织架构图</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grpSp>
        <p:nvGrpSpPr>
          <p:cNvPr id="23" name="组合 22"/>
          <p:cNvGrpSpPr/>
          <p:nvPr/>
        </p:nvGrpSpPr>
        <p:grpSpPr>
          <a:xfrm>
            <a:off x="2220984" y="1723866"/>
            <a:ext cx="6518910" cy="3195082"/>
            <a:chOff x="2128520" y="2038985"/>
            <a:chExt cx="6518910" cy="3195082"/>
          </a:xfrm>
        </p:grpSpPr>
        <p:sp>
          <p:nvSpPr>
            <p:cNvPr id="24" name="文本框 2"/>
            <p:cNvSpPr txBox="1"/>
            <p:nvPr/>
          </p:nvSpPr>
          <p:spPr>
            <a:xfrm>
              <a:off x="4475480" y="2038985"/>
              <a:ext cx="1982470" cy="368300"/>
            </a:xfrm>
            <a:prstGeom prst="rect">
              <a:avLst/>
            </a:prstGeom>
            <a:noFill/>
            <a:ln>
              <a:solidFill>
                <a:schemeClr val="tx1"/>
              </a:solidFill>
            </a:ln>
          </p:spPr>
          <p:txBody>
            <a:bodyPr wrap="square" rtlCol="0">
              <a:spAutoFit/>
            </a:bodyPr>
            <a:lstStyle/>
            <a:p>
              <a:pPr algn="ctr"/>
              <a:r>
                <a:rPr lang="en-US" altLang="zh-CN" dirty="0"/>
                <a:t> </a:t>
              </a:r>
              <a:r>
                <a:rPr lang="zh-CN" altLang="en-US" dirty="0"/>
                <a:t>常务副总裁</a:t>
              </a:r>
            </a:p>
          </p:txBody>
        </p:sp>
        <p:sp>
          <p:nvSpPr>
            <p:cNvPr id="25" name="文本框 8"/>
            <p:cNvSpPr txBox="1"/>
            <p:nvPr/>
          </p:nvSpPr>
          <p:spPr>
            <a:xfrm>
              <a:off x="4425950" y="2716530"/>
              <a:ext cx="1982470" cy="368300"/>
            </a:xfrm>
            <a:prstGeom prst="rect">
              <a:avLst/>
            </a:prstGeom>
            <a:noFill/>
            <a:ln>
              <a:solidFill>
                <a:schemeClr val="tx1"/>
              </a:solidFill>
            </a:ln>
          </p:spPr>
          <p:txBody>
            <a:bodyPr wrap="square" rtlCol="0">
              <a:spAutoFit/>
            </a:bodyPr>
            <a:lstStyle/>
            <a:p>
              <a:pPr algn="ctr"/>
              <a:r>
                <a:rPr lang="en-US" altLang="zh-CN"/>
                <a:t> </a:t>
              </a:r>
              <a:r>
                <a:rPr lang="zh-CN" altLang="en-US"/>
                <a:t>运维总监</a:t>
              </a:r>
            </a:p>
          </p:txBody>
        </p:sp>
        <p:sp>
          <p:nvSpPr>
            <p:cNvPr id="26" name="文本框 10"/>
            <p:cNvSpPr txBox="1"/>
            <p:nvPr/>
          </p:nvSpPr>
          <p:spPr>
            <a:xfrm>
              <a:off x="4563745" y="3437255"/>
              <a:ext cx="1706880" cy="368300"/>
            </a:xfrm>
            <a:prstGeom prst="rect">
              <a:avLst/>
            </a:prstGeom>
            <a:noFill/>
            <a:ln>
              <a:solidFill>
                <a:schemeClr val="tx1"/>
              </a:solidFill>
            </a:ln>
          </p:spPr>
          <p:txBody>
            <a:bodyPr wrap="square" rtlCol="0">
              <a:spAutoFit/>
            </a:bodyPr>
            <a:lstStyle/>
            <a:p>
              <a:pPr algn="ctr"/>
              <a:r>
                <a:rPr lang="en-US" altLang="zh-CN" dirty="0"/>
                <a:t> </a:t>
              </a:r>
              <a:r>
                <a:rPr lang="zh-CN" altLang="en-US" dirty="0"/>
                <a:t>数据中心部长</a:t>
              </a:r>
            </a:p>
          </p:txBody>
        </p:sp>
        <p:sp>
          <p:nvSpPr>
            <p:cNvPr id="27" name="文本框 12"/>
            <p:cNvSpPr txBox="1"/>
            <p:nvPr/>
          </p:nvSpPr>
          <p:spPr>
            <a:xfrm>
              <a:off x="4563745" y="4165600"/>
              <a:ext cx="1706880" cy="368300"/>
            </a:xfrm>
            <a:prstGeom prst="rect">
              <a:avLst/>
            </a:prstGeom>
            <a:noFill/>
            <a:ln>
              <a:solidFill>
                <a:schemeClr val="tx1"/>
              </a:solidFill>
            </a:ln>
          </p:spPr>
          <p:txBody>
            <a:bodyPr wrap="square" rtlCol="0">
              <a:spAutoFit/>
            </a:bodyPr>
            <a:lstStyle/>
            <a:p>
              <a:pPr algn="ctr"/>
              <a:r>
                <a:rPr lang="zh-CN" altLang="en-US"/>
                <a:t>二线工程师</a:t>
              </a:r>
            </a:p>
          </p:txBody>
        </p:sp>
        <p:sp>
          <p:nvSpPr>
            <p:cNvPr id="28" name="文本框 14"/>
            <p:cNvSpPr txBox="1"/>
            <p:nvPr/>
          </p:nvSpPr>
          <p:spPr>
            <a:xfrm>
              <a:off x="4563745" y="4864735"/>
              <a:ext cx="1706880" cy="369332"/>
            </a:xfrm>
            <a:prstGeom prst="rect">
              <a:avLst/>
            </a:prstGeom>
            <a:noFill/>
            <a:ln>
              <a:solidFill>
                <a:schemeClr val="tx1"/>
              </a:solidFill>
            </a:ln>
          </p:spPr>
          <p:txBody>
            <a:bodyPr wrap="square" rtlCol="0">
              <a:spAutoFit/>
            </a:bodyPr>
            <a:lstStyle/>
            <a:p>
              <a:pPr algn="ctr"/>
              <a:r>
                <a:rPr lang="en-US" altLang="zh-CN" dirty="0"/>
                <a:t> </a:t>
              </a:r>
              <a:r>
                <a:rPr lang="zh-CN" altLang="en-US" dirty="0" smtClean="0"/>
                <a:t>一线</a:t>
              </a:r>
              <a:r>
                <a:rPr lang="zh-CN" altLang="en-US" dirty="0"/>
                <a:t>工程师</a:t>
              </a:r>
            </a:p>
          </p:txBody>
        </p:sp>
        <p:sp>
          <p:nvSpPr>
            <p:cNvPr id="29" name="文本框 16"/>
            <p:cNvSpPr txBox="1"/>
            <p:nvPr/>
          </p:nvSpPr>
          <p:spPr>
            <a:xfrm>
              <a:off x="6722745" y="3466465"/>
              <a:ext cx="1924685" cy="368300"/>
            </a:xfrm>
            <a:prstGeom prst="rect">
              <a:avLst/>
            </a:prstGeom>
            <a:noFill/>
            <a:ln>
              <a:solidFill>
                <a:schemeClr val="tx1"/>
              </a:solidFill>
            </a:ln>
          </p:spPr>
          <p:txBody>
            <a:bodyPr wrap="square" rtlCol="0">
              <a:spAutoFit/>
            </a:bodyPr>
            <a:lstStyle/>
            <a:p>
              <a:pPr algn="ctr"/>
              <a:r>
                <a:rPr lang="en-US" altLang="zh-CN" dirty="0"/>
                <a:t> </a:t>
              </a:r>
              <a:r>
                <a:rPr lang="zh-CN" altLang="en-US" dirty="0"/>
                <a:t>客户服务部部长</a:t>
              </a:r>
            </a:p>
          </p:txBody>
        </p:sp>
        <p:sp>
          <p:nvSpPr>
            <p:cNvPr id="30" name="文本框 18"/>
            <p:cNvSpPr txBox="1"/>
            <p:nvPr/>
          </p:nvSpPr>
          <p:spPr>
            <a:xfrm>
              <a:off x="6831330" y="4165600"/>
              <a:ext cx="1706880" cy="368300"/>
            </a:xfrm>
            <a:prstGeom prst="rect">
              <a:avLst/>
            </a:prstGeom>
            <a:noFill/>
            <a:ln>
              <a:solidFill>
                <a:schemeClr val="tx1"/>
              </a:solidFill>
            </a:ln>
          </p:spPr>
          <p:txBody>
            <a:bodyPr wrap="square" rtlCol="0">
              <a:spAutoFit/>
            </a:bodyPr>
            <a:lstStyle/>
            <a:p>
              <a:pPr algn="ctr"/>
              <a:r>
                <a:rPr lang="zh-CN" altLang="en-US"/>
                <a:t>助理工程师</a:t>
              </a:r>
            </a:p>
          </p:txBody>
        </p:sp>
        <p:sp>
          <p:nvSpPr>
            <p:cNvPr id="31" name="文本框 1"/>
            <p:cNvSpPr txBox="1"/>
            <p:nvPr/>
          </p:nvSpPr>
          <p:spPr>
            <a:xfrm>
              <a:off x="2128520" y="3437255"/>
              <a:ext cx="2000885" cy="368300"/>
            </a:xfrm>
            <a:prstGeom prst="rect">
              <a:avLst/>
            </a:prstGeom>
            <a:noFill/>
            <a:ln>
              <a:solidFill>
                <a:schemeClr val="tx1"/>
              </a:solidFill>
            </a:ln>
          </p:spPr>
          <p:txBody>
            <a:bodyPr wrap="square" rtlCol="0">
              <a:spAutoFit/>
            </a:bodyPr>
            <a:lstStyle/>
            <a:p>
              <a:pPr algn="ctr"/>
              <a:r>
                <a:rPr lang="zh-CN" altLang="en-US" dirty="0" smtClean="0"/>
                <a:t>技术</a:t>
              </a:r>
              <a:r>
                <a:rPr lang="zh-CN" altLang="en-US" dirty="0"/>
                <a:t>保障部部长</a:t>
              </a:r>
            </a:p>
          </p:txBody>
        </p:sp>
        <p:sp>
          <p:nvSpPr>
            <p:cNvPr id="32" name="文本框 5"/>
            <p:cNvSpPr txBox="1"/>
            <p:nvPr/>
          </p:nvSpPr>
          <p:spPr>
            <a:xfrm>
              <a:off x="2323465" y="4136390"/>
              <a:ext cx="1706880" cy="646331"/>
            </a:xfrm>
            <a:prstGeom prst="rect">
              <a:avLst/>
            </a:prstGeom>
            <a:noFill/>
            <a:ln>
              <a:solidFill>
                <a:schemeClr val="tx1"/>
              </a:solidFill>
            </a:ln>
          </p:spPr>
          <p:txBody>
            <a:bodyPr wrap="square" rtlCol="0">
              <a:spAutoFit/>
            </a:bodyPr>
            <a:lstStyle/>
            <a:p>
              <a:pPr algn="ctr"/>
              <a:r>
                <a:rPr lang="zh-CN" altLang="en-US" dirty="0" smtClean="0"/>
                <a:t>专业二线</a:t>
              </a:r>
              <a:r>
                <a:rPr lang="zh-CN" altLang="en-US" dirty="0"/>
                <a:t>工程师</a:t>
              </a:r>
            </a:p>
          </p:txBody>
        </p:sp>
        <p:cxnSp>
          <p:nvCxnSpPr>
            <p:cNvPr id="33" name="直接箭头连接符 32"/>
            <p:cNvCxnSpPr/>
            <p:nvPr/>
          </p:nvCxnSpPr>
          <p:spPr>
            <a:xfrm flipH="1">
              <a:off x="5417185" y="2409124"/>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2"/>
            </p:cNvCxnSpPr>
            <p:nvPr/>
          </p:nvCxnSpPr>
          <p:spPr>
            <a:xfrm>
              <a:off x="5417185" y="3084830"/>
              <a:ext cx="0" cy="38163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6" idx="2"/>
            </p:cNvCxnSpPr>
            <p:nvPr/>
          </p:nvCxnSpPr>
          <p:spPr>
            <a:xfrm>
              <a:off x="5417185" y="3805555"/>
              <a:ext cx="0" cy="3600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5417184" y="4544307"/>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9" idx="2"/>
              <a:endCxn id="30" idx="0"/>
            </p:cNvCxnSpPr>
            <p:nvPr/>
          </p:nvCxnSpPr>
          <p:spPr>
            <a:xfrm flipH="1">
              <a:off x="7684770" y="3834765"/>
              <a:ext cx="318" cy="33083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a:off x="3128961" y="3827145"/>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25" idx="1"/>
              <a:endCxn id="31" idx="0"/>
            </p:cNvCxnSpPr>
            <p:nvPr/>
          </p:nvCxnSpPr>
          <p:spPr>
            <a:xfrm rot="10800000" flipV="1">
              <a:off x="3128964" y="2900679"/>
              <a:ext cx="1296987" cy="53657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25" idx="3"/>
              <a:endCxn id="29" idx="0"/>
            </p:cNvCxnSpPr>
            <p:nvPr/>
          </p:nvCxnSpPr>
          <p:spPr>
            <a:xfrm>
              <a:off x="6408420" y="2900680"/>
              <a:ext cx="1276668" cy="56578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5</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5602" name="TextBox 5"/>
          <p:cNvSpPr txBox="1"/>
          <p:nvPr/>
        </p:nvSpPr>
        <p:spPr>
          <a:xfrm>
            <a:off x="1703388" y="404813"/>
            <a:ext cx="8856662" cy="460375"/>
          </a:xfrm>
          <a:prstGeom prst="rect">
            <a:avLst/>
          </a:prstGeom>
          <a:noFill/>
          <a:ln w="9525">
            <a:noFill/>
          </a:ln>
        </p:spPr>
        <p:txBody>
          <a:bodyPr anchor="t">
            <a:spAutoFit/>
          </a:bodyPr>
          <a:lstStyle/>
          <a:p>
            <a:r>
              <a:rPr lang="zh-CN" altLang="en-US" sz="2400" b="1" dirty="0" smtClean="0">
                <a:solidFill>
                  <a:schemeClr val="accent1"/>
                </a:solidFill>
                <a:latin typeface="Copperplate Gothic Bold" panose="020E0705020206020404" pitchFamily="34" charset="0"/>
                <a:ea typeface="微软雅黑" panose="020B0503020204020204" pitchFamily="34" charset="-122"/>
              </a:rPr>
              <a:t>应急</a:t>
            </a:r>
            <a:r>
              <a:rPr lang="zh-CN" altLang="en-US" sz="2400" b="1" dirty="0">
                <a:solidFill>
                  <a:schemeClr val="accent1"/>
                </a:solidFill>
                <a:latin typeface="Copperplate Gothic Bold" panose="020E0705020206020404" pitchFamily="34" charset="0"/>
                <a:ea typeface="微软雅黑" panose="020B0503020204020204" pitchFamily="34" charset="-122"/>
              </a:rPr>
              <a:t>岗位职责</a:t>
            </a:r>
            <a:endParaRPr lang="en-US" altLang="zh-CN" sz="2400" b="1" dirty="0">
              <a:solidFill>
                <a:schemeClr val="accent1"/>
              </a:solidFill>
              <a:latin typeface="Copperplate Gothic Bold" panose="020E0705020206020404" pitchFamily="34" charset="0"/>
              <a:ea typeface="微软雅黑" panose="020B0503020204020204" pitchFamily="34" charset="-122"/>
            </a:endParaRPr>
          </a:p>
        </p:txBody>
      </p:sp>
      <p:sp>
        <p:nvSpPr>
          <p:cNvPr id="3" name="矩形 2"/>
          <p:cNvSpPr/>
          <p:nvPr/>
        </p:nvSpPr>
        <p:spPr>
          <a:xfrm>
            <a:off x="1703388" y="1125538"/>
            <a:ext cx="8856663" cy="4831080"/>
          </a:xfrm>
          <a:prstGeom prst="rect">
            <a:avLst/>
          </a:prstGeom>
        </p:spPr>
        <p:txBody>
          <a:bodyPr>
            <a:spAutoFit/>
          </a:bodyPr>
          <a:lstStyle/>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常务副总裁</a:t>
            </a:r>
          </a:p>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数据中心常务副总裁作为数据中心的最高管理者，应及时知晓重大应急事件的具体情况，并监督应急实施。在应急实施中，负责向上、向外通报、发布事件信息，并协调相关资源进行应急处置。</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运维总监</a:t>
            </a:r>
          </a:p>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负责汇总</a:t>
            </a:r>
            <a:r>
              <a:rPr kumimoji="0" lang="zh-CN" altLang="en-US" sz="1600" b="0" i="0" u="none" strike="noStrike" kern="1200" cap="none" spc="0" normalizeH="0" baseline="0" noProof="0" dirty="0" smtClean="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一线</a:t>
            </a:r>
            <a:r>
              <a:rPr lang="zh-CN" altLang="en-US" sz="1600" dirty="0">
                <a:sym typeface="+mn-ea"/>
              </a:rPr>
              <a:t>工程师</a:t>
            </a:r>
            <a:r>
              <a:rPr kumimoji="0" lang="zh-CN" altLang="en-US" sz="1600" b="0" i="0" u="none" strike="noStrike" kern="1200" cap="none" spc="0" normalizeH="0" baseline="0" noProof="0" dirty="0" smtClean="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及</a:t>
            </a: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二线工程师应急通报、处理信息，分析、判断、把控应急进展情况，进行应急处置的总协调工作。向上对常务副总裁通报应急处置情况，对外协调供应商和备勤人员支援现场处置</a:t>
            </a: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数据中心部长</a:t>
            </a: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负责汇总二线工程师应急通报、处理信息，分析、判断、把控应急进展情况，进行应急处置的总协调工作。向上对常务副总裁及运维总监通报应急处置情况。</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6</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7650" name="TextBox 5"/>
          <p:cNvSpPr txBox="1"/>
          <p:nvPr/>
        </p:nvSpPr>
        <p:spPr>
          <a:xfrm>
            <a:off x="1703388" y="404813"/>
            <a:ext cx="8856662" cy="460375"/>
          </a:xfrm>
          <a:prstGeom prst="rect">
            <a:avLst/>
          </a:prstGeom>
          <a:noFill/>
          <a:ln w="9525">
            <a:noFill/>
          </a:ln>
        </p:spPr>
        <p:txBody>
          <a:bodyPr anchor="t">
            <a:spAutoFit/>
          </a:bodyPr>
          <a:lstStyle/>
          <a:p>
            <a:r>
              <a:rPr lang="zh-CN" altLang="en-US" sz="2400" b="1" dirty="0" smtClean="0">
                <a:solidFill>
                  <a:schemeClr val="accent1"/>
                </a:solidFill>
                <a:latin typeface="Copperplate Gothic Bold" panose="020E0705020206020404" pitchFamily="34" charset="0"/>
                <a:ea typeface="微软雅黑" panose="020B0503020204020204" pitchFamily="34" charset="-122"/>
              </a:rPr>
              <a:t>应急</a:t>
            </a:r>
            <a:r>
              <a:rPr lang="zh-CN" altLang="en-US" sz="2400" b="1" dirty="0">
                <a:solidFill>
                  <a:schemeClr val="accent1"/>
                </a:solidFill>
                <a:latin typeface="Copperplate Gothic Bold" panose="020E0705020206020404" pitchFamily="34" charset="0"/>
                <a:ea typeface="微软雅黑" panose="020B0503020204020204" pitchFamily="34" charset="-122"/>
              </a:rPr>
              <a:t>岗位职责</a:t>
            </a:r>
          </a:p>
        </p:txBody>
      </p:sp>
      <p:sp>
        <p:nvSpPr>
          <p:cNvPr id="2" name="矩形 1"/>
          <p:cNvSpPr/>
          <p:nvPr/>
        </p:nvSpPr>
        <p:spPr>
          <a:xfrm>
            <a:off x="1667193" y="1418908"/>
            <a:ext cx="8856663" cy="4143375"/>
          </a:xfrm>
          <a:prstGeom prst="rect">
            <a:avLst/>
          </a:prstGeom>
        </p:spPr>
        <p:txBody>
          <a:bodyPr wrap="square">
            <a:spAutoFit/>
          </a:bodyPr>
          <a:lstStyle/>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zh-CN" sz="1600" b="1" noProof="0" dirty="0">
                <a:ln>
                  <a:noFill/>
                </a:ln>
                <a:effectLst/>
                <a:uLnTx/>
                <a:uFillTx/>
                <a:sym typeface="+mn-ea"/>
              </a:rPr>
              <a:t>客户服务部部长</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R="0" lvl="0" algn="l" defTabSz="914400" rtl="0" eaLnBrk="0" fontAlgn="base" latinLnBrk="0" hangingPunct="0">
              <a:lnSpc>
                <a:spcPct val="150000"/>
              </a:lnSpc>
              <a:spcBef>
                <a:spcPts val="200"/>
              </a:spcBef>
              <a:spcAft>
                <a:spcPts val="200"/>
              </a:spcAft>
              <a:buClrTx/>
              <a:buSzTx/>
              <a:buFont typeface="Wingdings" panose="05000000000000000000" pitchFamily="2" charset="2"/>
              <a:defRPr/>
            </a:pPr>
            <a:r>
              <a:rPr lang="zh-CN" altLang="zh-CN" sz="1600" b="1" noProof="0" dirty="0">
                <a:ln>
                  <a:noFill/>
                </a:ln>
                <a:effectLst/>
                <a:uLnTx/>
                <a:uFillTx/>
                <a:sym typeface="+mn-ea"/>
              </a:rPr>
              <a:t>           </a:t>
            </a:r>
            <a:r>
              <a:rPr lang="zh-CN" altLang="en-US" sz="1600" noProof="0" dirty="0">
                <a:ln>
                  <a:noFill/>
                </a:ln>
                <a:effectLst/>
                <a:uLnTx/>
                <a:uFillTx/>
                <a:sym typeface="+mn-ea"/>
              </a:rPr>
              <a:t>接到应急事件通报后，负责客服方面的通报。</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zh-CN" sz="1600" b="1" noProof="0" dirty="0">
                <a:ln>
                  <a:noFill/>
                </a:ln>
                <a:effectLst/>
                <a:uLnTx/>
                <a:uFillTx/>
                <a:sym typeface="+mn-ea"/>
              </a:rPr>
              <a:t>技术保障部部长</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接到应急事件通报后，随时到现场做技术保障。</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二线工程师</a:t>
            </a:r>
          </a:p>
          <a:p>
            <a:pPr marR="0" lvl="0" algn="l" defTabSz="914400" rtl="0" eaLnBrk="0" fontAlgn="base" latinLnBrk="0" hangingPunct="0">
              <a:lnSpc>
                <a:spcPct val="150000"/>
              </a:lnSpc>
              <a:spcBef>
                <a:spcPts val="200"/>
              </a:spcBef>
              <a:spcAft>
                <a:spcPts val="200"/>
              </a:spcAft>
              <a:buClrTx/>
              <a:buSzTx/>
              <a:buFont typeface="Wingdings" panose="05000000000000000000" pitchFamily="2" charset="2"/>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           </a:t>
            </a:r>
            <a:r>
              <a:rPr lang="zh-CN" altLang="en-US" sz="1600" noProof="0" dirty="0">
                <a:ln>
                  <a:noFill/>
                </a:ln>
                <a:effectLst/>
                <a:uLnTx/>
                <a:uFillTx/>
                <a:sym typeface="+mn-ea"/>
              </a:rPr>
              <a:t>根据应急事件管理流程要求，对突发事件进行响应、通报，并根据应急程序和上级指示要求，实施应急处置工作。</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smtClean="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一线</a:t>
            </a:r>
            <a:r>
              <a:rPr lang="zh-CN" altLang="en-US" sz="1600" b="1" dirty="0">
                <a:sym typeface="+mn-ea"/>
              </a:rPr>
              <a:t>工程师</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 根据应急事件管理流程要求，对突发事件进行响应、通报，并根据应急程序和上级指示要求，实施应急处置工作，同时做好监控值机工作。</a:t>
            </a:r>
            <a:endPar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7</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cxnSp>
        <p:nvCxnSpPr>
          <p:cNvPr id="34" name="直接连接符 33"/>
          <p:cNvCxnSpPr/>
          <p:nvPr/>
        </p:nvCxnSpPr>
        <p:spPr>
          <a:xfrm>
            <a:off x="5098039"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36" y="12414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8039"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93492" y="150971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98039" y="12842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29705" name="组合 11"/>
          <p:cNvGrpSpPr/>
          <p:nvPr/>
        </p:nvGrpSpPr>
        <p:grpSpPr>
          <a:xfrm>
            <a:off x="2363788" y="1358900"/>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9708"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709"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培训目标及培训要求</a:t>
              </a:r>
            </a:p>
          </p:txBody>
        </p:sp>
      </p:grpSp>
      <p:grpSp>
        <p:nvGrpSpPr>
          <p:cNvPr id="29710" name="组合 16"/>
          <p:cNvGrpSpPr/>
          <p:nvPr/>
        </p:nvGrpSpPr>
        <p:grpSpPr>
          <a:xfrm>
            <a:off x="2363788" y="2244725"/>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9713"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714"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人员组织及职责</a:t>
              </a:r>
            </a:p>
          </p:txBody>
        </p:sp>
      </p:grpSp>
      <p:grpSp>
        <p:nvGrpSpPr>
          <p:cNvPr id="29715" name="组合 21"/>
          <p:cNvGrpSpPr/>
          <p:nvPr/>
        </p:nvGrpSpPr>
        <p:grpSpPr>
          <a:xfrm>
            <a:off x="2363788" y="3130550"/>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9718"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719"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a:t>
              </a:r>
              <a:r>
                <a:rPr lang="zh-CN" altLang="en-US" sz="1600" b="1" dirty="0" smtClean="0">
                  <a:solidFill>
                    <a:schemeClr val="bg1"/>
                  </a:solidFill>
                  <a:latin typeface="Copperplate Gothic Bold" panose="020E0705020206020404" pitchFamily="34" charset="0"/>
                  <a:ea typeface="微软雅黑" panose="020B0503020204020204" pitchFamily="34" charset="-122"/>
                </a:rPr>
                <a:t>通报流程</a:t>
              </a:r>
              <a:endParaRPr lang="zh-CN" altLang="en-US" sz="1600" b="1" dirty="0">
                <a:solidFill>
                  <a:schemeClr val="bg1"/>
                </a:solidFill>
                <a:latin typeface="Copperplate Gothic Bold" panose="020E0705020206020404" pitchFamily="34" charset="0"/>
                <a:ea typeface="微软雅黑" panose="020B0503020204020204" pitchFamily="34" charset="-122"/>
              </a:endParaRPr>
            </a:p>
          </p:txBody>
        </p:sp>
      </p:grpSp>
      <p:grpSp>
        <p:nvGrpSpPr>
          <p:cNvPr id="29720" name="组合 26"/>
          <p:cNvGrpSpPr/>
          <p:nvPr/>
        </p:nvGrpSpPr>
        <p:grpSpPr>
          <a:xfrm>
            <a:off x="2362200" y="4013200"/>
            <a:ext cx="7777163" cy="809625"/>
            <a:chOff x="3503712" y="4819326"/>
            <a:chExt cx="5182920" cy="1057946"/>
          </a:xfrm>
        </p:grpSpPr>
        <p:sp>
          <p:nvSpPr>
            <p:cNvPr id="28" name="矩形 27"/>
            <p:cNvSpPr/>
            <p:nvPr/>
          </p:nvSpPr>
          <p:spPr>
            <a:xfrm>
              <a:off x="5107571" y="4819326"/>
              <a:ext cx="3578003"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19326"/>
              <a:ext cx="1764668"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9723"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724" name="TextBox 90"/>
            <p:cNvSpPr txBox="1"/>
            <p:nvPr/>
          </p:nvSpPr>
          <p:spPr>
            <a:xfrm>
              <a:off x="5269006"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应急实施</a:t>
              </a:r>
            </a:p>
          </p:txBody>
        </p:sp>
      </p:grpSp>
      <p:grpSp>
        <p:nvGrpSpPr>
          <p:cNvPr id="29725" name="组合 34"/>
          <p:cNvGrpSpPr/>
          <p:nvPr/>
        </p:nvGrpSpPr>
        <p:grpSpPr>
          <a:xfrm>
            <a:off x="2363788" y="4894263"/>
            <a:ext cx="7775575" cy="809625"/>
            <a:chOff x="3504874" y="3667198"/>
            <a:chExt cx="5182251" cy="1057946"/>
          </a:xfrm>
        </p:grpSpPr>
        <p:sp>
          <p:nvSpPr>
            <p:cNvPr id="36" name="矩形 35"/>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9728"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9729"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E0705020206020404" pitchFamily="34" charset="0"/>
                  <a:ea typeface="微软雅黑" panose="020B0503020204020204" pitchFamily="34" charset="-122"/>
                </a:rPr>
                <a:t>应急通讯录</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8</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35843" name="TextBox 5"/>
          <p:cNvSpPr txBox="1">
            <a:spLocks noChangeArrowheads="1"/>
          </p:cNvSpPr>
          <p:nvPr/>
        </p:nvSpPr>
        <p:spPr bwMode="auto">
          <a:xfrm>
            <a:off x="1703388" y="38576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 </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应急事件通报流程</a:t>
            </a:r>
            <a:endParaRPr kumimoji="0" lang="en-US" altLang="zh-CN"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endParaRPr>
          </a:p>
        </p:txBody>
      </p:sp>
      <p:sp>
        <p:nvSpPr>
          <p:cNvPr id="5" name="矩形 4"/>
          <p:cNvSpPr/>
          <p:nvPr/>
        </p:nvSpPr>
        <p:spPr>
          <a:xfrm>
            <a:off x="1561783" y="1052736"/>
            <a:ext cx="8569325" cy="1619885"/>
          </a:xfrm>
          <a:prstGeom prst="rect">
            <a:avLst/>
          </a:prstGeom>
        </p:spPr>
        <p:txBody>
          <a:bodyPr>
            <a:spAutoFit/>
          </a:bodyPr>
          <a:lstStyle/>
          <a:p>
            <a:pPr marL="0" marR="0" lvl="0" indent="539750" algn="l" defTabSz="914400" rtl="0" eaLnBrk="1" fontAlgn="auto" latinLnBrk="0" hangingPunct="1">
              <a:lnSpc>
                <a:spcPct val="150000"/>
              </a:lnSpc>
              <a:spcBef>
                <a:spcPts val="200"/>
              </a:spcBef>
              <a:spcAft>
                <a:spcPts val="200"/>
              </a:spcAft>
              <a:buClrTx/>
              <a:buSzTx/>
              <a:buFontTx/>
              <a:buNone/>
              <a:defRPr/>
            </a:pPr>
            <a:r>
              <a:rPr kumimoji="0" lang="zh-CN" altLang="zh-CN" sz="1600" b="0" i="0" u="none" strike="noStrike" kern="1200" cap="none" spc="0" normalizeH="0" baseline="0" noProof="0" dirty="0">
                <a:ln>
                  <a:noFill/>
                </a:ln>
                <a:solidFill>
                  <a:schemeClr val="tx1"/>
                </a:solidFill>
                <a:effectLst/>
                <a:uLnTx/>
                <a:uFillTx/>
                <a:latin typeface="+mn-ea"/>
                <a:ea typeface="+mn-ea"/>
                <a:cs typeface="+mn-cs"/>
                <a:sym typeface="+mn-ea"/>
              </a:rPr>
              <a:t>各应急小组及职能岗位应遵循通讯接口原则，以保证应急通讯的有效、畅通</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539750" algn="l" defTabSz="914400" rtl="0" eaLnBrk="1" fontAlgn="auto" latinLnBrk="0" hangingPunct="1">
              <a:lnSpc>
                <a:spcPct val="150000"/>
              </a:lnSpc>
              <a:spcBef>
                <a:spcPts val="200"/>
              </a:spcBef>
              <a:spcAft>
                <a:spcPts val="200"/>
              </a:spcAft>
              <a:buClrTx/>
              <a:buSzTx/>
              <a:buFontTx/>
              <a:buNone/>
              <a:defRPr/>
            </a:pPr>
            <a:r>
              <a:rPr kumimoji="0" lang="zh-CN" altLang="zh-CN" sz="1600" b="0" i="0" u="none" strike="noStrike" kern="1200" cap="none" spc="0" normalizeH="0" baseline="0" noProof="0" dirty="0">
                <a:ln>
                  <a:noFill/>
                </a:ln>
                <a:solidFill>
                  <a:schemeClr val="tx1"/>
                </a:solidFill>
                <a:effectLst/>
                <a:uLnTx/>
                <a:uFillTx/>
                <a:latin typeface="+mn-ea"/>
                <a:ea typeface="+mn-ea"/>
                <a:cs typeface="+mn-cs"/>
                <a:sym typeface="+mn-ea"/>
              </a:rPr>
              <a:t>在处理突发应急事件时，</a:t>
            </a:r>
            <a:r>
              <a:rPr kumimoji="0" lang="zh-CN" altLang="zh-CN" sz="1600" b="0" i="0" u="none" strike="noStrike" kern="1200" cap="none" spc="0" normalizeH="0" baseline="0" noProof="0" dirty="0" smtClean="0">
                <a:ln>
                  <a:noFill/>
                </a:ln>
                <a:solidFill>
                  <a:schemeClr val="tx1"/>
                </a:solidFill>
                <a:effectLst/>
                <a:uLnTx/>
                <a:uFillTx/>
                <a:latin typeface="+mn-ea"/>
                <a:ea typeface="+mn-ea"/>
                <a:cs typeface="+mn-cs"/>
                <a:sym typeface="+mn-ea"/>
              </a:rPr>
              <a:t>一线</a:t>
            </a:r>
            <a:r>
              <a:rPr lang="zh-CN" altLang="en-US" sz="1600" dirty="0">
                <a:latin typeface="+mn-ea"/>
                <a:ea typeface="+mn-ea"/>
                <a:sym typeface="+mn-ea"/>
              </a:rPr>
              <a:t>工程师</a:t>
            </a:r>
            <a:r>
              <a:rPr kumimoji="0" lang="zh-CN" altLang="zh-CN" sz="1600" b="0" i="0" u="none" strike="noStrike" kern="1200" cap="none" spc="0" normalizeH="0" baseline="0" noProof="0" dirty="0" smtClean="0">
                <a:ln>
                  <a:noFill/>
                </a:ln>
                <a:solidFill>
                  <a:schemeClr val="tx1"/>
                </a:solidFill>
                <a:effectLst/>
                <a:uLnTx/>
                <a:uFillTx/>
                <a:latin typeface="+mn-ea"/>
                <a:ea typeface="+mn-ea"/>
                <a:cs typeface="+mn-cs"/>
                <a:sym typeface="+mn-ea"/>
              </a:rPr>
              <a:t>可</a:t>
            </a:r>
            <a:r>
              <a:rPr kumimoji="0" lang="zh-CN" altLang="zh-CN" sz="1600" b="0" i="0" u="none" strike="noStrike" kern="1200" cap="none" spc="0" normalizeH="0" baseline="0" noProof="0" dirty="0">
                <a:ln>
                  <a:noFill/>
                </a:ln>
                <a:solidFill>
                  <a:schemeClr val="tx1"/>
                </a:solidFill>
                <a:effectLst/>
                <a:uLnTx/>
                <a:uFillTx/>
                <a:latin typeface="+mn-ea"/>
                <a:ea typeface="+mn-ea"/>
                <a:cs typeface="+mn-cs"/>
                <a:sym typeface="+mn-ea"/>
              </a:rPr>
              <a:t>按照预案，直接协调二线值班工程师协助进行应急处置，中控室值班人员使用应急通讯方式通告应急处置进度，外部供应商支持的呼出程序遵循供应商管理程序要求，由运维总监负责统一协调。具体通报流程如下图所示：</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grpSp>
        <p:nvGrpSpPr>
          <p:cNvPr id="6" name="组合 5"/>
          <p:cNvGrpSpPr/>
          <p:nvPr/>
        </p:nvGrpSpPr>
        <p:grpSpPr>
          <a:xfrm>
            <a:off x="1360009" y="2764770"/>
            <a:ext cx="8185194" cy="3061970"/>
            <a:chOff x="1251071" y="2783191"/>
            <a:chExt cx="8185194" cy="3061970"/>
          </a:xfrm>
        </p:grpSpPr>
        <p:grpSp>
          <p:nvGrpSpPr>
            <p:cNvPr id="7" name="组合 6"/>
            <p:cNvGrpSpPr/>
            <p:nvPr/>
          </p:nvGrpSpPr>
          <p:grpSpPr>
            <a:xfrm>
              <a:off x="1251071" y="2783191"/>
              <a:ext cx="8185194" cy="3061970"/>
              <a:chOff x="1251071" y="2783191"/>
              <a:chExt cx="8185194" cy="3061970"/>
            </a:xfrm>
          </p:grpSpPr>
          <p:grpSp>
            <p:nvGrpSpPr>
              <p:cNvPr id="9" name="组合 8"/>
              <p:cNvGrpSpPr/>
              <p:nvPr/>
            </p:nvGrpSpPr>
            <p:grpSpPr>
              <a:xfrm>
                <a:off x="3791744" y="2783191"/>
                <a:ext cx="5644521" cy="3061970"/>
                <a:chOff x="7606" y="4230"/>
                <a:chExt cx="6792" cy="4822"/>
              </a:xfrm>
            </p:grpSpPr>
            <p:sp>
              <p:nvSpPr>
                <p:cNvPr id="12" name="文本框 32"/>
                <p:cNvSpPr txBox="1"/>
                <p:nvPr/>
              </p:nvSpPr>
              <p:spPr>
                <a:xfrm>
                  <a:off x="8815" y="5725"/>
                  <a:ext cx="2170" cy="1018"/>
                </a:xfrm>
                <a:prstGeom prst="rect">
                  <a:avLst/>
                </a:prstGeom>
                <a:solidFill>
                  <a:schemeClr val="bg1">
                    <a:lumMod val="95000"/>
                  </a:schemeClr>
                </a:solidFill>
                <a:ln w="28575" cmpd="sng">
                  <a:solidFill>
                    <a:schemeClr val="tx1"/>
                  </a:solidFill>
                  <a:prstDash val="solid"/>
                  <a:headEnd type="none"/>
                  <a:tailEnd type="triangle"/>
                </a:ln>
              </p:spPr>
              <p:txBody>
                <a:bodyPr wrap="square" rtlCol="0">
                  <a:spAutoFit/>
                </a:bodyPr>
                <a:lstStyle/>
                <a:p>
                  <a:pPr algn="ctr"/>
                  <a:r>
                    <a:rPr lang="zh-CN" altLang="en-US" dirty="0"/>
                    <a:t>数据</a:t>
                  </a:r>
                  <a:r>
                    <a:rPr lang="zh-CN" altLang="en-US" dirty="0" smtClean="0"/>
                    <a:t>中心分部部长</a:t>
                  </a:r>
                  <a:endParaRPr lang="zh-CN" altLang="en-US" dirty="0"/>
                </a:p>
              </p:txBody>
            </p:sp>
            <p:sp>
              <p:nvSpPr>
                <p:cNvPr id="13" name="文本框 33"/>
                <p:cNvSpPr txBox="1"/>
                <p:nvPr/>
              </p:nvSpPr>
              <p:spPr>
                <a:xfrm>
                  <a:off x="7606" y="7220"/>
                  <a:ext cx="2170" cy="580"/>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a:t>二线工程师</a:t>
                  </a:r>
                </a:p>
              </p:txBody>
            </p:sp>
            <p:sp>
              <p:nvSpPr>
                <p:cNvPr id="14" name="文本框 34"/>
                <p:cNvSpPr txBox="1"/>
                <p:nvPr/>
              </p:nvSpPr>
              <p:spPr>
                <a:xfrm>
                  <a:off x="7606" y="8470"/>
                  <a:ext cx="2170" cy="58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smtClean="0">
                      <a:sym typeface="+mn-ea"/>
                    </a:rPr>
                    <a:t>一线</a:t>
                  </a:r>
                  <a:r>
                    <a:rPr lang="zh-CN" altLang="en-US" dirty="0">
                      <a:sym typeface="+mn-ea"/>
                    </a:rPr>
                    <a:t>工程师</a:t>
                  </a:r>
                  <a:endParaRPr lang="zh-CN" altLang="en-US" dirty="0"/>
                </a:p>
              </p:txBody>
            </p:sp>
            <p:cxnSp>
              <p:nvCxnSpPr>
                <p:cNvPr id="15" name="肘形连接符 14"/>
                <p:cNvCxnSpPr>
                  <a:stCxn id="12" idx="2"/>
                  <a:endCxn id="13" idx="0"/>
                </p:cNvCxnSpPr>
                <p:nvPr/>
              </p:nvCxnSpPr>
              <p:spPr>
                <a:xfrm rot="5400000">
                  <a:off x="9057" y="6377"/>
                  <a:ext cx="477" cy="1209"/>
                </a:xfrm>
                <a:prstGeom prst="bentConnector3">
                  <a:avLst>
                    <a:gd name="adj1" fmla="val 50000"/>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39"/>
                <p:cNvSpPr txBox="1"/>
                <p:nvPr/>
              </p:nvSpPr>
              <p:spPr>
                <a:xfrm>
                  <a:off x="8121" y="4230"/>
                  <a:ext cx="3558" cy="580"/>
                </a:xfrm>
                <a:prstGeom prst="rect">
                  <a:avLst/>
                </a:prstGeom>
                <a:noFill/>
                <a:ln w="28575" cmpd="sng">
                  <a:solidFill>
                    <a:schemeClr val="tx1"/>
                  </a:solidFill>
                  <a:prstDash val="solid"/>
                  <a:headEnd type="none"/>
                  <a:tailEnd type="triangle"/>
                </a:ln>
              </p:spPr>
              <p:txBody>
                <a:bodyPr wrap="square" rtlCol="0">
                  <a:spAutoFit/>
                </a:bodyPr>
                <a:lstStyle/>
                <a:p>
                  <a:pPr algn="ctr"/>
                  <a:r>
                    <a:rPr dirty="0"/>
                    <a:t>运维总监及公司领导</a:t>
                  </a:r>
                </a:p>
              </p:txBody>
            </p:sp>
            <p:cxnSp>
              <p:nvCxnSpPr>
                <p:cNvPr id="17" name="肘形连接符 16"/>
                <p:cNvCxnSpPr>
                  <a:stCxn id="16" idx="2"/>
                </p:cNvCxnSpPr>
                <p:nvPr/>
              </p:nvCxnSpPr>
              <p:spPr>
                <a:xfrm rot="5400000">
                  <a:off x="9440" y="5265"/>
                  <a:ext cx="915" cy="5"/>
                </a:xfrm>
                <a:prstGeom prst="bentConnector2">
                  <a:avLst/>
                </a:prstGeom>
                <a:ln w="28575" cmpd="sng">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文本框 42"/>
                <p:cNvSpPr txBox="1"/>
                <p:nvPr/>
              </p:nvSpPr>
              <p:spPr>
                <a:xfrm>
                  <a:off x="10635" y="8470"/>
                  <a:ext cx="1842" cy="58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smtClean="0"/>
                    <a:t>业务支撑部</a:t>
                  </a:r>
                  <a:endParaRPr lang="zh-CN" altLang="en-US" dirty="0"/>
                </a:p>
              </p:txBody>
            </p:sp>
            <p:cxnSp>
              <p:nvCxnSpPr>
                <p:cNvPr id="19" name="直接箭头连接符 18"/>
                <p:cNvCxnSpPr>
                  <a:stCxn id="13" idx="2"/>
                  <a:endCxn id="14" idx="0"/>
                </p:cNvCxnSpPr>
                <p:nvPr/>
              </p:nvCxnSpPr>
              <p:spPr>
                <a:xfrm>
                  <a:off x="8691" y="7800"/>
                  <a:ext cx="0" cy="67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2" idx="3"/>
                  <a:endCxn id="18" idx="0"/>
                </p:cNvCxnSpPr>
                <p:nvPr/>
              </p:nvCxnSpPr>
              <p:spPr>
                <a:xfrm>
                  <a:off x="10985" y="6234"/>
                  <a:ext cx="571" cy="2236"/>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3" idx="3"/>
                  <a:endCxn id="18" idx="0"/>
                </p:cNvCxnSpPr>
                <p:nvPr/>
              </p:nvCxnSpPr>
              <p:spPr>
                <a:xfrm>
                  <a:off x="9776" y="7510"/>
                  <a:ext cx="1780" cy="960"/>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8" idx="1"/>
                </p:cNvCxnSpPr>
                <p:nvPr/>
              </p:nvCxnSpPr>
              <p:spPr>
                <a:xfrm>
                  <a:off x="9776" y="8761"/>
                  <a:ext cx="859" cy="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7"/>
                <p:cNvSpPr txBox="1"/>
                <p:nvPr/>
              </p:nvSpPr>
              <p:spPr>
                <a:xfrm>
                  <a:off x="13336" y="8470"/>
                  <a:ext cx="1062" cy="580"/>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a:t>客户</a:t>
                  </a:r>
                </a:p>
              </p:txBody>
            </p:sp>
            <p:cxnSp>
              <p:nvCxnSpPr>
                <p:cNvPr id="24" name="直接箭头连接符 23"/>
                <p:cNvCxnSpPr/>
                <p:nvPr/>
              </p:nvCxnSpPr>
              <p:spPr>
                <a:xfrm>
                  <a:off x="12477" y="8760"/>
                  <a:ext cx="859" cy="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0" name="肘形连接符 9"/>
              <p:cNvCxnSpPr>
                <a:stCxn id="11" idx="0"/>
                <a:endCxn id="13" idx="1"/>
              </p:cNvCxnSpPr>
              <p:nvPr/>
            </p:nvCxnSpPr>
            <p:spPr>
              <a:xfrm rot="5400000" flipH="1" flipV="1">
                <a:off x="2667335" y="4351421"/>
                <a:ext cx="609838" cy="1638979"/>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文本框 34"/>
              <p:cNvSpPr txBox="1"/>
              <p:nvPr/>
            </p:nvSpPr>
            <p:spPr>
              <a:xfrm>
                <a:off x="1251071" y="5475829"/>
                <a:ext cx="1803388" cy="36933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a:sym typeface="+mn-ea"/>
                  </a:rPr>
                  <a:t>供应商</a:t>
                </a:r>
                <a:endParaRPr lang="zh-CN" altLang="en-US" dirty="0"/>
              </a:p>
            </p:txBody>
          </p:sp>
        </p:grpSp>
        <p:cxnSp>
          <p:nvCxnSpPr>
            <p:cNvPr id="8" name="直接箭头连接符 7"/>
            <p:cNvCxnSpPr/>
            <p:nvPr/>
          </p:nvCxnSpPr>
          <p:spPr>
            <a:xfrm flipV="1">
              <a:off x="3054459" y="5660495"/>
              <a:ext cx="713876" cy="635"/>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888</TotalTime>
  <Words>2819</Words>
  <Application>Microsoft Office PowerPoint</Application>
  <PresentationFormat>自定义</PresentationFormat>
  <Paragraphs>426</Paragraphs>
  <Slides>33</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Calibri</vt:lpstr>
      <vt:lpstr>华康俪金黑W8</vt:lpstr>
      <vt:lpstr>Impact</vt:lpstr>
      <vt:lpstr>Copperplate Gothic Bold</vt:lpstr>
      <vt:lpstr>Wingdings</vt:lpstr>
      <vt:lpstr>微软雅黑</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dell</cp:lastModifiedBy>
  <cp:revision>580</cp:revision>
  <dcterms:created xsi:type="dcterms:W3CDTF">2014-01-11T15:22:00Z</dcterms:created>
  <dcterms:modified xsi:type="dcterms:W3CDTF">2019-05-30T23:46:37Z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