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349" r:id="rId3"/>
    <p:sldId id="350" r:id="rId4"/>
    <p:sldId id="403" r:id="rId5"/>
    <p:sldId id="381" r:id="rId6"/>
    <p:sldId id="404" r:id="rId7"/>
    <p:sldId id="351" r:id="rId8"/>
    <p:sldId id="407" r:id="rId9"/>
    <p:sldId id="406" r:id="rId10"/>
    <p:sldId id="405" r:id="rId11"/>
    <p:sldId id="352" r:id="rId12"/>
    <p:sldId id="367" r:id="rId13"/>
    <p:sldId id="408" r:id="rId14"/>
    <p:sldId id="420" r:id="rId15"/>
    <p:sldId id="421" r:id="rId16"/>
    <p:sldId id="441" r:id="rId17"/>
    <p:sldId id="456" r:id="rId18"/>
    <p:sldId id="457" r:id="rId19"/>
    <p:sldId id="500" r:id="rId20"/>
    <p:sldId id="501" r:id="rId21"/>
    <p:sldId id="362" r:id="rId22"/>
    <p:sldId id="353" r:id="rId23"/>
    <p:sldId id="378" r:id="rId24"/>
    <p:sldId id="430" r:id="rId25"/>
    <p:sldId id="363" r:id="rId26"/>
    <p:sldId id="380" r:id="rId27"/>
    <p:sldId id="354" r:id="rId28"/>
    <p:sldId id="281" r:id="rId29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Impact" panose="020B0806030902050204" pitchFamily="34" charset="0"/>
      <p:regular r:id="rId36"/>
    </p:embeddedFont>
    <p:embeddedFont>
      <p:font typeface="Copperplate Gothic Bold" panose="020E0705020206020404" pitchFamily="34" charset="0"/>
      <p:regular r:id="rId37"/>
    </p:embeddedFont>
    <p:embeddedFont>
      <p:font typeface="黑体" panose="02010609060101010101" pitchFamily="49" charset="-122"/>
      <p:regular r:id="rId38"/>
    </p:embeddedFont>
    <p:embeddedFont>
      <p:font typeface="微软雅黑" panose="020B0503020204020204" pitchFamily="34" charset="-122"/>
      <p:regular r:id="rId39"/>
      <p:bold r:id="rId40"/>
    </p:embeddedFont>
  </p:embeddedFont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opperplate Gothic Bold" panose="020E07050202060204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opperplate Gothic Bold" panose="020E07050202060204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opperplate Gothic Bold" panose="020E07050202060204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opperplate Gothic Bold" panose="020E07050202060204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opperplate Gothic Bold" panose="020E07050202060204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opperplate Gothic Bold" panose="020E07050202060204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opperplate Gothic Bold" panose="020E07050202060204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opperplate Gothic Bold" panose="020E07050202060204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opperplate Gothic Bold" panose="020E07050202060204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3300"/>
    <a:srgbClr val="339933"/>
    <a:srgbClr val="00CC00"/>
    <a:srgbClr val="28A9D6"/>
    <a:srgbClr val="7FCCE7"/>
    <a:srgbClr val="4AB7DC"/>
    <a:srgbClr val="4DB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/>
    <p:restoredTop sz="82745"/>
  </p:normalViewPr>
  <p:slideViewPr>
    <p:cSldViewPr showGuides="1">
      <p:cViewPr>
        <p:scale>
          <a:sx n="60" d="100"/>
          <a:sy n="60" d="100"/>
        </p:scale>
        <p:origin x="-1194" y="-324"/>
      </p:cViewPr>
      <p:guideLst>
        <p:guide orient="horz" pos="400"/>
        <p:guide orient="horz" pos="1228"/>
        <p:guide orient="horz" pos="3748"/>
        <p:guide orient="horz" pos="3127"/>
        <p:guide orient="horz" pos="2594"/>
        <p:guide pos="3862"/>
        <p:guide pos="902"/>
        <p:guide pos="7603"/>
        <p:guide pos="7020"/>
        <p:guide pos="1310"/>
        <p:guide pos="6324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 showFormatting="0"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35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47141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9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30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30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10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50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11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50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12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50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50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50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50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50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17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50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18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50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19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577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57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20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782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78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21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987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98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22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987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98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2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19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397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39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601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60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80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880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27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45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07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8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2228850"/>
            <a:ext cx="12192000" cy="1847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pperplate Gothic Bold" panose="020E0705020206020404" pitchFamily="34" charset="0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4221163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3"/>
          <p:cNvSpPr txBox="1"/>
          <p:nvPr/>
        </p:nvSpPr>
        <p:spPr>
          <a:xfrm>
            <a:off x="3402260" y="2567806"/>
            <a:ext cx="5387481" cy="1076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润泽科技数据中心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6216650"/>
            <a:ext cx="4319588" cy="1270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0" y="6283325"/>
            <a:ext cx="4319588" cy="1270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0" y="6350000"/>
            <a:ext cx="4319588" cy="1270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872413" y="6216650"/>
            <a:ext cx="4319588" cy="1270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872413" y="6283325"/>
            <a:ext cx="4319588" cy="1270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872413" y="6350000"/>
            <a:ext cx="4319588" cy="1270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42"/>
          <p:cNvSpPr txBox="1">
            <a:spLocks noChangeArrowheads="1"/>
          </p:cNvSpPr>
          <p:nvPr/>
        </p:nvSpPr>
        <p:spPr bwMode="auto">
          <a:xfrm>
            <a:off x="4857750" y="6092825"/>
            <a:ext cx="2854325" cy="3984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  <a:sym typeface="+mn-ea"/>
              </a:rPr>
              <a:t>润泽科技发展有限公司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2060575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1" name="图片 13" descr="fd7822eee3c587287323d482549369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95275" y="361950"/>
            <a:ext cx="3603625" cy="822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942975" y="6338888"/>
            <a:ext cx="541338" cy="282575"/>
          </a:xfrm>
          <a:prstGeom prst="rect">
            <a:avLst/>
          </a:prstGeom>
        </p:spPr>
        <p:txBody>
          <a:bodyPr vert="horz" wrap="square" lIns="0" tIns="0" rIns="0" bIns="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>
              <a:latin typeface="Copperplate Gothic Bold" panose="020E07050202060204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1430338" y="6480175"/>
            <a:ext cx="1062037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41288" y="6480175"/>
            <a:ext cx="79216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 flipH="1">
            <a:off x="975515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6" name="椭圆 5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20" name="直接连接符 19" hidden="1"/>
          <p:cNvCxnSpPr/>
          <p:nvPr/>
        </p:nvCxnSpPr>
        <p:spPr>
          <a:xfrm>
            <a:off x="3181350" y="431800"/>
            <a:ext cx="0" cy="52546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 flipV="1">
            <a:off x="174625" y="423863"/>
            <a:ext cx="1385888" cy="4318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Box 24"/>
          <p:cNvSpPr txBox="1"/>
          <p:nvPr/>
        </p:nvSpPr>
        <p:spPr>
          <a:xfrm>
            <a:off x="479425" y="393700"/>
            <a:ext cx="846138" cy="461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ctr" anchorCtr="1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339933"/>
                </a:solidFill>
                <a:latin typeface="Impact" panose="020B080603090205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  <a:sym typeface="+mn-ea"/>
              </a:rPr>
              <a:t>目录</a:t>
            </a:r>
          </a:p>
        </p:txBody>
      </p:sp>
      <p:pic>
        <p:nvPicPr>
          <p:cNvPr id="3080" name="图片 1" descr="fd7822eee3c587287323d482549369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10550" y="228600"/>
            <a:ext cx="3603625" cy="822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36638" y="6334125"/>
            <a:ext cx="292100" cy="2841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0" tIns="0" rIns="0" bIns="0" numCol="1" anchor="ctr" anchorCtr="1" compatLnSpc="1"/>
          <a:lstStyle/>
          <a:p>
            <a:pPr algn="ct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z="1200" strike="noStrike" noProof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1章节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1430338" y="6480175"/>
            <a:ext cx="1062037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41288" y="6480175"/>
            <a:ext cx="79216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 flipH="1">
            <a:off x="975515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6" name="椭圆 5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20" name="直接连接符 19" hidden="1"/>
          <p:cNvCxnSpPr/>
          <p:nvPr/>
        </p:nvCxnSpPr>
        <p:spPr>
          <a:xfrm>
            <a:off x="3181350" y="431800"/>
            <a:ext cx="0" cy="52546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 flipV="1">
            <a:off x="174625" y="423863"/>
            <a:ext cx="1385888" cy="4318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479425" y="333375"/>
            <a:ext cx="846138" cy="584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  <a:sym typeface="+mn-ea"/>
              </a:rPr>
              <a:t>01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4104" name="图片 1" descr="fd7822eee3c587287323d482549369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575" y="214313"/>
            <a:ext cx="3602038" cy="822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36638" y="6334125"/>
            <a:ext cx="292100" cy="2841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0" tIns="0" rIns="0" bIns="0" numCol="1" anchor="ctr" anchorCtr="1" compatLnSpc="1"/>
          <a:lstStyle/>
          <a:p>
            <a:pPr algn="ct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z="1200" strike="noStrike" noProof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2章节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1430338" y="6480175"/>
            <a:ext cx="1062037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41288" y="6480175"/>
            <a:ext cx="79216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 flipH="1">
            <a:off x="975515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6" name="椭圆 5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20" name="直接连接符 19" hidden="1"/>
          <p:cNvCxnSpPr/>
          <p:nvPr/>
        </p:nvCxnSpPr>
        <p:spPr>
          <a:xfrm>
            <a:off x="3181350" y="431800"/>
            <a:ext cx="0" cy="52546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 flipV="1">
            <a:off x="174625" y="423863"/>
            <a:ext cx="1385888" cy="4318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479425" y="333375"/>
            <a:ext cx="846138" cy="584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  <a:sym typeface="+mn-ea"/>
              </a:rPr>
              <a:t>02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5128" name="图片 1" descr="fd7822eee3c587287323d482549369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28000" y="423863"/>
            <a:ext cx="3603625" cy="823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36638" y="6334125"/>
            <a:ext cx="292100" cy="2841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0" tIns="0" rIns="0" bIns="0" numCol="1" anchor="ctr" anchorCtr="1" compatLnSpc="1"/>
          <a:lstStyle/>
          <a:p>
            <a:pPr algn="ct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z="1200" strike="noStrike" noProof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3章节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1430338" y="6480175"/>
            <a:ext cx="1062037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41288" y="6480175"/>
            <a:ext cx="79216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 flipH="1">
            <a:off x="975515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6" name="椭圆 5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20" name="直接连接符 19" hidden="1"/>
          <p:cNvCxnSpPr/>
          <p:nvPr/>
        </p:nvCxnSpPr>
        <p:spPr>
          <a:xfrm>
            <a:off x="3181350" y="431800"/>
            <a:ext cx="0" cy="52546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 flipV="1">
            <a:off x="174625" y="423863"/>
            <a:ext cx="1385888" cy="4318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479425" y="333375"/>
            <a:ext cx="846138" cy="584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  <a:sym typeface="+mn-ea"/>
              </a:rPr>
              <a:t>03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6152" name="图片 1" descr="fd7822eee3c587287323d482549369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313738" y="423863"/>
            <a:ext cx="3602037" cy="823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36638" y="6334125"/>
            <a:ext cx="292100" cy="2841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0" tIns="0" rIns="0" bIns="0" numCol="1" anchor="ctr" anchorCtr="1" compatLnSpc="1"/>
          <a:lstStyle/>
          <a:p>
            <a:pPr algn="ct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z="1200" strike="noStrike" noProof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4章节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1430338" y="6480175"/>
            <a:ext cx="1062037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41288" y="6480175"/>
            <a:ext cx="79216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 flipH="1">
            <a:off x="975515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6" name="椭圆 5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20" name="直接连接符 19" hidden="1"/>
          <p:cNvCxnSpPr/>
          <p:nvPr/>
        </p:nvCxnSpPr>
        <p:spPr>
          <a:xfrm>
            <a:off x="3181350" y="431800"/>
            <a:ext cx="0" cy="52546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 flipV="1">
            <a:off x="174625" y="423863"/>
            <a:ext cx="1385888" cy="4318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479425" y="333375"/>
            <a:ext cx="846138" cy="584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  <a:sym typeface="+mn-ea"/>
              </a:rPr>
              <a:t>04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7176" name="图片 1" descr="fd7822eee3c587287323d482549369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448675" y="214313"/>
            <a:ext cx="3602038" cy="822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36638" y="6334125"/>
            <a:ext cx="292100" cy="2841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0" tIns="0" rIns="0" bIns="0" numCol="1" anchor="ctr" anchorCtr="1" compatLnSpc="1"/>
          <a:lstStyle/>
          <a:p>
            <a:pPr algn="ct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z="1200" strike="noStrike" noProof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5章节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1430338" y="6480175"/>
            <a:ext cx="1062037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41288" y="6480175"/>
            <a:ext cx="79216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 flipH="1">
            <a:off x="975515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6" name="椭圆 5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20" name="直接连接符 19" hidden="1"/>
          <p:cNvCxnSpPr/>
          <p:nvPr/>
        </p:nvCxnSpPr>
        <p:spPr>
          <a:xfrm>
            <a:off x="3181350" y="431800"/>
            <a:ext cx="0" cy="52546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 flipV="1">
            <a:off x="174625" y="423863"/>
            <a:ext cx="1385888" cy="4318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479425" y="333375"/>
            <a:ext cx="846138" cy="584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  <a:sym typeface="+mn-ea"/>
              </a:rPr>
              <a:t>05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8200" name="图片 1" descr="fd7822eee3c587287323d482549369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61350" y="214313"/>
            <a:ext cx="3603625" cy="822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36638" y="6334125"/>
            <a:ext cx="292100" cy="2841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0" tIns="0" rIns="0" bIns="0" numCol="1" anchor="ctr" anchorCtr="1" compatLnSpc="1"/>
          <a:lstStyle/>
          <a:p>
            <a:pPr algn="ct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z="1200" strike="noStrike" noProof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6章节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1430338" y="6480175"/>
            <a:ext cx="1062037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41288" y="6480175"/>
            <a:ext cx="79216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 flipH="1">
            <a:off x="975515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6" name="椭圆 5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20" name="直接连接符 19" hidden="1"/>
          <p:cNvCxnSpPr/>
          <p:nvPr/>
        </p:nvCxnSpPr>
        <p:spPr>
          <a:xfrm>
            <a:off x="3181350" y="431800"/>
            <a:ext cx="0" cy="52546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 flipV="1">
            <a:off x="174625" y="423863"/>
            <a:ext cx="1385888" cy="4318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Box 24"/>
          <p:cNvSpPr txBox="1">
            <a:spLocks noChangeArrowheads="1"/>
          </p:cNvSpPr>
          <p:nvPr/>
        </p:nvSpPr>
        <p:spPr bwMode="auto">
          <a:xfrm>
            <a:off x="479425" y="333375"/>
            <a:ext cx="846138" cy="584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  <a:sym typeface="+mn-ea"/>
              </a:rPr>
              <a:t>06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9224" name="图片 1" descr="fd7822eee3c587287323d482549369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93063" y="423863"/>
            <a:ext cx="3603625" cy="823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36638" y="6334125"/>
            <a:ext cx="292100" cy="2841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0" tIns="0" rIns="0" bIns="0" numCol="1" anchor="ctr" anchorCtr="1" compatLnSpc="1"/>
          <a:lstStyle/>
          <a:p>
            <a:pPr algn="ct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z="1200" strike="noStrike" noProof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面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2625725"/>
            <a:ext cx="12192000" cy="1716088"/>
          </a:xfrm>
          <a:prstGeom prst="rect">
            <a:avLst/>
          </a:prstGeom>
          <a:solidFill>
            <a:schemeClr val="accent1"/>
          </a:solidFill>
          <a:ln w="9525">
            <a:solidFill>
              <a:srgbClr val="339933"/>
            </a:solidFill>
            <a:miter lim="800000"/>
          </a:ln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pperplate Gothic Bold" panose="020E0705020206020404" pitchFamily="34" charset="0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4373563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3"/>
          <p:cNvSpPr txBox="1"/>
          <p:nvPr/>
        </p:nvSpPr>
        <p:spPr>
          <a:xfrm>
            <a:off x="3876871" y="2822089"/>
            <a:ext cx="443825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Copperplate Gothic Bold" panose="020E0705020206020404" pitchFamily="34" charset="0"/>
                <a:ea typeface="华康俪金黑W8" pitchFamily="49" charset="-122"/>
                <a:cs typeface="+mn-cs"/>
                <a:sym typeface="+mn-ea"/>
              </a:rPr>
              <a:t>谢谢</a:t>
            </a:r>
            <a:endParaRPr kumimoji="0" lang="zh-CN" altLang="en-US" sz="11500" b="1" i="0" u="none" strike="noStrike" kern="1200" cap="none" spc="0" normalizeH="0" baseline="0" noProof="0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effectLst/>
              <a:uLnTx/>
              <a:uFillTx/>
              <a:latin typeface="华康俪金黑W8" pitchFamily="49" charset="-122"/>
              <a:ea typeface="华康俪金黑W8" pitchFamily="49" charset="-122"/>
              <a:cs typeface="+mn-cs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2597150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0" y="6216650"/>
            <a:ext cx="4319588" cy="1270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0" y="6283325"/>
            <a:ext cx="4319588" cy="1270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0" y="6350000"/>
            <a:ext cx="4319588" cy="1270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872413" y="6216650"/>
            <a:ext cx="4319588" cy="1270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872413" y="6283325"/>
            <a:ext cx="4319588" cy="1270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872413" y="6350000"/>
            <a:ext cx="4319588" cy="1270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42"/>
          <p:cNvSpPr txBox="1">
            <a:spLocks noChangeArrowheads="1"/>
          </p:cNvSpPr>
          <p:nvPr/>
        </p:nvSpPr>
        <p:spPr bwMode="auto">
          <a:xfrm>
            <a:off x="4857750" y="6092825"/>
            <a:ext cx="2863850" cy="3984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  <a:sym typeface="+mn-ea"/>
              </a:rPr>
              <a:t>润泽科技发展有限公司</a:t>
            </a:r>
          </a:p>
        </p:txBody>
      </p:sp>
      <p:pic>
        <p:nvPicPr>
          <p:cNvPr id="10253" name="图片 6" descr="fd7822eee3c587287323d482549369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31188" y="290513"/>
            <a:ext cx="3603625" cy="822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942975" y="6338888"/>
            <a:ext cx="541338" cy="282575"/>
          </a:xfrm>
          <a:prstGeom prst="rect">
            <a:avLst/>
          </a:prstGeom>
        </p:spPr>
        <p:txBody>
          <a:bodyPr vert="horz" wrap="square" lIns="0" tIns="0" rIns="0" bIns="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>
              <a:latin typeface="Copperplate Gothic Bold" panose="020E07050202060204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42975" y="6338888"/>
            <a:ext cx="541338" cy="282575"/>
          </a:xfrm>
          <a:prstGeom prst="rect">
            <a:avLst/>
          </a:prstGeom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>
              <a:latin typeface="Copperplate Gothic Bold" panose="020E07050202060204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fade/>
  </p:transition>
  <p:hf sldNum="0" hdr="0" ftr="0" dt="0"/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pitchFamily="34" charset="0"/>
          <a:ea typeface="微软雅黑" panose="020B0503020204020204" pitchFamily="34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pitchFamily="34" charset="0"/>
          <a:ea typeface="微软雅黑" panose="020B0503020204020204" pitchFamily="34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pitchFamily="34" charset="0"/>
          <a:ea typeface="微软雅黑" panose="020B0503020204020204" pitchFamily="34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pitchFamily="34" charset="0"/>
          <a:ea typeface="微软雅黑" panose="020B0503020204020204" pitchFamily="34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pitchFamily="34" charset="0"/>
          <a:ea typeface="微软雅黑" panose="020B0503020204020204" pitchFamily="34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pitchFamily="34" charset="0"/>
          <a:ea typeface="微软雅黑" panose="020B0503020204020204" pitchFamily="34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pitchFamily="34" charset="0"/>
          <a:ea typeface="微软雅黑" panose="020B0503020204020204" pitchFamily="34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pitchFamily="34" charset="0"/>
          <a:ea typeface="微软雅黑" panose="020B0503020204020204" pitchFamily="34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3"/>
          <p:cNvSpPr txBox="1"/>
          <p:nvPr/>
        </p:nvSpPr>
        <p:spPr>
          <a:xfrm>
            <a:off x="2783632" y="3212976"/>
            <a:ext cx="6955452" cy="5835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3200" b="1" kern="1200" cap="none" spc="0" normalizeH="0" baseline="0" noProof="0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  <a:sym typeface="+mn-ea"/>
              </a:rPr>
              <a:t>STULZ  </a:t>
            </a:r>
            <a:r>
              <a:rPr kumimoji="0" lang="zh-CN" altLang="en-US" sz="3200" b="1" kern="1200" cap="none" spc="0" normalizeH="0" baseline="0" noProof="0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  <a:sym typeface="+mn-ea"/>
              </a:rPr>
              <a:t>精密空调操作培训</a:t>
            </a:r>
            <a:endParaRPr kumimoji="0" lang="en-US" altLang="zh-CN" sz="3200" b="1" kern="1200" cap="none" spc="0" normalizeH="0" baseline="0" noProof="0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13315" name="TextBox 1"/>
          <p:cNvSpPr txBox="1"/>
          <p:nvPr/>
        </p:nvSpPr>
        <p:spPr>
          <a:xfrm>
            <a:off x="8904605" y="4869180"/>
            <a:ext cx="29819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>
                <a:latin typeface="Copperplate Gothic Bold" panose="020E0705020206020404" pitchFamily="34" charset="0"/>
                <a:ea typeface="微软雅黑" panose="020B0503020204020204" pitchFamily="34" charset="-122"/>
              </a:rPr>
              <a:t>培训讲师：</a:t>
            </a:r>
            <a:endParaRPr lang="en-US" altLang="zh-CN" dirty="0"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Copperplate Gothic Bold" panose="020E0705020206020404" pitchFamily="34" charset="0"/>
                <a:ea typeface="微软雅黑" panose="020B0503020204020204" pitchFamily="34" charset="-122"/>
              </a:rPr>
              <a:t>培训日期：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indent="0" algn="ctr" eaLnBrk="1" hangingPunct="1"/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9</a:t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5362" name="组合 11"/>
          <p:cNvGrpSpPr/>
          <p:nvPr/>
        </p:nvGrpSpPr>
        <p:grpSpPr>
          <a:xfrm>
            <a:off x="2424430" y="1245235"/>
            <a:ext cx="7775575" cy="669290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854" y="1353111"/>
              <a:ext cx="3578271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801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65" name="TextBox 14"/>
            <p:cNvSpPr txBox="1"/>
            <p:nvPr/>
          </p:nvSpPr>
          <p:spPr>
            <a:xfrm>
              <a:off x="3758792" y="1437339"/>
              <a:ext cx="564237" cy="9224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5366" name="TextBox 42"/>
            <p:cNvSpPr txBox="1"/>
            <p:nvPr/>
          </p:nvSpPr>
          <p:spPr>
            <a:xfrm>
              <a:off x="5269919" y="1631968"/>
              <a:ext cx="3416854" cy="5329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培训目标及</a:t>
              </a:r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空调的简介</a:t>
              </a:r>
              <a:endPara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1"/>
          <p:cNvGrpSpPr/>
          <p:nvPr/>
        </p:nvGrpSpPr>
        <p:grpSpPr>
          <a:xfrm>
            <a:off x="2423160" y="4366260"/>
            <a:ext cx="7775575" cy="669290"/>
            <a:chOff x="3504874" y="1353111"/>
            <a:chExt cx="5182251" cy="1057946"/>
          </a:xfrm>
        </p:grpSpPr>
        <p:sp>
          <p:nvSpPr>
            <p:cNvPr id="3" name="矩形 2"/>
            <p:cNvSpPr/>
            <p:nvPr/>
          </p:nvSpPr>
          <p:spPr>
            <a:xfrm>
              <a:off x="5108854" y="1353111"/>
              <a:ext cx="3578271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矩形 29"/>
            <p:cNvSpPr/>
            <p:nvPr/>
          </p:nvSpPr>
          <p:spPr>
            <a:xfrm>
              <a:off x="3504874" y="1353111"/>
              <a:ext cx="1764801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TextBox 14"/>
            <p:cNvSpPr txBox="1"/>
            <p:nvPr/>
          </p:nvSpPr>
          <p:spPr>
            <a:xfrm>
              <a:off x="3758792" y="1437339"/>
              <a:ext cx="564237" cy="9224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TextBox 42"/>
            <p:cNvSpPr txBox="1"/>
            <p:nvPr/>
          </p:nvSpPr>
          <p:spPr>
            <a:xfrm>
              <a:off x="5269919" y="1631968"/>
              <a:ext cx="3416854" cy="5329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工作状态查看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4830445" y="2029460"/>
            <a:ext cx="5368925" cy="6692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2804795" y="2082800"/>
            <a:ext cx="846455" cy="583565"/>
          </a:xfrm>
          <a:prstGeom prst="rect">
            <a:avLst/>
          </a:prstGeom>
          <a:noFill/>
          <a:ln w="9525">
            <a:noFill/>
          </a:ln>
        </p:spPr>
        <p:txBody>
          <a:bodyPr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423795" y="2029460"/>
            <a:ext cx="7775575" cy="669290"/>
            <a:chOff x="3817" y="3196"/>
            <a:chExt cx="12245" cy="1054"/>
          </a:xfrm>
        </p:grpSpPr>
        <p:sp>
          <p:nvSpPr>
            <p:cNvPr id="9" name="矩形 29"/>
            <p:cNvSpPr/>
            <p:nvPr/>
          </p:nvSpPr>
          <p:spPr>
            <a:xfrm>
              <a:off x="3817" y="3196"/>
              <a:ext cx="4170" cy="1054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42"/>
            <p:cNvSpPr txBox="1"/>
            <p:nvPr/>
          </p:nvSpPr>
          <p:spPr>
            <a:xfrm>
              <a:off x="7988" y="3474"/>
              <a:ext cx="8074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空调的组成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423160" y="2799715"/>
            <a:ext cx="7775575" cy="669290"/>
            <a:chOff x="3504874" y="1353111"/>
            <a:chExt cx="5182251" cy="1057946"/>
          </a:xfrm>
        </p:grpSpPr>
        <p:sp>
          <p:nvSpPr>
            <p:cNvPr id="15" name="矩形 14"/>
            <p:cNvSpPr/>
            <p:nvPr/>
          </p:nvSpPr>
          <p:spPr>
            <a:xfrm>
              <a:off x="5108854" y="1353111"/>
              <a:ext cx="3578271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矩形 29"/>
            <p:cNvSpPr/>
            <p:nvPr/>
          </p:nvSpPr>
          <p:spPr>
            <a:xfrm>
              <a:off x="3504874" y="1353111"/>
              <a:ext cx="1764801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TextBox 14"/>
            <p:cNvSpPr txBox="1"/>
            <p:nvPr/>
          </p:nvSpPr>
          <p:spPr>
            <a:xfrm>
              <a:off x="3758792" y="1437339"/>
              <a:ext cx="564237" cy="9224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42"/>
            <p:cNvSpPr txBox="1"/>
            <p:nvPr/>
          </p:nvSpPr>
          <p:spPr>
            <a:xfrm>
              <a:off x="5269919" y="1631968"/>
              <a:ext cx="3416854" cy="5329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空调开关机操作</a:t>
              </a:r>
            </a:p>
          </p:txBody>
        </p:sp>
      </p:grpSp>
      <p:grpSp>
        <p:nvGrpSpPr>
          <p:cNvPr id="21" name="组合 11"/>
          <p:cNvGrpSpPr/>
          <p:nvPr/>
        </p:nvGrpSpPr>
        <p:grpSpPr>
          <a:xfrm>
            <a:off x="2424430" y="3590290"/>
            <a:ext cx="7775575" cy="669290"/>
            <a:chOff x="3504874" y="1353111"/>
            <a:chExt cx="5182251" cy="1057946"/>
          </a:xfrm>
        </p:grpSpPr>
        <p:sp>
          <p:nvSpPr>
            <p:cNvPr id="22" name="矩形 21"/>
            <p:cNvSpPr/>
            <p:nvPr/>
          </p:nvSpPr>
          <p:spPr>
            <a:xfrm>
              <a:off x="5108854" y="1353111"/>
              <a:ext cx="3578271" cy="1057946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矩形 29"/>
            <p:cNvSpPr/>
            <p:nvPr/>
          </p:nvSpPr>
          <p:spPr>
            <a:xfrm>
              <a:off x="3504874" y="1353111"/>
              <a:ext cx="1764801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TextBox 14"/>
            <p:cNvSpPr txBox="1"/>
            <p:nvPr/>
          </p:nvSpPr>
          <p:spPr>
            <a:xfrm>
              <a:off x="3758792" y="1437339"/>
              <a:ext cx="564237" cy="9224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42"/>
            <p:cNvSpPr txBox="1"/>
            <p:nvPr/>
          </p:nvSpPr>
          <p:spPr>
            <a:xfrm>
              <a:off x="5269919" y="1631968"/>
              <a:ext cx="3416854" cy="5329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水冷空调参数设定</a:t>
              </a:r>
            </a:p>
          </p:txBody>
        </p:sp>
      </p:grpSp>
      <p:grpSp>
        <p:nvGrpSpPr>
          <p:cNvPr id="30" name="组合 11"/>
          <p:cNvGrpSpPr/>
          <p:nvPr/>
        </p:nvGrpSpPr>
        <p:grpSpPr>
          <a:xfrm>
            <a:off x="2423160" y="5175250"/>
            <a:ext cx="7775575" cy="669290"/>
            <a:chOff x="3504874" y="1353111"/>
            <a:chExt cx="5182251" cy="1057946"/>
          </a:xfrm>
        </p:grpSpPr>
        <p:sp>
          <p:nvSpPr>
            <p:cNvPr id="31" name="矩形 30"/>
            <p:cNvSpPr/>
            <p:nvPr/>
          </p:nvSpPr>
          <p:spPr>
            <a:xfrm>
              <a:off x="5108854" y="1353111"/>
              <a:ext cx="3578271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矩形 29"/>
            <p:cNvSpPr/>
            <p:nvPr/>
          </p:nvSpPr>
          <p:spPr>
            <a:xfrm>
              <a:off x="3504874" y="1353111"/>
              <a:ext cx="1764801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TextBox 14"/>
            <p:cNvSpPr txBox="1"/>
            <p:nvPr/>
          </p:nvSpPr>
          <p:spPr>
            <a:xfrm>
              <a:off x="3758792" y="1437339"/>
              <a:ext cx="564237" cy="9224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06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42"/>
            <p:cNvSpPr txBox="1"/>
            <p:nvPr/>
          </p:nvSpPr>
          <p:spPr>
            <a:xfrm>
              <a:off x="5269919" y="1631968"/>
              <a:ext cx="3416854" cy="5329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历史报警查看</a:t>
              </a:r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indent="0" algn="ctr" eaLnBrk="1" hangingPunct="1"/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10</a:t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41986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操作安全注意事项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03388" y="1196975"/>
          <a:ext cx="8856662" cy="4702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836"/>
                <a:gridCol w="7846826"/>
              </a:tblGrid>
              <a:tr h="5105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序号</a:t>
                      </a:r>
                    </a:p>
                  </a:txBody>
                  <a:tcPr marT="45735" marB="457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操作前准备工作及回退计划</a:t>
                      </a:r>
                    </a:p>
                  </a:txBody>
                  <a:tcPr marT="45735" marB="45735" anchor="ctr"/>
                </a:tc>
              </a:tr>
              <a:tr h="510578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35" marB="457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操作前需现场确认设备具备操作条件；</a:t>
                      </a:r>
                    </a:p>
                  </a:txBody>
                  <a:tcPr marL="9525" marR="9525" marT="9528" marB="0" anchor="ctr"/>
                </a:tc>
              </a:tr>
              <a:tr h="510578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35" marB="457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经过相关领导及部门的变更审批流程；</a:t>
                      </a:r>
                    </a:p>
                  </a:txBody>
                  <a:tcPr marL="9525" marR="9525" marT="9528" marB="0" anchor="ctr"/>
                </a:tc>
              </a:tr>
              <a:tr h="510578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35" marB="457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通报监控室值班人员；</a:t>
                      </a:r>
                    </a:p>
                  </a:txBody>
                  <a:tcPr marL="9525" marR="9525" marT="9528" marB="0" anchor="ctr"/>
                </a:tc>
              </a:tr>
              <a:tr h="510578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35" marB="457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通报可能受到影响的机房用户部门。</a:t>
                      </a:r>
                    </a:p>
                  </a:txBody>
                  <a:tcPr marL="9525" marR="9525" marT="9528" marB="0" anchor="ctr"/>
                </a:tc>
              </a:tr>
              <a:tr h="510578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35" marB="45735" anchor="ctr"/>
                </a:tc>
                <a:tc>
                  <a:txBody>
                    <a:bodyPr/>
                    <a:lstStyle/>
                    <a:p>
                      <a:pPr marL="0" algn="l" defTabSz="1218565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穿戴必备的个人防护用品，包括长袖纯棉工作服、安全鞋、护目镜、防护手套；</a:t>
                      </a:r>
                    </a:p>
                  </a:txBody>
                  <a:tcPr marL="9525" marR="9525" marT="9528" marB="0" anchor="ctr"/>
                </a:tc>
              </a:tr>
              <a:tr h="510578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35" marB="45735" anchor="ctr"/>
                </a:tc>
                <a:tc>
                  <a:txBody>
                    <a:bodyPr/>
                    <a:lstStyle/>
                    <a:p>
                      <a:pPr marL="0" algn="l" defTabSz="1218565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操作前应保证现场整洁，避免影响人员操作。</a:t>
                      </a:r>
                    </a:p>
                  </a:txBody>
                  <a:tcPr marL="9525" marR="9525" marT="9528" marB="0" anchor="ctr"/>
                </a:tc>
              </a:tr>
              <a:tr h="510578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35" marB="45735"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SOP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程序文档；		</a:t>
                      </a:r>
                    </a:p>
                  </a:txBody>
                  <a:tcPr marT="45735" marB="45735" anchor="ctr"/>
                </a:tc>
              </a:tr>
              <a:tr h="617553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35" marB="45735"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操作过程中若发生异常，不可强行操作，应立即停止操作，对设备进行恢复或隔离。待查明问题并修复完成后方可继续按照标准操作程序进行操作。</a:t>
                      </a:r>
                    </a:p>
                  </a:txBody>
                  <a:tcPr marT="45735" marB="45735"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流程图: 过程 78"/>
          <p:cNvSpPr/>
          <p:nvPr/>
        </p:nvSpPr>
        <p:spPr>
          <a:xfrm>
            <a:off x="691515" y="3183255"/>
            <a:ext cx="3027045" cy="20091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690880" y="1028065"/>
            <a:ext cx="3027045" cy="20091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33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indent="0" algn="ctr" eaLnBrk="1" hangingPunct="1"/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11</a:t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44034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回风温度设定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475855" y="3183255"/>
            <a:ext cx="4594225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zh-CN" sz="12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1.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打开精密空调面板主界面；</a:t>
            </a:r>
          </a:p>
          <a:p>
            <a:pPr algn="l" fontAlgn="ctr"/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2.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按下精密空调右方向键，将光标移动至</a:t>
            </a:r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“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操作</a:t>
            </a:r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”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选项，按下</a:t>
            </a:r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OK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键；</a:t>
            </a:r>
            <a:endParaRPr lang="zh-CN" altLang="en-US" sz="12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3.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正确输入密码，按下</a:t>
            </a:r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OK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键；</a:t>
            </a:r>
            <a:endParaRPr lang="zh-CN" altLang="en-US" sz="12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4.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按下精密空调下方向键，将光标移动至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“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数值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”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选项界面，点击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OK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键；</a:t>
            </a:r>
            <a:endParaRPr lang="zh-CN" altLang="en-US" sz="1200" i="0" u="none" strike="noStrike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5.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按下精密空调下方向键，将光标移动至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“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气流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”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选项界面，点击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OK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键；</a:t>
            </a:r>
            <a:endParaRPr lang="zh-CN" altLang="en-US" sz="1200" i="0" u="none" strike="noStrike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6.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按下精密空调下方向键，将光标移动至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“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温度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”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操作选项，按下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OK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键；</a:t>
            </a:r>
            <a:endParaRPr lang="zh-CN" altLang="en-US" sz="1200" i="0" u="none" strike="noStrike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7.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按下精密空调下方向键，将光标移动至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“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设定值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”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数值，按下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OK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键；</a:t>
            </a:r>
            <a:endParaRPr lang="zh-CN" altLang="en-US" sz="1200" i="0" u="none" strike="noStrike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8.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将光标移动至</a:t>
            </a:r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“20.0℃”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通过上下方向键修改数值，修改完成后，按下</a:t>
            </a:r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OK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键；</a:t>
            </a:r>
            <a:endParaRPr lang="zh-CN" altLang="en-US" sz="12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9.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温度数值修改完毕后，一直将光标移动至返回选项，按下</a:t>
            </a:r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OK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键，</a:t>
            </a:r>
          </a:p>
          <a:p>
            <a:pPr algn="l" fontAlgn="ctr"/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直至返回主界面；</a:t>
            </a:r>
            <a:endParaRPr lang="zh-CN" altLang="en-US" sz="12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10.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本次温度参数设定操作完毕。</a:t>
            </a:r>
            <a:endParaRPr lang="zh-CN" altLang="en-US" sz="1200" i="0" u="none" strike="noStrike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2"/>
          <p:cNvGraphicFramePr/>
          <p:nvPr/>
        </p:nvGraphicFramePr>
        <p:xfrm>
          <a:off x="690245" y="1028065"/>
          <a:ext cx="30276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15"/>
                <a:gridCol w="217805"/>
                <a:gridCol w="548640"/>
                <a:gridCol w="208280"/>
                <a:gridCol w="548640"/>
                <a:gridCol w="208280"/>
                <a:gridCol w="548640"/>
                <a:gridCol w="208280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返回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信息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</a:rPr>
                        <a:t>操作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配置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2524125" y="1344930"/>
            <a:ext cx="5715" cy="13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/>
          <p:nvPr/>
        </p:nvGraphicFramePr>
        <p:xfrm>
          <a:off x="2529840" y="1344930"/>
          <a:ext cx="81851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15"/>
              </a:tblGrid>
              <a:tr h="304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1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室内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21.5℃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50％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☀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/>
        </p:nvGraphicFramePr>
        <p:xfrm>
          <a:off x="690245" y="2808605"/>
          <a:ext cx="302704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1075055"/>
                <a:gridCol w="839470"/>
                <a:gridCol w="607695"/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Unit    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11:20</a:t>
                      </a: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67335" y="102806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第一步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703955" y="1028065"/>
            <a:ext cx="3398520" cy="2009140"/>
            <a:chOff x="5833" y="1619"/>
            <a:chExt cx="5352" cy="3164"/>
          </a:xfrm>
        </p:grpSpPr>
        <p:sp>
          <p:nvSpPr>
            <p:cNvPr id="21" name="流程图: 过程 20"/>
            <p:cNvSpPr/>
            <p:nvPr/>
          </p:nvSpPr>
          <p:spPr>
            <a:xfrm>
              <a:off x="6419" y="1619"/>
              <a:ext cx="4767" cy="316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833" y="1619"/>
              <a:ext cx="586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第二步</a:t>
              </a:r>
            </a:p>
          </p:txBody>
        </p:sp>
      </p:grpSp>
      <p:graphicFrame>
        <p:nvGraphicFramePr>
          <p:cNvPr id="35" name="表格 34"/>
          <p:cNvGraphicFramePr/>
          <p:nvPr/>
        </p:nvGraphicFramePr>
        <p:xfrm>
          <a:off x="4076065" y="1040130"/>
          <a:ext cx="30276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15"/>
                <a:gridCol w="217805"/>
                <a:gridCol w="548640"/>
                <a:gridCol w="208280"/>
                <a:gridCol w="548640"/>
                <a:gridCol w="208280"/>
                <a:gridCol w="548640"/>
                <a:gridCol w="208280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返回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  <a:sym typeface="+mn-ea"/>
                        </a:rPr>
                        <a:t>操作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表格 48"/>
          <p:cNvGraphicFramePr/>
          <p:nvPr/>
        </p:nvGraphicFramePr>
        <p:xfrm>
          <a:off x="4070350" y="2808605"/>
          <a:ext cx="302704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1075055"/>
                <a:gridCol w="839470"/>
                <a:gridCol w="607695"/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Unit    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11:21</a:t>
                      </a: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矩形 45"/>
          <p:cNvSpPr/>
          <p:nvPr/>
        </p:nvSpPr>
        <p:spPr>
          <a:xfrm>
            <a:off x="4224020" y="1340485"/>
            <a:ext cx="2736215" cy="14681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4225970" y="1349145"/>
            <a:ext cx="468000" cy="2298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lIns="36195" tIns="0" rtlCol="0" anchor="ctr" anchorCtr="0">
            <a:spAutoFit/>
          </a:bodyPr>
          <a:lstStyle/>
          <a:p>
            <a:r>
              <a:rPr lang="zh-CN" altLang="en-US" sz="1200"/>
              <a:t>数值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4225970" y="1579015"/>
            <a:ext cx="468000" cy="229870"/>
          </a:xfrm>
          <a:prstGeom prst="rect">
            <a:avLst/>
          </a:prstGeom>
          <a:noFill/>
          <a:ln>
            <a:noFill/>
          </a:ln>
        </p:spPr>
        <p:txBody>
          <a:bodyPr wrap="square" lIns="36195" tIns="0" rtlCol="0" anchor="ctr" anchorCtr="0">
            <a:spAutoFit/>
          </a:bodyPr>
          <a:lstStyle/>
          <a:p>
            <a:r>
              <a:rPr lang="zh-CN" altLang="en-US" sz="1200"/>
              <a:t>部件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224065" y="2578505"/>
            <a:ext cx="468000" cy="229870"/>
          </a:xfrm>
          <a:prstGeom prst="rect">
            <a:avLst/>
          </a:prstGeom>
          <a:noFill/>
          <a:ln>
            <a:noFill/>
          </a:ln>
        </p:spPr>
        <p:txBody>
          <a:bodyPr wrap="square" lIns="36195" tIns="0" rtlCol="0" anchor="ctr" anchorCtr="0">
            <a:spAutoFit/>
          </a:bodyPr>
          <a:lstStyle/>
          <a:p>
            <a:r>
              <a:rPr lang="zh-CN" altLang="en-US" sz="1200"/>
              <a:t>密码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4225970" y="2334030"/>
            <a:ext cx="468000" cy="229870"/>
          </a:xfrm>
          <a:prstGeom prst="rect">
            <a:avLst/>
          </a:prstGeom>
          <a:noFill/>
          <a:ln>
            <a:noFill/>
          </a:ln>
        </p:spPr>
        <p:txBody>
          <a:bodyPr wrap="square" lIns="36195" tIns="0" rtlCol="0" anchor="ctr" anchorCtr="0">
            <a:spAutoFit/>
          </a:bodyPr>
          <a:lstStyle/>
          <a:p>
            <a:r>
              <a:rPr lang="zh-CN" altLang="en-US" sz="1200"/>
              <a:t>系统</a:t>
            </a:r>
          </a:p>
        </p:txBody>
      </p:sp>
      <p:sp>
        <p:nvSpPr>
          <p:cNvPr id="63" name="流程图: 过程 62"/>
          <p:cNvSpPr/>
          <p:nvPr/>
        </p:nvSpPr>
        <p:spPr>
          <a:xfrm>
            <a:off x="7473315" y="1028065"/>
            <a:ext cx="3027045" cy="20091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过程 63"/>
          <p:cNvSpPr/>
          <p:nvPr/>
        </p:nvSpPr>
        <p:spPr>
          <a:xfrm>
            <a:off x="4076065" y="3190875"/>
            <a:ext cx="3027045" cy="20091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5" name="表格 64"/>
          <p:cNvGraphicFramePr/>
          <p:nvPr/>
        </p:nvGraphicFramePr>
        <p:xfrm>
          <a:off x="7468235" y="1035685"/>
          <a:ext cx="30276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15"/>
                <a:gridCol w="217805"/>
                <a:gridCol w="548640"/>
                <a:gridCol w="208280"/>
                <a:gridCol w="548640"/>
                <a:gridCol w="208280"/>
                <a:gridCol w="548640"/>
                <a:gridCol w="208280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返回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</a:rPr>
                        <a:t>数值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表格 65"/>
          <p:cNvGraphicFramePr/>
          <p:nvPr/>
        </p:nvGraphicFramePr>
        <p:xfrm>
          <a:off x="691515" y="3190875"/>
          <a:ext cx="30276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15"/>
                <a:gridCol w="217805"/>
                <a:gridCol w="548640"/>
                <a:gridCol w="208280"/>
                <a:gridCol w="548640"/>
                <a:gridCol w="208280"/>
                <a:gridCol w="548640"/>
                <a:gridCol w="208280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sym typeface="+mn-ea"/>
                        </a:rPr>
                        <a:t>返回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 dirty="0">
                          <a:solidFill>
                            <a:schemeClr val="bg1"/>
                          </a:solidFill>
                        </a:rPr>
                        <a:t>气流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" name="矩形 66"/>
          <p:cNvSpPr/>
          <p:nvPr/>
        </p:nvSpPr>
        <p:spPr>
          <a:xfrm>
            <a:off x="822325" y="3495675"/>
            <a:ext cx="2736215" cy="14681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4215130" y="3495675"/>
            <a:ext cx="2736215" cy="14681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822370" y="3495445"/>
            <a:ext cx="468000" cy="2298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lIns="36195" tIns="0" rtlCol="0" anchor="ctr" anchorCtr="0">
            <a:spAutoFit/>
          </a:bodyPr>
          <a:lstStyle/>
          <a:p>
            <a:r>
              <a:rPr lang="zh-CN" altLang="en-US" sz="1200" dirty="0"/>
              <a:t>温度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7618690" y="1340255"/>
            <a:ext cx="468000" cy="2298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lIns="36195" tIns="0" rtlCol="0" anchor="ctr" anchorCtr="0">
            <a:spAutoFit/>
          </a:bodyPr>
          <a:lstStyle/>
          <a:p>
            <a:r>
              <a:rPr lang="zh-CN" altLang="en-US" sz="1200"/>
              <a:t>气流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7618775" y="1579015"/>
            <a:ext cx="468000" cy="229870"/>
          </a:xfrm>
          <a:prstGeom prst="rect">
            <a:avLst/>
          </a:prstGeom>
          <a:noFill/>
          <a:ln>
            <a:noFill/>
          </a:ln>
        </p:spPr>
        <p:txBody>
          <a:bodyPr wrap="square" lIns="36195" tIns="0" rtlCol="0" anchor="ctr" anchorCtr="0">
            <a:spAutoFit/>
          </a:bodyPr>
          <a:lstStyle/>
          <a:p>
            <a:r>
              <a:rPr lang="zh-CN" altLang="en-US" sz="1200"/>
              <a:t>水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822370" y="4003445"/>
            <a:ext cx="468000" cy="229870"/>
          </a:xfrm>
          <a:prstGeom prst="rect">
            <a:avLst/>
          </a:prstGeom>
          <a:noFill/>
          <a:ln>
            <a:noFill/>
          </a:ln>
        </p:spPr>
        <p:txBody>
          <a:bodyPr wrap="square" lIns="36195" tIns="0" rtlCol="0" anchor="ctr" anchorCtr="0">
            <a:spAutoFit/>
          </a:bodyPr>
          <a:lstStyle/>
          <a:p>
            <a:r>
              <a:rPr lang="zh-CN" altLang="en-US" sz="1200" dirty="0"/>
              <a:t>压力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7103745" y="102806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第三步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319405" y="319087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第四步</a:t>
            </a:r>
          </a:p>
        </p:txBody>
      </p:sp>
      <p:graphicFrame>
        <p:nvGraphicFramePr>
          <p:cNvPr id="77" name="表格 76"/>
          <p:cNvGraphicFramePr/>
          <p:nvPr/>
        </p:nvGraphicFramePr>
        <p:xfrm>
          <a:off x="691515" y="4963795"/>
          <a:ext cx="302704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1075055"/>
                <a:gridCol w="839470"/>
                <a:gridCol w="607695"/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Unit    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11:23</a:t>
                      </a: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8" name="表格 77"/>
          <p:cNvGraphicFramePr/>
          <p:nvPr/>
        </p:nvGraphicFramePr>
        <p:xfrm>
          <a:off x="4069715" y="4963795"/>
          <a:ext cx="302704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1075055"/>
                <a:gridCol w="839470"/>
                <a:gridCol w="607695"/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Unit    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11:24</a:t>
                      </a: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0" name="文本框 79"/>
          <p:cNvSpPr txBox="1"/>
          <p:nvPr/>
        </p:nvSpPr>
        <p:spPr>
          <a:xfrm>
            <a:off x="3697605" y="319087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第五步</a:t>
            </a:r>
          </a:p>
        </p:txBody>
      </p:sp>
      <p:graphicFrame>
        <p:nvGraphicFramePr>
          <p:cNvPr id="81" name="表格 80"/>
          <p:cNvGraphicFramePr/>
          <p:nvPr/>
        </p:nvGraphicFramePr>
        <p:xfrm>
          <a:off x="4078605" y="3190875"/>
          <a:ext cx="30276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15"/>
                <a:gridCol w="217805"/>
                <a:gridCol w="548640"/>
                <a:gridCol w="208280"/>
                <a:gridCol w="548640"/>
                <a:gridCol w="208280"/>
                <a:gridCol w="548640"/>
                <a:gridCol w="208280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返回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</a:rPr>
                        <a:t>温度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" name="表格 81"/>
          <p:cNvGraphicFramePr/>
          <p:nvPr/>
        </p:nvGraphicFramePr>
        <p:xfrm>
          <a:off x="7468235" y="2808605"/>
          <a:ext cx="302704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1075055"/>
                <a:gridCol w="839470"/>
                <a:gridCol w="607695"/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Unit    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11:22</a:t>
                      </a: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" name="矩形 82"/>
          <p:cNvSpPr/>
          <p:nvPr/>
        </p:nvSpPr>
        <p:spPr>
          <a:xfrm>
            <a:off x="7618730" y="1332865"/>
            <a:ext cx="2736215" cy="14681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4" name="表格 83"/>
          <p:cNvGraphicFramePr/>
          <p:nvPr>
            <p:extLst>
              <p:ext uri="{D42A27DB-BD31-4B8C-83A1-F6EECF244321}">
                <p14:modId xmlns:p14="http://schemas.microsoft.com/office/powerpoint/2010/main" val="146384662"/>
              </p:ext>
            </p:extLst>
          </p:nvPr>
        </p:nvGraphicFramePr>
        <p:xfrm>
          <a:off x="4225970" y="3552507"/>
          <a:ext cx="2093595" cy="124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708025"/>
                <a:gridCol w="687070"/>
              </a:tblGrid>
              <a:tr h="2076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设定值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</a:rPr>
                        <a:t>20.0℃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sym typeface="+mn-ea"/>
                        </a:rPr>
                        <a:t>20.0℃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最小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最大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室内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5.0℃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35.0℃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延时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送风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sym typeface="+mn-ea"/>
                        </a:rPr>
                        <a:t>5.0℃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sym typeface="+mn-ea"/>
                        </a:rPr>
                        <a:t>35.0℃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延时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sym typeface="+mn-ea"/>
                        </a:rPr>
                        <a:t>30s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sym typeface="+mn-ea"/>
                        </a:rPr>
                        <a:t>30s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流程图: 过程 17"/>
          <p:cNvSpPr/>
          <p:nvPr/>
        </p:nvSpPr>
        <p:spPr>
          <a:xfrm>
            <a:off x="690880" y="1028065"/>
            <a:ext cx="3027045" cy="20091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33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indent="0" algn="ctr" eaLnBrk="1" hangingPunct="1"/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12</a:t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44034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回风湿度设定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103745" y="1028065"/>
            <a:ext cx="501840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zh-CN" sz="12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1.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打开精密空调面板主界面；</a:t>
            </a:r>
          </a:p>
          <a:p>
            <a:pPr algn="l" fontAlgn="ctr"/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2.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按下精密空调右方向键，将光标移动至</a:t>
            </a:r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“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操作</a:t>
            </a:r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”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选项，按下</a:t>
            </a:r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OK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键；</a:t>
            </a:r>
            <a:endParaRPr lang="zh-CN" altLang="en-US" sz="12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3.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正确输入密码，按下</a:t>
            </a:r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OK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键；</a:t>
            </a:r>
            <a:endParaRPr lang="zh-CN" altLang="en-US" sz="12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4.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按下精密空调下方向键，将光标移动至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“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数值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”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选项界面，点击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OK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键；</a:t>
            </a:r>
            <a:endParaRPr lang="zh-CN" altLang="en-US" sz="1200" i="0" u="none" strike="noStrike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5.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按下精密空调下方向键，将光标移动至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“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气流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”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选项界面，点击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OK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键；</a:t>
            </a:r>
            <a:endParaRPr lang="zh-CN" altLang="en-US" sz="1200" i="0" u="none" strike="noStrike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6.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按下精密空调下方向键，将光标移动至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“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湿度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”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操作选项，按下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OK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键；</a:t>
            </a:r>
            <a:endParaRPr lang="zh-CN" altLang="en-US" sz="1200" i="0" u="none" strike="noStrike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7.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按下精密空调下方向键，将光标移动至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“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设定值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”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的数值，按下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OK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键；</a:t>
            </a:r>
            <a:endParaRPr lang="zh-CN" altLang="en-US" sz="1200" i="0" u="none" strike="noStrike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8.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通过上下方向键修改数值，修改完成后，按下</a:t>
            </a:r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OK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键；</a:t>
            </a:r>
            <a:endParaRPr lang="zh-CN" altLang="en-US" sz="12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9.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湿度数值修改完毕后，一直将光标移动至返回选项，按下</a:t>
            </a:r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OK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键，直至返回主界面；</a:t>
            </a:r>
            <a:endParaRPr lang="zh-CN" altLang="en-US" sz="12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10.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本次温度参数设定操作完毕。</a:t>
            </a:r>
            <a:endParaRPr lang="zh-CN" altLang="en-US" sz="1200" i="0" u="none" strike="noStrike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2"/>
          <p:cNvGraphicFramePr/>
          <p:nvPr/>
        </p:nvGraphicFramePr>
        <p:xfrm>
          <a:off x="690245" y="1028065"/>
          <a:ext cx="30276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15"/>
                <a:gridCol w="217805"/>
                <a:gridCol w="548640"/>
                <a:gridCol w="208280"/>
                <a:gridCol w="548640"/>
                <a:gridCol w="208280"/>
                <a:gridCol w="548640"/>
                <a:gridCol w="208280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返回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信息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</a:rPr>
                        <a:t>操作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配置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2524125" y="1344930"/>
            <a:ext cx="5715" cy="13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/>
          <p:nvPr/>
        </p:nvGraphicFramePr>
        <p:xfrm>
          <a:off x="2529840" y="1344930"/>
          <a:ext cx="81851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15"/>
              </a:tblGrid>
              <a:tr h="304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1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室内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21.5℃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50％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☀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/>
        </p:nvGraphicFramePr>
        <p:xfrm>
          <a:off x="690245" y="2808605"/>
          <a:ext cx="302704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1075055"/>
                <a:gridCol w="839470"/>
                <a:gridCol w="607695"/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Unit    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11:20</a:t>
                      </a: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流程图: 过程 20"/>
          <p:cNvSpPr/>
          <p:nvPr/>
        </p:nvSpPr>
        <p:spPr>
          <a:xfrm>
            <a:off x="4076065" y="1028065"/>
            <a:ext cx="3027045" cy="20091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67335" y="102806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第一步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703955" y="102806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第二步</a:t>
            </a:r>
          </a:p>
        </p:txBody>
      </p:sp>
      <p:graphicFrame>
        <p:nvGraphicFramePr>
          <p:cNvPr id="35" name="表格 34"/>
          <p:cNvGraphicFramePr/>
          <p:nvPr/>
        </p:nvGraphicFramePr>
        <p:xfrm>
          <a:off x="4076065" y="1040130"/>
          <a:ext cx="30276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15"/>
                <a:gridCol w="217805"/>
                <a:gridCol w="548640"/>
                <a:gridCol w="208280"/>
                <a:gridCol w="548640"/>
                <a:gridCol w="208280"/>
                <a:gridCol w="548640"/>
                <a:gridCol w="208280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返回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  <a:sym typeface="+mn-ea"/>
                        </a:rPr>
                        <a:t>操作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表格 48"/>
          <p:cNvGraphicFramePr/>
          <p:nvPr/>
        </p:nvGraphicFramePr>
        <p:xfrm>
          <a:off x="4070350" y="2808605"/>
          <a:ext cx="302704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1075055"/>
                <a:gridCol w="839470"/>
                <a:gridCol w="607695"/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Unit    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11:23</a:t>
                      </a: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矩形 45"/>
          <p:cNvSpPr/>
          <p:nvPr/>
        </p:nvSpPr>
        <p:spPr>
          <a:xfrm>
            <a:off x="4224020" y="1340485"/>
            <a:ext cx="2736215" cy="14681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4225970" y="1349145"/>
            <a:ext cx="468000" cy="2298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lIns="36195" tIns="0" rtlCol="0" anchor="ctr" anchorCtr="0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数值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4225970" y="1579015"/>
            <a:ext cx="468000" cy="229870"/>
          </a:xfrm>
          <a:prstGeom prst="rect">
            <a:avLst/>
          </a:prstGeom>
          <a:noFill/>
          <a:ln>
            <a:noFill/>
          </a:ln>
        </p:spPr>
        <p:txBody>
          <a:bodyPr wrap="square" lIns="36195" tIns="0" rtlCol="0" anchor="ctr" anchorCtr="0">
            <a:spAutoFit/>
          </a:bodyPr>
          <a:lstStyle/>
          <a:p>
            <a:r>
              <a:rPr lang="zh-CN" altLang="en-US" sz="1200"/>
              <a:t>部件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224065" y="2578505"/>
            <a:ext cx="468000" cy="229870"/>
          </a:xfrm>
          <a:prstGeom prst="rect">
            <a:avLst/>
          </a:prstGeom>
          <a:noFill/>
          <a:ln>
            <a:noFill/>
          </a:ln>
        </p:spPr>
        <p:txBody>
          <a:bodyPr wrap="square" lIns="36195" tIns="0" rtlCol="0" anchor="ctr" anchorCtr="0">
            <a:spAutoFit/>
          </a:bodyPr>
          <a:lstStyle/>
          <a:p>
            <a:r>
              <a:rPr lang="zh-CN" altLang="en-US" sz="1200"/>
              <a:t>密码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4225970" y="2334030"/>
            <a:ext cx="468000" cy="229870"/>
          </a:xfrm>
          <a:prstGeom prst="rect">
            <a:avLst/>
          </a:prstGeom>
          <a:noFill/>
          <a:ln>
            <a:noFill/>
          </a:ln>
        </p:spPr>
        <p:txBody>
          <a:bodyPr wrap="square" lIns="36195" tIns="0" rtlCol="0" anchor="ctr" anchorCtr="0">
            <a:spAutoFit/>
          </a:bodyPr>
          <a:lstStyle/>
          <a:p>
            <a:r>
              <a:rPr lang="zh-CN" altLang="en-US" sz="1200"/>
              <a:t>系统</a:t>
            </a:r>
          </a:p>
        </p:txBody>
      </p:sp>
      <p:sp>
        <p:nvSpPr>
          <p:cNvPr id="63" name="流程图: 过程 62"/>
          <p:cNvSpPr/>
          <p:nvPr/>
        </p:nvSpPr>
        <p:spPr>
          <a:xfrm>
            <a:off x="676910" y="3190875"/>
            <a:ext cx="3027045" cy="20091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过程 63"/>
          <p:cNvSpPr/>
          <p:nvPr/>
        </p:nvSpPr>
        <p:spPr>
          <a:xfrm>
            <a:off x="4076065" y="3190875"/>
            <a:ext cx="3027045" cy="20091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5" name="表格 64"/>
          <p:cNvGraphicFramePr/>
          <p:nvPr/>
        </p:nvGraphicFramePr>
        <p:xfrm>
          <a:off x="690880" y="3190875"/>
          <a:ext cx="30276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15"/>
                <a:gridCol w="217805"/>
                <a:gridCol w="548640"/>
                <a:gridCol w="208280"/>
                <a:gridCol w="548640"/>
                <a:gridCol w="208280"/>
                <a:gridCol w="548640"/>
                <a:gridCol w="208280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返回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</a:rPr>
                        <a:t>数值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表格 65"/>
          <p:cNvGraphicFramePr/>
          <p:nvPr/>
        </p:nvGraphicFramePr>
        <p:xfrm>
          <a:off x="4069715" y="3190875"/>
          <a:ext cx="30276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15"/>
                <a:gridCol w="217805"/>
                <a:gridCol w="548640"/>
                <a:gridCol w="208280"/>
                <a:gridCol w="548640"/>
                <a:gridCol w="208280"/>
                <a:gridCol w="548640"/>
                <a:gridCol w="208280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返回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</a:rPr>
                        <a:t>气流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" name="矩形 66"/>
          <p:cNvSpPr/>
          <p:nvPr/>
        </p:nvSpPr>
        <p:spPr>
          <a:xfrm>
            <a:off x="822325" y="3495675"/>
            <a:ext cx="2736215" cy="14681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4215130" y="3495675"/>
            <a:ext cx="2736215" cy="14681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215175" y="3495445"/>
            <a:ext cx="468000" cy="22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50000"/>
                    <a:lumOff val="50000"/>
                  </a:schemeClr>
                </a:solidFill>
              </a14:hiddenFill>
            </a:ext>
          </a:extLst>
        </p:spPr>
        <p:txBody>
          <a:bodyPr wrap="square" lIns="36195" tIns="0" rtlCol="0" anchor="ctr" anchorCtr="0">
            <a:spAutoFit/>
          </a:bodyPr>
          <a:lstStyle/>
          <a:p>
            <a:r>
              <a:rPr lang="zh-CN" altLang="en-US" sz="1200"/>
              <a:t>温度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8000" y="3495445"/>
            <a:ext cx="468000" cy="22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50000"/>
                    <a:lumOff val="50000"/>
                  </a:schemeClr>
                </a:solidFill>
              </a14:hiddenFill>
            </a:ext>
          </a:extLst>
        </p:spPr>
        <p:txBody>
          <a:bodyPr wrap="square" lIns="36195" tIns="0" rtlCol="0" anchor="ctr" anchorCtr="0">
            <a:spAutoFit/>
          </a:bodyPr>
          <a:lstStyle/>
          <a:p>
            <a:r>
              <a:rPr lang="zh-CN" altLang="en-US" sz="1200"/>
              <a:t>气流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828085" y="3725315"/>
            <a:ext cx="468000" cy="229870"/>
          </a:xfrm>
          <a:prstGeom prst="rect">
            <a:avLst/>
          </a:prstGeom>
          <a:noFill/>
          <a:ln>
            <a:noFill/>
          </a:ln>
        </p:spPr>
        <p:txBody>
          <a:bodyPr wrap="square" lIns="36195" tIns="0" rtlCol="0" anchor="ctr" anchorCtr="0">
            <a:spAutoFit/>
          </a:bodyPr>
          <a:lstStyle/>
          <a:p>
            <a:r>
              <a:rPr lang="zh-CN" altLang="en-US" sz="1200"/>
              <a:t>水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4215175" y="3955185"/>
            <a:ext cx="468000" cy="229870"/>
          </a:xfrm>
          <a:prstGeom prst="rect">
            <a:avLst/>
          </a:prstGeom>
          <a:noFill/>
          <a:ln>
            <a:noFill/>
          </a:ln>
        </p:spPr>
        <p:txBody>
          <a:bodyPr wrap="square" lIns="36195" tIns="0" rtlCol="0" anchor="ctr" anchorCtr="0">
            <a:spAutoFit/>
          </a:bodyPr>
          <a:lstStyle/>
          <a:p>
            <a:r>
              <a:rPr lang="zh-CN" altLang="en-US" sz="1200"/>
              <a:t>压力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267335" y="319087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第三步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3718560" y="319087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第四步</a:t>
            </a:r>
          </a:p>
        </p:txBody>
      </p:sp>
      <p:graphicFrame>
        <p:nvGraphicFramePr>
          <p:cNvPr id="77" name="表格 76"/>
          <p:cNvGraphicFramePr/>
          <p:nvPr/>
        </p:nvGraphicFramePr>
        <p:xfrm>
          <a:off x="691515" y="4963795"/>
          <a:ext cx="302704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1075055"/>
                <a:gridCol w="839470"/>
                <a:gridCol w="607695"/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Unit    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11:22</a:t>
                      </a: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8" name="表格 77"/>
          <p:cNvGraphicFramePr/>
          <p:nvPr/>
        </p:nvGraphicFramePr>
        <p:xfrm>
          <a:off x="4069715" y="4963795"/>
          <a:ext cx="302704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1075055"/>
                <a:gridCol w="839470"/>
                <a:gridCol w="607695"/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Unit    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11:24</a:t>
                      </a: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" name="流程图: 过程 78"/>
          <p:cNvSpPr/>
          <p:nvPr/>
        </p:nvSpPr>
        <p:spPr>
          <a:xfrm>
            <a:off x="7472680" y="3190875"/>
            <a:ext cx="3027045" cy="20091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7096760" y="319087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第五步</a:t>
            </a:r>
          </a:p>
        </p:txBody>
      </p:sp>
      <p:graphicFrame>
        <p:nvGraphicFramePr>
          <p:cNvPr id="81" name="表格 80"/>
          <p:cNvGraphicFramePr/>
          <p:nvPr/>
        </p:nvGraphicFramePr>
        <p:xfrm>
          <a:off x="7472680" y="3190875"/>
          <a:ext cx="30276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15"/>
                <a:gridCol w="217805"/>
                <a:gridCol w="548640"/>
                <a:gridCol w="208280"/>
                <a:gridCol w="548640"/>
                <a:gridCol w="208280"/>
                <a:gridCol w="548640"/>
                <a:gridCol w="208280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返回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</a:rPr>
                        <a:t>湿度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" name="表格 81"/>
          <p:cNvGraphicFramePr/>
          <p:nvPr/>
        </p:nvGraphicFramePr>
        <p:xfrm>
          <a:off x="7468870" y="4963795"/>
          <a:ext cx="302704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1075055"/>
                <a:gridCol w="839470"/>
                <a:gridCol w="607695"/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Unit    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11:25</a:t>
                      </a: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" name="矩形 82"/>
          <p:cNvSpPr/>
          <p:nvPr/>
        </p:nvSpPr>
        <p:spPr>
          <a:xfrm>
            <a:off x="7614285" y="3495675"/>
            <a:ext cx="2736215" cy="14681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4" name="表格 83"/>
          <p:cNvGraphicFramePr/>
          <p:nvPr/>
        </p:nvGraphicFramePr>
        <p:xfrm>
          <a:off x="7614285" y="3495675"/>
          <a:ext cx="273621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495"/>
                <a:gridCol w="925830"/>
                <a:gridCol w="897890"/>
              </a:tblGrid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设定值</a:t>
                      </a:r>
                    </a:p>
                  </a:txBody>
                  <a:tcPr marL="0" marR="0" marT="0" marB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55.0％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sym typeface="+mn-ea"/>
                        </a:rPr>
                        <a:t>45.0％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最小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最大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室内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5.0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％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90.0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％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延时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送风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5.0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％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90.0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％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延时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sym typeface="+mn-ea"/>
                        </a:rPr>
                        <a:t>30s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sym typeface="+mn-ea"/>
                        </a:rPr>
                        <a:t>30s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215175" y="3725315"/>
            <a:ext cx="468000" cy="2298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lIns="36195" tIns="0" rtlCol="0" anchor="ctr" anchorCtr="0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湿度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流程图: 过程 17"/>
          <p:cNvSpPr/>
          <p:nvPr/>
        </p:nvSpPr>
        <p:spPr>
          <a:xfrm>
            <a:off x="690880" y="1028065"/>
            <a:ext cx="3084195" cy="20091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33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indent="0" algn="ctr" eaLnBrk="1" hangingPunct="1"/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13</a:t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44034" name="TextBox 5"/>
          <p:cNvSpPr txBox="1"/>
          <p:nvPr/>
        </p:nvSpPr>
        <p:spPr>
          <a:xfrm>
            <a:off x="1667828" y="395288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空调风速设定</a:t>
            </a:r>
          </a:p>
        </p:txBody>
      </p:sp>
      <p:graphicFrame>
        <p:nvGraphicFramePr>
          <p:cNvPr id="13" name="表格 12"/>
          <p:cNvGraphicFramePr/>
          <p:nvPr/>
        </p:nvGraphicFramePr>
        <p:xfrm>
          <a:off x="690245" y="1028065"/>
          <a:ext cx="30276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15"/>
                <a:gridCol w="217805"/>
                <a:gridCol w="548640"/>
                <a:gridCol w="208280"/>
                <a:gridCol w="548640"/>
                <a:gridCol w="208280"/>
                <a:gridCol w="548640"/>
                <a:gridCol w="208280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返回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信息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操作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配置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2524125" y="1344930"/>
            <a:ext cx="5715" cy="13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/>
          <p:nvPr/>
        </p:nvGraphicFramePr>
        <p:xfrm>
          <a:off x="2529840" y="1344930"/>
          <a:ext cx="81851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15"/>
              </a:tblGrid>
              <a:tr h="304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1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室内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21.5℃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50％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☀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/>
        </p:nvGraphicFramePr>
        <p:xfrm>
          <a:off x="690245" y="2808605"/>
          <a:ext cx="302704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1075055"/>
                <a:gridCol w="839470"/>
                <a:gridCol w="607695"/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Unit    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11:20</a:t>
                      </a: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流程图: 过程 20"/>
          <p:cNvSpPr/>
          <p:nvPr/>
        </p:nvSpPr>
        <p:spPr>
          <a:xfrm>
            <a:off x="4076065" y="1040130"/>
            <a:ext cx="3027045" cy="20091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67335" y="102806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第一步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703955" y="102806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第二步</a:t>
            </a:r>
          </a:p>
        </p:txBody>
      </p:sp>
      <p:graphicFrame>
        <p:nvGraphicFramePr>
          <p:cNvPr id="35" name="表格 34"/>
          <p:cNvGraphicFramePr/>
          <p:nvPr/>
        </p:nvGraphicFramePr>
        <p:xfrm>
          <a:off x="4076065" y="1040130"/>
          <a:ext cx="30276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15"/>
                <a:gridCol w="217805"/>
                <a:gridCol w="548640"/>
                <a:gridCol w="208280"/>
                <a:gridCol w="548640"/>
                <a:gridCol w="208280"/>
                <a:gridCol w="548640"/>
                <a:gridCol w="208280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返回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</a:rPr>
                        <a:t>配置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表格 48"/>
          <p:cNvGraphicFramePr/>
          <p:nvPr/>
        </p:nvGraphicFramePr>
        <p:xfrm>
          <a:off x="4070350" y="2808605"/>
          <a:ext cx="302704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1075055"/>
                <a:gridCol w="839470"/>
                <a:gridCol w="607695"/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Unit    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11:23</a:t>
                      </a: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矩形 45"/>
          <p:cNvSpPr/>
          <p:nvPr/>
        </p:nvSpPr>
        <p:spPr>
          <a:xfrm>
            <a:off x="4224020" y="1340485"/>
            <a:ext cx="2736215" cy="14681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3718560" y="319087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第五步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7173595" y="319087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第六步</a:t>
            </a:r>
          </a:p>
        </p:txBody>
      </p:sp>
      <p:graphicFrame>
        <p:nvGraphicFramePr>
          <p:cNvPr id="8" name="表格 7"/>
          <p:cNvGraphicFramePr/>
          <p:nvPr/>
        </p:nvGraphicFramePr>
        <p:xfrm>
          <a:off x="4215130" y="1343025"/>
          <a:ext cx="2736215" cy="1491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05"/>
                <a:gridCol w="1341120"/>
                <a:gridCol w="897890"/>
              </a:tblGrid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41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密码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0000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180" y="980440"/>
            <a:ext cx="3400425" cy="2152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20" y="3190875"/>
            <a:ext cx="3181350" cy="2143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7335" y="3262630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第四步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350" y="3205480"/>
            <a:ext cx="3162300" cy="2114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5705" y="3262630"/>
            <a:ext cx="3162300" cy="21240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indent="0" algn="ctr" eaLnBrk="1" hangingPunct="1"/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14</a:t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44034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空调风速设定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67335" y="102806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第七步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70350" y="941070"/>
            <a:ext cx="58305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1.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打开精密空调面板主界面；</a:t>
            </a:r>
          </a:p>
          <a:p>
            <a:pPr algn="l" fontAlgn="ctr"/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2.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按下精密空调右方向键，将光标移动至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“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配置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”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选项，按下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OK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键；</a:t>
            </a:r>
            <a:endParaRPr lang="zh-CN" altLang="en-US" sz="140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 fontAlgn="ctr"/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3.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正确输入密码，按下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OK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键；</a:t>
            </a:r>
            <a:endParaRPr lang="zh-CN" altLang="en-US" sz="140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 fontAlgn="ctr"/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4.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按下精密空调下方向键，将光标移动至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“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部件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”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选项界面，点击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OK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键；</a:t>
            </a:r>
            <a:endParaRPr lang="zh-CN" altLang="en-US" sz="140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 fontAlgn="ctr"/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5.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按下精密空调下方向键，将光标移动至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“air”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选项界面，点击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OK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键；</a:t>
            </a:r>
            <a:endParaRPr lang="zh-CN" altLang="en-US" sz="140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 fontAlgn="ctr"/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6.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按下精密空调下方向键，将光标移动至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“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风机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”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选项界面，按下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OK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键；</a:t>
            </a:r>
            <a:endParaRPr lang="zh-CN" altLang="en-US" sz="140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 fontAlgn="ctr"/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7.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按下精密空调下方向键，将光标移动至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“1”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选项界面，按下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OK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键；</a:t>
            </a:r>
          </a:p>
          <a:p>
            <a:pPr algn="l" fontAlgn="ctr"/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8.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按下精密空调下方向键，将光标移动至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“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普通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”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选项界面，按下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OK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键；</a:t>
            </a:r>
          </a:p>
          <a:p>
            <a:pPr algn="l" fontAlgn="ctr"/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9.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按下精密空调下方向键，将光标移动至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“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max.speed”选项界面中的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“85</a:t>
            </a:r>
            <a:r>
              <a:rPr lang="en-US" altLang="zh-CN" sz="1400" dirty="0">
                <a:latin typeface="+mn-ea"/>
                <a:ea typeface="+mn-ea"/>
                <a:sym typeface="+mn-ea"/>
              </a:rPr>
              <a:t>％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”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，按下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OK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键；</a:t>
            </a:r>
            <a:endParaRPr lang="zh-CN" altLang="en-US" sz="140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 fontAlgn="ctr"/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10.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通过上下方向键修改数值，修改完成后，按下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OK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键；</a:t>
            </a:r>
            <a:endParaRPr lang="zh-CN" altLang="en-US" sz="140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 fontAlgn="ctr"/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11.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风速数值修改完毕后，一直将光标移动至返回选项，按下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OK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键，</a:t>
            </a:r>
          </a:p>
          <a:p>
            <a:pPr algn="l" fontAlgn="ctr"/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直至返回主界面；</a:t>
            </a:r>
            <a:endParaRPr lang="zh-CN" altLang="en-US" sz="140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 fontAlgn="ctr"/>
            <a:r>
              <a:rPr lang="en-US" altLang="zh-CN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12.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本次温度参数设定操作完毕。</a:t>
            </a:r>
          </a:p>
          <a:p>
            <a:pPr algn="l" fontAlgn="ctr"/>
            <a:r>
              <a:rPr lang="zh-CN" altLang="en-US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注：列间空调的风速设置需要将第五步中的风机</a:t>
            </a:r>
            <a:r>
              <a:rPr lang="en-US" altLang="zh-CN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“1”“2”“3”</a:t>
            </a:r>
            <a:r>
              <a:rPr lang="zh-CN" altLang="en-US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分别设置</a:t>
            </a:r>
            <a:r>
              <a:rPr lang="zh-CN" altLang="en-US" sz="1400" b="1" i="0" u="none" strike="noStrike" dirty="0" smtClean="0">
                <a:solidFill>
                  <a:srgbClr val="000000"/>
                </a:solidFill>
                <a:effectLst/>
                <a:latin typeface="+mn-ea"/>
                <a:ea typeface="+mn-ea"/>
              </a:rPr>
              <a:t>。</a:t>
            </a:r>
            <a:endParaRPr lang="en-US" altLang="zh-CN" sz="1400" b="1" i="0" u="none" strike="noStrike" dirty="0" smtClean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 fontAlgn="ctr"/>
            <a:r>
              <a:rPr lang="zh-CN" altLang="en-US" sz="1400" b="1" dirty="0" smtClean="0">
                <a:solidFill>
                  <a:srgbClr val="000000"/>
                </a:solidFill>
                <a:latin typeface="+mn-ea"/>
                <a:ea typeface="+mn-ea"/>
              </a:rPr>
              <a:t>注：</a:t>
            </a:r>
            <a:r>
              <a:rPr lang="en-US" altLang="zh-CN" sz="1400" b="1" dirty="0" smtClean="0">
                <a:solidFill>
                  <a:srgbClr val="000000"/>
                </a:solidFill>
                <a:latin typeface="+mn-ea"/>
                <a:ea typeface="+mn-ea"/>
              </a:rPr>
              <a:t>M1</a:t>
            </a:r>
            <a:r>
              <a:rPr lang="en-US" altLang="zh-CN" sz="1400" b="1" dirty="0">
                <a:solidFill>
                  <a:srgbClr val="000000"/>
                </a:solidFill>
                <a:latin typeface="+mn-ea"/>
                <a:ea typeface="+mn-ea"/>
              </a:rPr>
              <a:t>-</a:t>
            </a:r>
            <a:r>
              <a:rPr lang="en-US" altLang="zh-CN" sz="1400" b="1" dirty="0" smtClean="0">
                <a:solidFill>
                  <a:srgbClr val="000000"/>
                </a:solidFill>
                <a:latin typeface="+mn-ea"/>
                <a:ea typeface="+mn-ea"/>
              </a:rPr>
              <a:t>ASD1460CW2U</a:t>
            </a:r>
            <a:r>
              <a:rPr lang="zh-CN" altLang="en-US" sz="1400" b="1" dirty="0" smtClean="0">
                <a:solidFill>
                  <a:srgbClr val="000000"/>
                </a:solidFill>
                <a:latin typeface="+mn-ea"/>
                <a:ea typeface="+mn-ea"/>
              </a:rPr>
              <a:t>型空调设置风速选择</a:t>
            </a:r>
            <a:r>
              <a:rPr lang="en-US" altLang="zh-CN" sz="1400" b="1" dirty="0" smtClean="0">
                <a:solidFill>
                  <a:srgbClr val="000000"/>
                </a:solidFill>
                <a:latin typeface="+mn-ea"/>
                <a:ea typeface="+mn-ea"/>
              </a:rPr>
              <a:t>min-speed CW(DF)</a:t>
            </a:r>
            <a:r>
              <a:rPr lang="en-US" altLang="zh-CN" sz="1400" b="1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en-US" altLang="zh-CN" sz="1400" b="1" dirty="0" smtClean="0">
                <a:solidFill>
                  <a:srgbClr val="000000"/>
                </a:solidFill>
                <a:latin typeface="+mn-ea"/>
                <a:ea typeface="+mn-ea"/>
              </a:rPr>
              <a:t>max.CW(DF)</a:t>
            </a:r>
            <a:r>
              <a:rPr lang="zh-CN" altLang="en-US" sz="1400" b="1" dirty="0" smtClean="0">
                <a:solidFill>
                  <a:srgbClr val="000000"/>
                </a:solidFill>
                <a:latin typeface="+mn-ea"/>
                <a:ea typeface="+mn-ea"/>
              </a:rPr>
              <a:t>设置最小和最大风速。</a:t>
            </a:r>
            <a:endParaRPr lang="zh-CN" altLang="en-US" sz="1400" b="1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55" y="1028065"/>
            <a:ext cx="3133725" cy="2133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30" y="3245485"/>
            <a:ext cx="3143250" cy="21240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7345" y="324548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第八步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indent="0" algn="ctr" eaLnBrk="1" hangingPunct="1"/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15</a:t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44034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控制方式设定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475855" y="3183255"/>
            <a:ext cx="459422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zh-CN" sz="12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1.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打开精密空调面板主界面；</a:t>
            </a:r>
          </a:p>
          <a:p>
            <a:pPr algn="l" fontAlgn="ctr"/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2.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按下精密空调右方向键，将光标移动至</a:t>
            </a:r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“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配置</a:t>
            </a:r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”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选项，按下</a:t>
            </a:r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OK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键；</a:t>
            </a:r>
            <a:endParaRPr lang="zh-CN" altLang="en-US" sz="12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3.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正确输入密码，按下</a:t>
            </a:r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OK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键；</a:t>
            </a:r>
            <a:endParaRPr lang="zh-CN" altLang="en-US" sz="12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4.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按下精密空调下方向键，将光标移动至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“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数值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”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选项界面，点击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OK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键；</a:t>
            </a:r>
            <a:endParaRPr lang="zh-CN" altLang="en-US" sz="1200" i="0" u="none" strike="noStrike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5.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按下精密空调下方向键，将光标移动至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“air”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选项界面，点击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OK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键；</a:t>
            </a:r>
            <a:endParaRPr lang="zh-CN" altLang="en-US" sz="1200" i="0" u="none" strike="noStrike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6.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按下精密空调下方向键，将光标移动至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“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控制方式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”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操作选项，按下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OK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键，选择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“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室内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”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选项。</a:t>
            </a:r>
            <a:endParaRPr lang="zh-CN" altLang="en-US" sz="12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7.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本次设定操作完毕。</a:t>
            </a:r>
            <a:endParaRPr lang="zh-CN" altLang="en-US" sz="1200" i="0" u="none" strike="noStrike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7335" y="102806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第一步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7103745" y="102806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第三步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319405" y="319087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第四步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3697605" y="319087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第五步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97605" y="102806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第二步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5" y="1028065"/>
            <a:ext cx="3133725" cy="2085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715" y="1028065"/>
            <a:ext cx="3124200" cy="2095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70" y="3190875"/>
            <a:ext cx="3114675" cy="2095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5855" y="1028065"/>
            <a:ext cx="3114675" cy="2105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4795" y="3181350"/>
            <a:ext cx="3114675" cy="21050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indent="0" algn="ctr" eaLnBrk="1" hangingPunct="1"/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16</a:t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44034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cw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阀门关闭温度设定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67335" y="102806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第一步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703955" y="102806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第二步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3718560" y="319087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第五步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03745" y="1040130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第三步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18770" y="319087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第四步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05" y="1040130"/>
            <a:ext cx="3105150" cy="2085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065" y="1028065"/>
            <a:ext cx="3124200" cy="2095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425" y="1059180"/>
            <a:ext cx="3095625" cy="2066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445" y="3190875"/>
            <a:ext cx="3105150" cy="2095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6065" y="3200400"/>
            <a:ext cx="3105150" cy="20859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03745" y="3219450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第六步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5855" y="3219450"/>
            <a:ext cx="3114675" cy="20669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indent="0" algn="ctr" eaLnBrk="1" hangingPunct="1"/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17</a:t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7335" y="102806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第七步</a:t>
            </a:r>
          </a:p>
        </p:txBody>
      </p:sp>
      <p:sp>
        <p:nvSpPr>
          <p:cNvPr id="2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cw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阀门关闭温度设定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1028065"/>
            <a:ext cx="3124200" cy="20955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167505" y="1028065"/>
            <a:ext cx="68700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1.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打开精密空调面板主界面；</a:t>
            </a:r>
          </a:p>
          <a:p>
            <a:pPr algn="l" fontAlgn="ctr"/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2.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按下精密空调右方向键，将光标移动至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“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操作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”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选项，按下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OK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键；</a:t>
            </a:r>
            <a:endParaRPr lang="zh-CN" altLang="en-US" sz="160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 fontAlgn="ctr"/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3.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正确输入密码，按下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OK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键；</a:t>
            </a:r>
            <a:endParaRPr lang="zh-CN" altLang="en-US" sz="160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 fontAlgn="ctr"/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4.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按下精密空调下方向键，将光标移动至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“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部件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”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选项界面，点击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OK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键；</a:t>
            </a:r>
            <a:endParaRPr lang="zh-CN" altLang="en-US" sz="160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 fontAlgn="ctr"/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5.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按下精密空调下方向键，将光标移动至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“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制冷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”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选项界面，点击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OK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键；</a:t>
            </a:r>
            <a:endParaRPr lang="zh-CN" altLang="en-US" sz="160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 fontAlgn="ctr"/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6.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按下精密空调下方向键，将光标移动至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“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阀门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”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选项界面，按下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OK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键；</a:t>
            </a:r>
            <a:endParaRPr lang="zh-CN" altLang="en-US" sz="160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 fontAlgn="ctr"/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7.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+mn-ea"/>
                <a:ea typeface="+mn-ea"/>
                <a:sym typeface="+mn-ea"/>
              </a:rPr>
              <a:t>按下精密空调下方向键，将光标移动至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+mn-ea"/>
                <a:ea typeface="+mn-ea"/>
                <a:sym typeface="+mn-ea"/>
              </a:rPr>
              <a:t>“1”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+mn-ea"/>
                <a:ea typeface="+mn-ea"/>
                <a:sym typeface="+mn-ea"/>
              </a:rPr>
              <a:t>选项界面（备注：数值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+mn-ea"/>
                <a:ea typeface="+mn-ea"/>
                <a:sym typeface="+mn-ea"/>
              </a:rPr>
              <a:t>“1”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+mn-ea"/>
                <a:ea typeface="+mn-ea"/>
                <a:sym typeface="+mn-ea"/>
              </a:rPr>
              <a:t>为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+mn-ea"/>
                <a:ea typeface="+mn-ea"/>
                <a:sym typeface="+mn-ea"/>
              </a:rPr>
              <a:t>1#cw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+mn-ea"/>
                <a:ea typeface="+mn-ea"/>
                <a:sym typeface="+mn-ea"/>
              </a:rPr>
              <a:t>水阀门，数值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+mn-ea"/>
                <a:ea typeface="+mn-ea"/>
                <a:sym typeface="+mn-ea"/>
              </a:rPr>
              <a:t>“2”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+mn-ea"/>
                <a:ea typeface="+mn-ea"/>
                <a:sym typeface="+mn-ea"/>
              </a:rPr>
              <a:t>为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+mn-ea"/>
                <a:ea typeface="+mn-ea"/>
                <a:sym typeface="+mn-ea"/>
              </a:rPr>
              <a:t>2#cw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+mn-ea"/>
                <a:ea typeface="+mn-ea"/>
                <a:sym typeface="+mn-ea"/>
              </a:rPr>
              <a:t>水阀门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+mn-ea"/>
                <a:ea typeface="+mn-ea"/>
                <a:sym typeface="+mn-ea"/>
              </a:rPr>
              <a:t>.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+mn-ea"/>
                <a:ea typeface="+mn-ea"/>
                <a:sym typeface="+mn-ea"/>
              </a:rPr>
              <a:t>），按下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+mn-ea"/>
                <a:ea typeface="+mn-ea"/>
                <a:sym typeface="+mn-ea"/>
              </a:rPr>
              <a:t>OK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+mn-ea"/>
                <a:ea typeface="+mn-ea"/>
                <a:sym typeface="+mn-ea"/>
              </a:rPr>
              <a:t>键；</a:t>
            </a:r>
          </a:p>
          <a:p>
            <a:pPr algn="l" fontAlgn="ctr"/>
            <a:r>
              <a:rPr lang="en-US" altLang="zh-CN" sz="160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8.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按下精密空调下方向键，将光标移动至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“GE-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关闭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”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选项界面，按下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OK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键；</a:t>
            </a:r>
            <a:endParaRPr lang="zh-CN" altLang="en-US" sz="160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 fontAlgn="ctr"/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9.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通过上下方向键修改数值，修改完成后，按下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OK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键；</a:t>
            </a:r>
            <a:endParaRPr lang="zh-CN" altLang="en-US" sz="160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 fontAlgn="ctr"/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10.cw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水阀门关闭温度修改完毕后，一直将光标移动至返回选项，按下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OK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键，直至返回主界面；</a:t>
            </a:r>
            <a:endParaRPr lang="zh-CN" altLang="en-US" sz="160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 fontAlgn="ctr"/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11.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本次设定操作完毕。</a:t>
            </a:r>
            <a:endParaRPr lang="zh-CN" altLang="en-US" sz="160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indent="0" algn="ctr" eaLnBrk="1" hangingPunct="1"/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18</a:t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44034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CW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阀门控制方式设定（</a:t>
            </a:r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A5-M1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67335" y="102806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第一步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703955" y="102806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第二步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3718560" y="319087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第五步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03745" y="1040130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第三步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18770" y="319087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第四步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065" y="1028065"/>
            <a:ext cx="3124200" cy="2095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03745" y="3219450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第六步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45" y="1028065"/>
            <a:ext cx="3133725" cy="2085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855" y="1028065"/>
            <a:ext cx="3114675" cy="2105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445" y="3219450"/>
            <a:ext cx="3124200" cy="20859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0670" y="3219450"/>
            <a:ext cx="3067050" cy="20764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5375" y="3190875"/>
            <a:ext cx="3114675" cy="20955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indent="0" algn="ctr" eaLnBrk="1" hangingPunct="1"/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1</a:t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5362" name="组合 11"/>
          <p:cNvGrpSpPr/>
          <p:nvPr/>
        </p:nvGrpSpPr>
        <p:grpSpPr>
          <a:xfrm>
            <a:off x="2424430" y="1245235"/>
            <a:ext cx="7775575" cy="669290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854" y="1353111"/>
              <a:ext cx="3578271" cy="1057946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801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65" name="TextBox 14"/>
            <p:cNvSpPr txBox="1"/>
            <p:nvPr/>
          </p:nvSpPr>
          <p:spPr>
            <a:xfrm>
              <a:off x="3758792" y="1437339"/>
              <a:ext cx="564237" cy="9224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5366" name="TextBox 42"/>
            <p:cNvSpPr txBox="1"/>
            <p:nvPr/>
          </p:nvSpPr>
          <p:spPr>
            <a:xfrm>
              <a:off x="5269919" y="1631968"/>
              <a:ext cx="3416854" cy="5329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培训目标及</a:t>
              </a:r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空调的简介</a:t>
              </a:r>
              <a:endPara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1"/>
          <p:cNvGrpSpPr/>
          <p:nvPr/>
        </p:nvGrpSpPr>
        <p:grpSpPr>
          <a:xfrm>
            <a:off x="2423160" y="4366260"/>
            <a:ext cx="7775575" cy="669290"/>
            <a:chOff x="3504874" y="1353111"/>
            <a:chExt cx="5182251" cy="1057946"/>
          </a:xfrm>
        </p:grpSpPr>
        <p:sp>
          <p:nvSpPr>
            <p:cNvPr id="3" name="矩形 2"/>
            <p:cNvSpPr/>
            <p:nvPr/>
          </p:nvSpPr>
          <p:spPr>
            <a:xfrm>
              <a:off x="5108854" y="1353111"/>
              <a:ext cx="3578271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矩形 29"/>
            <p:cNvSpPr/>
            <p:nvPr/>
          </p:nvSpPr>
          <p:spPr>
            <a:xfrm>
              <a:off x="3504874" y="1353111"/>
              <a:ext cx="1764801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TextBox 14"/>
            <p:cNvSpPr txBox="1"/>
            <p:nvPr/>
          </p:nvSpPr>
          <p:spPr>
            <a:xfrm>
              <a:off x="3758792" y="1437339"/>
              <a:ext cx="564237" cy="9224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TextBox 42"/>
            <p:cNvSpPr txBox="1"/>
            <p:nvPr/>
          </p:nvSpPr>
          <p:spPr>
            <a:xfrm>
              <a:off x="5269919" y="1631968"/>
              <a:ext cx="3416854" cy="5329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工作状态查看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4830445" y="2029460"/>
            <a:ext cx="5368925" cy="6692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29"/>
          <p:cNvSpPr/>
          <p:nvPr/>
        </p:nvSpPr>
        <p:spPr>
          <a:xfrm>
            <a:off x="2423795" y="2029460"/>
            <a:ext cx="2647950" cy="669290"/>
          </a:xfrm>
          <a:custGeom>
            <a:avLst/>
            <a:gdLst/>
            <a:ahLst/>
            <a:cxnLst/>
            <a:rect l="l" t="t" r="r" b="b"/>
            <a:pathLst>
              <a:path w="1801608" h="1080120">
                <a:moveTo>
                  <a:pt x="566538" y="144016"/>
                </a:moveTo>
                <a:cubicBezTo>
                  <a:pt x="347809" y="144016"/>
                  <a:pt x="170494" y="321331"/>
                  <a:pt x="170494" y="540060"/>
                </a:cubicBezTo>
                <a:cubicBezTo>
                  <a:pt x="170494" y="758789"/>
                  <a:pt x="347809" y="936104"/>
                  <a:pt x="566538" y="936104"/>
                </a:cubicBezTo>
                <a:cubicBezTo>
                  <a:pt x="785267" y="936104"/>
                  <a:pt x="962582" y="758789"/>
                  <a:pt x="962582" y="540060"/>
                </a:cubicBezTo>
                <a:cubicBezTo>
                  <a:pt x="962582" y="321331"/>
                  <a:pt x="785267" y="144016"/>
                  <a:pt x="566538" y="144016"/>
                </a:cubicBezTo>
                <a:close/>
                <a:moveTo>
                  <a:pt x="0" y="0"/>
                </a:moveTo>
                <a:lnTo>
                  <a:pt x="1649800" y="0"/>
                </a:lnTo>
                <a:lnTo>
                  <a:pt x="1649800" y="376201"/>
                </a:lnTo>
                <a:lnTo>
                  <a:pt x="1801608" y="550380"/>
                </a:lnTo>
                <a:lnTo>
                  <a:pt x="1649800" y="703920"/>
                </a:lnTo>
                <a:lnTo>
                  <a:pt x="1649800" y="1080120"/>
                </a:lnTo>
                <a:lnTo>
                  <a:pt x="0" y="108012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  <a:effectLst>
            <a:outerShdw blurRad="76200" dist="38100" dir="8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2804795" y="2082800"/>
            <a:ext cx="846455" cy="583565"/>
          </a:xfrm>
          <a:prstGeom prst="rect">
            <a:avLst/>
          </a:prstGeom>
          <a:noFill/>
          <a:ln w="9525">
            <a:noFill/>
          </a:ln>
        </p:spPr>
        <p:txBody>
          <a:bodyPr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TextBox 42"/>
          <p:cNvSpPr txBox="1"/>
          <p:nvPr/>
        </p:nvSpPr>
        <p:spPr>
          <a:xfrm>
            <a:off x="5072380" y="2205990"/>
            <a:ext cx="512699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空调的组成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423160" y="2799715"/>
            <a:ext cx="7775575" cy="669290"/>
            <a:chOff x="3504874" y="1353111"/>
            <a:chExt cx="5182251" cy="1057946"/>
          </a:xfrm>
        </p:grpSpPr>
        <p:sp>
          <p:nvSpPr>
            <p:cNvPr id="15" name="矩形 14"/>
            <p:cNvSpPr/>
            <p:nvPr/>
          </p:nvSpPr>
          <p:spPr>
            <a:xfrm>
              <a:off x="5108854" y="1353111"/>
              <a:ext cx="3578271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矩形 29"/>
            <p:cNvSpPr/>
            <p:nvPr/>
          </p:nvSpPr>
          <p:spPr>
            <a:xfrm>
              <a:off x="3504874" y="1353111"/>
              <a:ext cx="1764801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TextBox 14"/>
            <p:cNvSpPr txBox="1"/>
            <p:nvPr/>
          </p:nvSpPr>
          <p:spPr>
            <a:xfrm>
              <a:off x="3758792" y="1437339"/>
              <a:ext cx="564237" cy="9224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42"/>
            <p:cNvSpPr txBox="1"/>
            <p:nvPr/>
          </p:nvSpPr>
          <p:spPr>
            <a:xfrm>
              <a:off x="5269919" y="1631968"/>
              <a:ext cx="3416854" cy="5329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空调开关机操作</a:t>
              </a:r>
            </a:p>
          </p:txBody>
        </p:sp>
      </p:grpSp>
      <p:grpSp>
        <p:nvGrpSpPr>
          <p:cNvPr id="21" name="组合 11"/>
          <p:cNvGrpSpPr/>
          <p:nvPr/>
        </p:nvGrpSpPr>
        <p:grpSpPr>
          <a:xfrm>
            <a:off x="2424430" y="3590290"/>
            <a:ext cx="7775575" cy="669290"/>
            <a:chOff x="3504874" y="1353111"/>
            <a:chExt cx="5182251" cy="1057946"/>
          </a:xfrm>
        </p:grpSpPr>
        <p:sp>
          <p:nvSpPr>
            <p:cNvPr id="22" name="矩形 21"/>
            <p:cNvSpPr/>
            <p:nvPr/>
          </p:nvSpPr>
          <p:spPr>
            <a:xfrm>
              <a:off x="5108854" y="1353111"/>
              <a:ext cx="3578271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矩形 29"/>
            <p:cNvSpPr/>
            <p:nvPr/>
          </p:nvSpPr>
          <p:spPr>
            <a:xfrm>
              <a:off x="3504874" y="1353111"/>
              <a:ext cx="1764801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TextBox 14"/>
            <p:cNvSpPr txBox="1"/>
            <p:nvPr/>
          </p:nvSpPr>
          <p:spPr>
            <a:xfrm>
              <a:off x="3758792" y="1437339"/>
              <a:ext cx="564237" cy="9224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42"/>
            <p:cNvSpPr txBox="1"/>
            <p:nvPr/>
          </p:nvSpPr>
          <p:spPr>
            <a:xfrm>
              <a:off x="5269919" y="1631968"/>
              <a:ext cx="3416854" cy="5329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水冷空调参数设定</a:t>
              </a:r>
            </a:p>
          </p:txBody>
        </p:sp>
      </p:grpSp>
      <p:grpSp>
        <p:nvGrpSpPr>
          <p:cNvPr id="30" name="组合 11"/>
          <p:cNvGrpSpPr/>
          <p:nvPr/>
        </p:nvGrpSpPr>
        <p:grpSpPr>
          <a:xfrm>
            <a:off x="2423160" y="5175250"/>
            <a:ext cx="7775575" cy="669290"/>
            <a:chOff x="3504874" y="1353111"/>
            <a:chExt cx="5182251" cy="1057946"/>
          </a:xfrm>
        </p:grpSpPr>
        <p:sp>
          <p:nvSpPr>
            <p:cNvPr id="31" name="矩形 30"/>
            <p:cNvSpPr/>
            <p:nvPr/>
          </p:nvSpPr>
          <p:spPr>
            <a:xfrm>
              <a:off x="5108854" y="1353111"/>
              <a:ext cx="3578271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矩形 29"/>
            <p:cNvSpPr/>
            <p:nvPr/>
          </p:nvSpPr>
          <p:spPr>
            <a:xfrm>
              <a:off x="3504874" y="1353111"/>
              <a:ext cx="1764801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TextBox 14"/>
            <p:cNvSpPr txBox="1"/>
            <p:nvPr/>
          </p:nvSpPr>
          <p:spPr>
            <a:xfrm>
              <a:off x="3758792" y="1437339"/>
              <a:ext cx="564237" cy="9224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06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42"/>
            <p:cNvSpPr txBox="1"/>
            <p:nvPr/>
          </p:nvSpPr>
          <p:spPr>
            <a:xfrm>
              <a:off x="5269919" y="1631968"/>
              <a:ext cx="3416854" cy="5329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历史报警查看</a:t>
              </a: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indent="0" algn="ctr" eaLnBrk="1" hangingPunct="1"/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19</a:t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44034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CW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阀门控制方式设定（</a:t>
            </a:r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A5-M1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67335" y="102806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第七步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5" y="1028065"/>
            <a:ext cx="3086100" cy="20574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214495" y="1028065"/>
            <a:ext cx="68700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1.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打开精密空调面板主界面；</a:t>
            </a:r>
          </a:p>
          <a:p>
            <a:pPr algn="l" fontAlgn="ctr"/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2.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按下精密空调右方向键，将光标移动至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“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配置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”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选项，按下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OK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键；</a:t>
            </a:r>
            <a:endParaRPr lang="zh-CN" altLang="en-US" sz="160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 fontAlgn="ctr"/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3.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正确输入密码，按下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OK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键；</a:t>
            </a:r>
            <a:endParaRPr lang="zh-CN" altLang="en-US" sz="160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 fontAlgn="ctr"/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4.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按下精密空调下方向键，将光标移动至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“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部件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”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选项界面，点击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OK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键；</a:t>
            </a:r>
            <a:endParaRPr lang="zh-CN" altLang="en-US" sz="160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 fontAlgn="ctr"/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5.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按下精密空调下方向键，将光标移动至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“cooling”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选项界面，点击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OK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键；</a:t>
            </a:r>
            <a:endParaRPr lang="zh-CN" altLang="en-US" sz="160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 fontAlgn="ctr"/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6.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按下精密空调下方向键，将光标移动至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“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阀门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”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选项界面，按下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OK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键；</a:t>
            </a:r>
            <a:endParaRPr lang="zh-CN" altLang="en-US" sz="160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 fontAlgn="ctr"/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7.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按下精密空调下方向键，将光标移动至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“cw-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控制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”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选项界面，按下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OK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键；</a:t>
            </a:r>
            <a:endParaRPr lang="en-US" altLang="zh-CN" sz="1600" dirty="0">
              <a:solidFill>
                <a:srgbClr val="000000"/>
              </a:solidFill>
              <a:effectLst/>
              <a:latin typeface="+mn-ea"/>
              <a:ea typeface="+mn-ea"/>
              <a:sym typeface="+mn-ea"/>
            </a:endParaRPr>
          </a:p>
          <a:p>
            <a:pPr algn="l" fontAlgn="ctr"/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8.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+mn-ea"/>
                <a:ea typeface="+mn-ea"/>
                <a:sym typeface="+mn-ea"/>
              </a:rPr>
              <a:t>按下精密空调下方向键，将光标移动至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+mn-ea"/>
                <a:ea typeface="+mn-ea"/>
                <a:sym typeface="+mn-ea"/>
              </a:rPr>
              <a:t>“mode”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+mn-ea"/>
                <a:ea typeface="+mn-ea"/>
                <a:sym typeface="+mn-ea"/>
              </a:rPr>
              <a:t>选项界面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+mn-ea"/>
                <a:ea typeface="+mn-ea"/>
                <a:sym typeface="+mn-ea"/>
              </a:rPr>
              <a:t>,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+mn-ea"/>
                <a:ea typeface="+mn-ea"/>
                <a:sym typeface="+mn-ea"/>
              </a:rPr>
              <a:t>按下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+mn-ea"/>
                <a:ea typeface="+mn-ea"/>
                <a:sym typeface="+mn-ea"/>
              </a:rPr>
              <a:t>OK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+mn-ea"/>
                <a:ea typeface="+mn-ea"/>
                <a:sym typeface="+mn-ea"/>
              </a:rPr>
              <a:t>键；</a:t>
            </a:r>
          </a:p>
          <a:p>
            <a:pPr algn="l" fontAlgn="ctr"/>
            <a:r>
              <a:rPr lang="en-US" altLang="zh-CN" sz="160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9.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按下精密空调下方向键，将光标移动至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“add up”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选项界面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(add up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为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、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2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阀门一起控制；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separate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为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、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2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阀门分别控制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，按下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OK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键；</a:t>
            </a:r>
            <a:endParaRPr lang="zh-CN" altLang="en-US" sz="160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 fontAlgn="ctr"/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10.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通过上下方向键修改选项，修改完成后，按下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OK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键；</a:t>
            </a:r>
            <a:endParaRPr lang="zh-CN" altLang="en-US" sz="160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 fontAlgn="ctr"/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11.cw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水阀门关闭温度修改完毕后，一直将光标移动至返回选项，按下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OK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键，直至返回主界面；</a:t>
            </a:r>
            <a:endParaRPr lang="zh-CN" altLang="en-US" sz="160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 fontAlgn="ctr"/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12.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  <a:ea typeface="+mn-ea"/>
                <a:sym typeface="+mn-ea"/>
              </a:rPr>
              <a:t>本次设定操作完毕。</a:t>
            </a:r>
            <a:endParaRPr lang="zh-CN" altLang="en-US" sz="160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indent="0" algn="ctr" eaLnBrk="1" hangingPunct="1"/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20</a:t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74754" name="组合 11"/>
          <p:cNvGrpSpPr/>
          <p:nvPr/>
        </p:nvGrpSpPr>
        <p:grpSpPr>
          <a:xfrm>
            <a:off x="2424113" y="1387475"/>
            <a:ext cx="7775575" cy="811213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854" y="1353111"/>
              <a:ext cx="3578271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801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4757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4758" name="TextBox 42"/>
            <p:cNvSpPr txBox="1"/>
            <p:nvPr/>
          </p:nvSpPr>
          <p:spPr>
            <a:xfrm>
              <a:off x="5269496" y="1716282"/>
              <a:ext cx="3416854" cy="4397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培训目标</a:t>
              </a:r>
            </a:p>
          </p:txBody>
        </p:sp>
      </p:grpSp>
      <p:grpSp>
        <p:nvGrpSpPr>
          <p:cNvPr id="74759" name="组合 16"/>
          <p:cNvGrpSpPr/>
          <p:nvPr/>
        </p:nvGrpSpPr>
        <p:grpSpPr>
          <a:xfrm>
            <a:off x="2424113" y="2273300"/>
            <a:ext cx="7775575" cy="811213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854" y="2510154"/>
              <a:ext cx="3578272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801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4762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4763" name="TextBox 81"/>
            <p:cNvSpPr txBox="1"/>
            <p:nvPr/>
          </p:nvSpPr>
          <p:spPr>
            <a:xfrm>
              <a:off x="5269498" y="2873327"/>
              <a:ext cx="3417628" cy="4421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开机及关机操作</a:t>
              </a:r>
            </a:p>
          </p:txBody>
        </p:sp>
      </p:grpSp>
      <p:grpSp>
        <p:nvGrpSpPr>
          <p:cNvPr id="74764" name="组合 21"/>
          <p:cNvGrpSpPr/>
          <p:nvPr/>
        </p:nvGrpSpPr>
        <p:grpSpPr>
          <a:xfrm>
            <a:off x="2424113" y="3159125"/>
            <a:ext cx="7775575" cy="811213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854" y="3667198"/>
              <a:ext cx="3578271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801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4767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4768" name="TextBox 90"/>
            <p:cNvSpPr txBox="1"/>
            <p:nvPr/>
          </p:nvSpPr>
          <p:spPr>
            <a:xfrm>
              <a:off x="5269499" y="4030369"/>
              <a:ext cx="3416852" cy="4421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机组参数设定</a:t>
              </a:r>
            </a:p>
          </p:txBody>
        </p:sp>
      </p:grpSp>
      <p:grpSp>
        <p:nvGrpSpPr>
          <p:cNvPr id="74769" name="组合 26"/>
          <p:cNvGrpSpPr/>
          <p:nvPr/>
        </p:nvGrpSpPr>
        <p:grpSpPr>
          <a:xfrm>
            <a:off x="2424113" y="4041775"/>
            <a:ext cx="7775575" cy="809625"/>
            <a:chOff x="3503712" y="4819326"/>
            <a:chExt cx="5182251" cy="1057946"/>
          </a:xfrm>
        </p:grpSpPr>
        <p:sp>
          <p:nvSpPr>
            <p:cNvPr id="28" name="矩形 27"/>
            <p:cNvSpPr/>
            <p:nvPr/>
          </p:nvSpPr>
          <p:spPr>
            <a:xfrm>
              <a:off x="5107692" y="4819326"/>
              <a:ext cx="3578271" cy="1057946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矩形 29"/>
            <p:cNvSpPr/>
            <p:nvPr/>
          </p:nvSpPr>
          <p:spPr>
            <a:xfrm>
              <a:off x="3503712" y="4819326"/>
              <a:ext cx="1764801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4772" name="TextBox 89"/>
            <p:cNvSpPr txBox="1"/>
            <p:nvPr/>
          </p:nvSpPr>
          <p:spPr>
            <a:xfrm>
              <a:off x="3744450" y="4974694"/>
              <a:ext cx="616706" cy="7636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4773" name="TextBox 90"/>
            <p:cNvSpPr txBox="1"/>
            <p:nvPr/>
          </p:nvSpPr>
          <p:spPr>
            <a:xfrm>
              <a:off x="5268337" y="5182498"/>
              <a:ext cx="3417626" cy="4423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工作状态查看</a:t>
              </a:r>
            </a:p>
          </p:txBody>
        </p:sp>
      </p:grpSp>
      <p:grpSp>
        <p:nvGrpSpPr>
          <p:cNvPr id="74774" name="组合 34"/>
          <p:cNvGrpSpPr/>
          <p:nvPr/>
        </p:nvGrpSpPr>
        <p:grpSpPr>
          <a:xfrm>
            <a:off x="2424113" y="4922838"/>
            <a:ext cx="7775575" cy="809625"/>
            <a:chOff x="3504874" y="3667198"/>
            <a:chExt cx="5182251" cy="1057946"/>
          </a:xfrm>
        </p:grpSpPr>
        <p:sp>
          <p:nvSpPr>
            <p:cNvPr id="36" name="矩形 35"/>
            <p:cNvSpPr/>
            <p:nvPr/>
          </p:nvSpPr>
          <p:spPr>
            <a:xfrm>
              <a:off x="5108854" y="3667198"/>
              <a:ext cx="3578271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矩形 29"/>
            <p:cNvSpPr/>
            <p:nvPr/>
          </p:nvSpPr>
          <p:spPr>
            <a:xfrm>
              <a:off x="3504874" y="3667198"/>
              <a:ext cx="1764801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4777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4778" name="TextBox 90"/>
            <p:cNvSpPr txBox="1"/>
            <p:nvPr/>
          </p:nvSpPr>
          <p:spPr>
            <a:xfrm>
              <a:off x="5269499" y="4030369"/>
              <a:ext cx="3416852" cy="4421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历史报警查看</a:t>
              </a: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indent="0" algn="ctr" eaLnBrk="1" hangingPunct="1"/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21</a:t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76802" name="TextBox 5"/>
          <p:cNvSpPr txBox="1"/>
          <p:nvPr/>
        </p:nvSpPr>
        <p:spPr>
          <a:xfrm>
            <a:off x="1703388" y="404813"/>
            <a:ext cx="8856662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操作安全注意事项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03388" y="1268413"/>
          <a:ext cx="8856662" cy="4608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837"/>
                <a:gridCol w="7846825"/>
              </a:tblGrid>
              <a:tr h="5004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序号</a:t>
                      </a: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操作前准备工作及回退计划</a:t>
                      </a:r>
                    </a:p>
                  </a:txBody>
                  <a:tcPr marT="45725" marB="45725" anchor="ctr"/>
                </a:tc>
              </a:tr>
              <a:tr h="500407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操作前需现场确认设备具备操作条件；</a:t>
                      </a:r>
                    </a:p>
                  </a:txBody>
                  <a:tcPr marL="9525" marR="9525" marT="9526" marB="0" anchor="ctr"/>
                </a:tc>
              </a:tr>
              <a:tr h="500407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经过相关领导及部门的变更审批流程；</a:t>
                      </a:r>
                    </a:p>
                  </a:txBody>
                  <a:tcPr marL="9525" marR="9525" marT="9526" marB="0" anchor="ctr"/>
                </a:tc>
              </a:tr>
              <a:tr h="500407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通报监控室值班人员；</a:t>
                      </a:r>
                    </a:p>
                  </a:txBody>
                  <a:tcPr marL="9525" marR="9525" marT="9526" marB="0" anchor="ctr"/>
                </a:tc>
              </a:tr>
              <a:tr h="500407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通报可能受到影响的机房用户部门。</a:t>
                      </a:r>
                    </a:p>
                  </a:txBody>
                  <a:tcPr marL="9525" marR="9525" marT="9526" marB="0" anchor="ctr"/>
                </a:tc>
              </a:tr>
              <a:tr h="500407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marL="0" algn="l" defTabSz="1218565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穿戴必备的个人防护用品，包括长袖纯棉工作服、安全鞋、护目镜、防护手套；</a:t>
                      </a:r>
                    </a:p>
                  </a:txBody>
                  <a:tcPr marL="9525" marR="9525" marT="9526" marB="0" anchor="ctr"/>
                </a:tc>
              </a:tr>
              <a:tr h="500407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marL="0" algn="l" defTabSz="1218565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操作前应保证现场整洁，避免影响人员操作。</a:t>
                      </a:r>
                    </a:p>
                  </a:txBody>
                  <a:tcPr marL="9525" marR="9525" marT="9526" marB="0" anchor="ctr"/>
                </a:tc>
              </a:tr>
              <a:tr h="500407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SOP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程序文档；		</a:t>
                      </a:r>
                    </a:p>
                  </a:txBody>
                  <a:tcPr marT="45725" marB="45725" anchor="ctr"/>
                </a:tc>
              </a:tr>
              <a:tr h="605253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操作过程中若发生异常，不可强行操作，应立即停止操作，对设备进行恢复或隔离。待查明问题并修复完成后方可继续按照标准操作程序进行操作。</a:t>
                      </a:r>
                    </a:p>
                  </a:txBody>
                  <a:tcPr marT="45725" marB="45725"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/>
        </p:nvSpPr>
        <p:spPr>
          <a:xfrm>
            <a:off x="4390390" y="1028700"/>
            <a:ext cx="3084195" cy="20091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690880" y="1028065"/>
            <a:ext cx="3084195" cy="20091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849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indent="0" algn="ctr" eaLnBrk="1" hangingPunct="1"/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22</a:t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78850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冷冻水进出水温度查询</a:t>
            </a:r>
          </a:p>
        </p:txBody>
      </p:sp>
      <p:graphicFrame>
        <p:nvGraphicFramePr>
          <p:cNvPr id="13" name="表格 12"/>
          <p:cNvGraphicFramePr/>
          <p:nvPr/>
        </p:nvGraphicFramePr>
        <p:xfrm>
          <a:off x="690245" y="1028065"/>
          <a:ext cx="30276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15"/>
                <a:gridCol w="217805"/>
                <a:gridCol w="548640"/>
                <a:gridCol w="208280"/>
                <a:gridCol w="548640"/>
                <a:gridCol w="208280"/>
                <a:gridCol w="548640"/>
                <a:gridCol w="208280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返回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</a:rPr>
                        <a:t>信息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操作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配置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67335" y="102806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第一步</a:t>
            </a:r>
          </a:p>
        </p:txBody>
      </p:sp>
      <p:graphicFrame>
        <p:nvGraphicFramePr>
          <p:cNvPr id="16" name="表格 15"/>
          <p:cNvGraphicFramePr/>
          <p:nvPr/>
        </p:nvGraphicFramePr>
        <p:xfrm>
          <a:off x="2529840" y="1344930"/>
          <a:ext cx="81851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15"/>
              </a:tblGrid>
              <a:tr h="304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1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室内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21.5℃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50％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☀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2524125" y="1344930"/>
            <a:ext cx="5715" cy="13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/>
          <p:nvPr/>
        </p:nvGraphicFramePr>
        <p:xfrm>
          <a:off x="690245" y="2808605"/>
          <a:ext cx="302704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1075055"/>
                <a:gridCol w="839470"/>
                <a:gridCol w="607695"/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Unit    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11:21</a:t>
                      </a: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矩形 45"/>
          <p:cNvSpPr/>
          <p:nvPr/>
        </p:nvSpPr>
        <p:spPr>
          <a:xfrm>
            <a:off x="4565015" y="1344930"/>
            <a:ext cx="2736215" cy="14681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4390390" y="1040130"/>
          <a:ext cx="308483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75"/>
                <a:gridCol w="222250"/>
                <a:gridCol w="558800"/>
                <a:gridCol w="212090"/>
                <a:gridCol w="558800"/>
                <a:gridCol w="212725"/>
                <a:gridCol w="558800"/>
                <a:gridCol w="212090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返回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</a:rPr>
                        <a:t>信息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4572000" y="1332000"/>
          <a:ext cx="18389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05"/>
                <a:gridCol w="1341755"/>
              </a:tblGrid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Copperplate Gothic Bold" panose="020E0705020206020404" pitchFamily="34" charset="0"/>
                          <a:ea typeface="微软雅黑" panose="020B0503020204020204" pitchFamily="34" charset="-122"/>
                        </a:rPr>
                        <a:t>数值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部件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统计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系统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流程图: 过程 5"/>
          <p:cNvSpPr/>
          <p:nvPr/>
        </p:nvSpPr>
        <p:spPr>
          <a:xfrm>
            <a:off x="8089900" y="1040130"/>
            <a:ext cx="3084195" cy="20091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8292050" y="1332865"/>
          <a:ext cx="26797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53"/>
                <a:gridCol w="208280"/>
                <a:gridCol w="809308"/>
                <a:gridCol w="1483360"/>
              </a:tblGrid>
              <a:tr h="24384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ea typeface="微软雅黑" panose="020B0503020204020204" pitchFamily="34" charset="-122"/>
                        </a:rPr>
                        <a:t>气流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</a:rPr>
                        <a:t>水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8291830" y="1344930"/>
            <a:ext cx="2736215" cy="14681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/>
          <p:nvPr/>
        </p:nvGraphicFramePr>
        <p:xfrm>
          <a:off x="8089265" y="1040130"/>
          <a:ext cx="308483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75"/>
                <a:gridCol w="222250"/>
                <a:gridCol w="558800"/>
                <a:gridCol w="212090"/>
                <a:gridCol w="558800"/>
                <a:gridCol w="212725"/>
                <a:gridCol w="558800"/>
                <a:gridCol w="212090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返回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</a:rPr>
                        <a:t>数值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/>
        </p:nvGraphicFramePr>
        <p:xfrm>
          <a:off x="4427220" y="2813050"/>
          <a:ext cx="302704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1075055"/>
                <a:gridCol w="839470"/>
                <a:gridCol w="607695"/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Unit    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11:22</a:t>
                      </a: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4018280" y="1040130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第二步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717790" y="1040130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第三步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67335" y="3248660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第四步</a:t>
            </a:r>
          </a:p>
        </p:txBody>
      </p:sp>
      <p:sp>
        <p:nvSpPr>
          <p:cNvPr id="21" name="流程图: 过程 20"/>
          <p:cNvSpPr/>
          <p:nvPr/>
        </p:nvSpPr>
        <p:spPr>
          <a:xfrm>
            <a:off x="690880" y="3248660"/>
            <a:ext cx="3084195" cy="20091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表格 23"/>
          <p:cNvGraphicFramePr/>
          <p:nvPr/>
        </p:nvGraphicFramePr>
        <p:xfrm>
          <a:off x="690245" y="3248660"/>
          <a:ext cx="308483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75"/>
                <a:gridCol w="222250"/>
                <a:gridCol w="558800"/>
                <a:gridCol w="212090"/>
                <a:gridCol w="558800"/>
                <a:gridCol w="212725"/>
                <a:gridCol w="558800"/>
                <a:gridCol w="212090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返回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</a:rPr>
                        <a:t>水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/>
          <p:nvPr/>
        </p:nvGraphicFramePr>
        <p:xfrm>
          <a:off x="835880" y="3558540"/>
          <a:ext cx="26797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"/>
                <a:gridCol w="838200"/>
                <a:gridCol w="1483360"/>
              </a:tblGrid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  <a:latin typeface="Copperplate Gothic Bold" panose="020E0705020206020404" pitchFamily="34" charset="0"/>
                          <a:ea typeface="微软雅黑" panose="020B0503020204020204" pitchFamily="34" charset="-122"/>
                        </a:rPr>
                        <a:t>温度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835660" y="3553460"/>
            <a:ext cx="2736215" cy="14681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过程 26"/>
          <p:cNvSpPr/>
          <p:nvPr/>
        </p:nvSpPr>
        <p:spPr>
          <a:xfrm>
            <a:off x="4370070" y="3248660"/>
            <a:ext cx="3084195" cy="20091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14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997960" y="3248660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第五步</a:t>
            </a:r>
          </a:p>
        </p:txBody>
      </p:sp>
      <p:graphicFrame>
        <p:nvGraphicFramePr>
          <p:cNvPr id="30" name="表格 29"/>
          <p:cNvGraphicFramePr/>
          <p:nvPr/>
        </p:nvGraphicFramePr>
        <p:xfrm>
          <a:off x="4369435" y="3253740"/>
          <a:ext cx="308483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75"/>
                <a:gridCol w="290830"/>
                <a:gridCol w="398780"/>
                <a:gridCol w="303530"/>
                <a:gridCol w="558800"/>
                <a:gridCol w="212725"/>
                <a:gridCol w="558800"/>
                <a:gridCol w="212090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返回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</a:rPr>
                        <a:t>水温</a:t>
                      </a:r>
                    </a:p>
                  </a:txBody>
                  <a:tcPr marL="0" marR="0" marT="361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/>
          <p:nvPr/>
        </p:nvGraphicFramePr>
        <p:xfrm>
          <a:off x="4572000" y="3553460"/>
          <a:ext cx="272986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60"/>
                <a:gridCol w="561023"/>
                <a:gridCol w="1002983"/>
              </a:tblGrid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ea typeface="微软雅黑" panose="020B0503020204020204" pitchFamily="34" charset="-122"/>
                        </a:rPr>
                        <a:t>进水温度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12.1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ea typeface="微软雅黑" panose="020B0503020204020204" pitchFamily="34" charset="-122"/>
                          <a:sym typeface="+mn-ea"/>
                        </a:rPr>
                        <a:t>出水温度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16.5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ea typeface="微软雅黑" panose="020B0503020204020204" pitchFamily="34" charset="-122"/>
                          <a:sym typeface="+mn-ea"/>
                        </a:rPr>
                        <a:t>进水温度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ea typeface="微软雅黑" panose="020B0503020204020204" pitchFamily="34" charset="-122"/>
                          <a:sym typeface="+mn-ea"/>
                        </a:rPr>
                        <a:t>出水温度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设定值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设定值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sym typeface="+mn-ea"/>
                        </a:rPr>
                        <a:t>修正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4572635" y="3550920"/>
            <a:ext cx="2736215" cy="14681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表格 34"/>
          <p:cNvGraphicFramePr/>
          <p:nvPr/>
        </p:nvGraphicFramePr>
        <p:xfrm>
          <a:off x="718820" y="5029200"/>
          <a:ext cx="302704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1075055"/>
                <a:gridCol w="839470"/>
                <a:gridCol w="607695"/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Unit    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11:24</a:t>
                      </a: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/>
          <p:nvPr/>
        </p:nvGraphicFramePr>
        <p:xfrm>
          <a:off x="4390390" y="5016500"/>
          <a:ext cx="302704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1075055"/>
                <a:gridCol w="839470"/>
                <a:gridCol w="607695"/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Unit    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11:25</a:t>
                      </a: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7560310" y="3253740"/>
            <a:ext cx="466407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zh-CN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1.</a:t>
            </a:r>
            <a:r>
              <a:rPr lang="zh-CN" altLang="en-US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在主界面菜单下将光标移动至“信息”菜单选项；</a:t>
            </a:r>
          </a:p>
          <a:p>
            <a:pPr algn="l" fontAlgn="ctr"/>
            <a:r>
              <a:rPr lang="en-US" altLang="zh-CN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2.</a:t>
            </a:r>
            <a:r>
              <a:rPr lang="zh-CN" altLang="en-US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按确认键进入“信息”菜单</a:t>
            </a:r>
            <a:endParaRPr lang="zh-CN" altLang="en-US" sz="14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3.</a:t>
            </a:r>
            <a:r>
              <a:rPr lang="zh-CN" altLang="en-US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在信息菜单界面下将光标移动至“数值”菜单选项；</a:t>
            </a:r>
          </a:p>
          <a:p>
            <a:pPr algn="l" fontAlgn="ctr"/>
            <a:r>
              <a:rPr lang="en-US" altLang="zh-CN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4.</a:t>
            </a:r>
            <a:r>
              <a:rPr lang="zh-CN" altLang="en-US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按确认键进入“数值”菜单；</a:t>
            </a:r>
            <a:endParaRPr lang="zh-CN" altLang="en-US" sz="14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5.</a:t>
            </a:r>
            <a:r>
              <a:rPr lang="zh-CN" altLang="en-US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在数值菜单界面下将贯标移动至“温度”菜单选项；</a:t>
            </a:r>
            <a:endParaRPr lang="zh-CN" altLang="en-US" sz="14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6.</a:t>
            </a:r>
            <a:r>
              <a:rPr lang="zh-CN" altLang="en-US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按确认键进入“温度”菜单；</a:t>
            </a:r>
          </a:p>
          <a:p>
            <a:pPr algn="l" fontAlgn="ctr"/>
            <a:r>
              <a:rPr lang="en-US" altLang="zh-CN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5.</a:t>
            </a:r>
            <a:r>
              <a:rPr lang="zh-CN" altLang="en-US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在数值菜单界面下将贯标移动至“水”菜单选项；</a:t>
            </a:r>
            <a:endParaRPr lang="zh-CN" altLang="en-US" sz="14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6.</a:t>
            </a:r>
            <a:r>
              <a:rPr lang="zh-CN" altLang="en-US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按确认键进入“水”菜单；</a:t>
            </a:r>
            <a:endParaRPr lang="zh-CN" altLang="en-US" sz="14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4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7.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在温度菜单内上下移动光标可查冷冻水进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出水温度及其他数据；</a:t>
            </a:r>
            <a:endParaRPr lang="zh-CN" altLang="en-US" sz="1400" i="0" u="none" strike="noStrike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8.</a:t>
            </a:r>
            <a:r>
              <a:rPr lang="zh-CN" altLang="en-US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查看结束后将光标移动至“返回”选项；</a:t>
            </a:r>
            <a:endParaRPr lang="zh-CN" altLang="en-US" sz="14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9.</a:t>
            </a:r>
            <a:r>
              <a:rPr lang="zh-CN" altLang="en-US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按确认键返回上级菜单，直至返回至主菜单界面；</a:t>
            </a:r>
            <a:endParaRPr lang="zh-CN" altLang="en-US" sz="14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4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10.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本次操作完成。</a:t>
            </a:r>
            <a:endParaRPr lang="zh-CN" altLang="en-US" sz="1400" i="0" u="none" strike="noStrike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8117840" y="2820670"/>
          <a:ext cx="302704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1075055"/>
                <a:gridCol w="839470"/>
                <a:gridCol w="607695"/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Unit    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11:23</a:t>
                      </a: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/>
        </p:nvSpPr>
        <p:spPr>
          <a:xfrm>
            <a:off x="4390390" y="1028700"/>
            <a:ext cx="3084195" cy="20091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690880" y="1028065"/>
            <a:ext cx="3084195" cy="20091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849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indent="0" algn="ctr" eaLnBrk="1" hangingPunct="1"/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23</a:t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78850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风机转速信息查询</a:t>
            </a:r>
          </a:p>
        </p:txBody>
      </p:sp>
      <p:graphicFrame>
        <p:nvGraphicFramePr>
          <p:cNvPr id="13" name="表格 12"/>
          <p:cNvGraphicFramePr/>
          <p:nvPr/>
        </p:nvGraphicFramePr>
        <p:xfrm>
          <a:off x="690245" y="1028065"/>
          <a:ext cx="30276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15"/>
                <a:gridCol w="217805"/>
                <a:gridCol w="548640"/>
                <a:gridCol w="208280"/>
                <a:gridCol w="548640"/>
                <a:gridCol w="208280"/>
                <a:gridCol w="548640"/>
                <a:gridCol w="208280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返回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</a:rPr>
                        <a:t>信息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操作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配置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67335" y="102806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第一步</a:t>
            </a:r>
          </a:p>
        </p:txBody>
      </p:sp>
      <p:graphicFrame>
        <p:nvGraphicFramePr>
          <p:cNvPr id="16" name="表格 15"/>
          <p:cNvGraphicFramePr/>
          <p:nvPr/>
        </p:nvGraphicFramePr>
        <p:xfrm>
          <a:off x="2529840" y="1344930"/>
          <a:ext cx="81851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15"/>
              </a:tblGrid>
              <a:tr h="304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1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室内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21.5℃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50％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☀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2524125" y="1344930"/>
            <a:ext cx="5715" cy="13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/>
          <p:nvPr/>
        </p:nvGraphicFramePr>
        <p:xfrm>
          <a:off x="690245" y="2808605"/>
          <a:ext cx="302704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1075055"/>
                <a:gridCol w="839470"/>
                <a:gridCol w="607695"/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Unit    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11:21</a:t>
                      </a: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矩形 45"/>
          <p:cNvSpPr/>
          <p:nvPr/>
        </p:nvSpPr>
        <p:spPr>
          <a:xfrm>
            <a:off x="4565015" y="1344930"/>
            <a:ext cx="2736215" cy="14681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4390390" y="1040130"/>
          <a:ext cx="308483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75"/>
                <a:gridCol w="222250"/>
                <a:gridCol w="558800"/>
                <a:gridCol w="212090"/>
                <a:gridCol w="558800"/>
                <a:gridCol w="212725"/>
                <a:gridCol w="558800"/>
                <a:gridCol w="212090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返回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</a:rPr>
                        <a:t>信息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4572000" y="1332000"/>
          <a:ext cx="18389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05"/>
                <a:gridCol w="1341755"/>
              </a:tblGrid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ea typeface="微软雅黑" panose="020B0503020204020204" pitchFamily="34" charset="-122"/>
                        </a:rPr>
                        <a:t>数值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</a:rPr>
                        <a:t>部件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统计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系统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流程图: 过程 5"/>
          <p:cNvSpPr/>
          <p:nvPr/>
        </p:nvSpPr>
        <p:spPr>
          <a:xfrm>
            <a:off x="8089900" y="1040130"/>
            <a:ext cx="3084195" cy="20091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8292050" y="1332865"/>
          <a:ext cx="26797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045"/>
                <a:gridCol w="972820"/>
                <a:gridCol w="1219835"/>
              </a:tblGrid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ea typeface="微软雅黑" panose="020B0503020204020204" pitchFamily="34" charset="-122"/>
                        </a:rPr>
                        <a:t>制冷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</a:rPr>
                        <a:t>气流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除湿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输入</a:t>
                      </a: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出信号原始数据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8291830" y="1344930"/>
            <a:ext cx="2736215" cy="14681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/>
          <p:nvPr/>
        </p:nvGraphicFramePr>
        <p:xfrm>
          <a:off x="8089265" y="1040130"/>
          <a:ext cx="308483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75"/>
                <a:gridCol w="222250"/>
                <a:gridCol w="558800"/>
                <a:gridCol w="212090"/>
                <a:gridCol w="558800"/>
                <a:gridCol w="212725"/>
                <a:gridCol w="558800"/>
                <a:gridCol w="212090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返回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</a:rPr>
                        <a:t>部件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/>
        </p:nvGraphicFramePr>
        <p:xfrm>
          <a:off x="4427220" y="2813050"/>
          <a:ext cx="302704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1075055"/>
                <a:gridCol w="839470"/>
                <a:gridCol w="607695"/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Unit    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11:22</a:t>
                      </a: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4018280" y="1040130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第二步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717790" y="1040130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第三步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67335" y="3248660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第四步</a:t>
            </a:r>
          </a:p>
        </p:txBody>
      </p:sp>
      <p:sp>
        <p:nvSpPr>
          <p:cNvPr id="21" name="流程图: 过程 20"/>
          <p:cNvSpPr/>
          <p:nvPr/>
        </p:nvSpPr>
        <p:spPr>
          <a:xfrm>
            <a:off x="690880" y="3248660"/>
            <a:ext cx="3084195" cy="20091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表格 23"/>
          <p:cNvGraphicFramePr/>
          <p:nvPr/>
        </p:nvGraphicFramePr>
        <p:xfrm>
          <a:off x="690245" y="3248660"/>
          <a:ext cx="308483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75"/>
                <a:gridCol w="222250"/>
                <a:gridCol w="558800"/>
                <a:gridCol w="212090"/>
                <a:gridCol w="558800"/>
                <a:gridCol w="212725"/>
                <a:gridCol w="558800"/>
                <a:gridCol w="212090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返回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</a:rPr>
                        <a:t>气流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/>
          <p:nvPr/>
        </p:nvGraphicFramePr>
        <p:xfrm>
          <a:off x="835880" y="3558540"/>
          <a:ext cx="26797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150"/>
                <a:gridCol w="676910"/>
                <a:gridCol w="426085"/>
                <a:gridCol w="1265555"/>
              </a:tblGrid>
              <a:tr h="24384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ea typeface="微软雅黑" panose="020B0503020204020204" pitchFamily="34" charset="-122"/>
                        </a:rPr>
                        <a:t>数量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风机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数量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气窗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</a:rPr>
                        <a:t>风机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835660" y="3553460"/>
            <a:ext cx="2736215" cy="14681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过程 26"/>
          <p:cNvSpPr/>
          <p:nvPr/>
        </p:nvSpPr>
        <p:spPr>
          <a:xfrm>
            <a:off x="4370070" y="3248660"/>
            <a:ext cx="3084195" cy="20091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14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997960" y="3248660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第五步</a:t>
            </a:r>
          </a:p>
        </p:txBody>
      </p:sp>
      <p:graphicFrame>
        <p:nvGraphicFramePr>
          <p:cNvPr id="30" name="表格 29"/>
          <p:cNvGraphicFramePr/>
          <p:nvPr/>
        </p:nvGraphicFramePr>
        <p:xfrm>
          <a:off x="4369435" y="3253740"/>
          <a:ext cx="308483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75"/>
                <a:gridCol w="290830"/>
                <a:gridCol w="410210"/>
                <a:gridCol w="292100"/>
                <a:gridCol w="558800"/>
                <a:gridCol w="212725"/>
                <a:gridCol w="558800"/>
                <a:gridCol w="212090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返回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</a:rPr>
                        <a:t>风机</a:t>
                      </a:r>
                    </a:p>
                  </a:txBody>
                  <a:tcPr marL="0" marR="0" marT="361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/>
          <p:nvPr/>
        </p:nvGraphicFramePr>
        <p:xfrm>
          <a:off x="4572000" y="3553460"/>
          <a:ext cx="272986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640"/>
                <a:gridCol w="900113"/>
                <a:gridCol w="900113"/>
              </a:tblGrid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ea typeface="微软雅黑" panose="020B0503020204020204" pitchFamily="34" charset="-122"/>
                        </a:rPr>
                        <a:t>数量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运行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速度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-0-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％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4572635" y="3550920"/>
            <a:ext cx="2736215" cy="14681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表格 34"/>
          <p:cNvGraphicFramePr/>
          <p:nvPr/>
        </p:nvGraphicFramePr>
        <p:xfrm>
          <a:off x="718820" y="5029200"/>
          <a:ext cx="302704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1075055"/>
                <a:gridCol w="839470"/>
                <a:gridCol w="607695"/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Unit    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11:24</a:t>
                      </a: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/>
          <p:nvPr/>
        </p:nvGraphicFramePr>
        <p:xfrm>
          <a:off x="4390390" y="5016500"/>
          <a:ext cx="302704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1075055"/>
                <a:gridCol w="839470"/>
                <a:gridCol w="607695"/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Unit    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11:25</a:t>
                      </a: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7560310" y="3253740"/>
            <a:ext cx="466407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zh-CN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1.</a:t>
            </a:r>
            <a:r>
              <a:rPr lang="zh-CN" altLang="en-US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在主界面菜单下将光标移动至“信息”菜单选项；</a:t>
            </a:r>
          </a:p>
          <a:p>
            <a:pPr algn="l" fontAlgn="ctr"/>
            <a:r>
              <a:rPr lang="en-US" altLang="zh-CN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2.</a:t>
            </a:r>
            <a:r>
              <a:rPr lang="zh-CN" altLang="en-US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按确认键进入“信息”菜单</a:t>
            </a:r>
            <a:endParaRPr lang="zh-CN" altLang="en-US" sz="14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3.</a:t>
            </a:r>
            <a:r>
              <a:rPr lang="zh-CN" altLang="en-US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在信息菜单界面下将光标移动至“部件”菜单选项；</a:t>
            </a:r>
          </a:p>
          <a:p>
            <a:pPr algn="l" fontAlgn="ctr"/>
            <a:r>
              <a:rPr lang="en-US" altLang="zh-CN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4.</a:t>
            </a:r>
            <a:r>
              <a:rPr lang="zh-CN" altLang="en-US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按确认键进入“部件”菜单；</a:t>
            </a:r>
            <a:endParaRPr lang="zh-CN" altLang="en-US" sz="14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5.</a:t>
            </a:r>
            <a:r>
              <a:rPr lang="zh-CN" altLang="en-US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在同级菜单界面下将贯标移动至“气流”菜单选项；</a:t>
            </a:r>
            <a:endParaRPr lang="zh-CN" altLang="en-US" sz="14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6.</a:t>
            </a:r>
            <a:r>
              <a:rPr lang="zh-CN" altLang="en-US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按确认键进入“气流”菜单；</a:t>
            </a:r>
          </a:p>
          <a:p>
            <a:pPr algn="l" fontAlgn="ctr"/>
            <a:r>
              <a:rPr lang="en-US" altLang="zh-CN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5.</a:t>
            </a:r>
            <a:r>
              <a:rPr lang="zh-CN" altLang="en-US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在同级菜单界面下将贯标移动至“风机”菜单选项；</a:t>
            </a:r>
            <a:endParaRPr lang="zh-CN" altLang="en-US" sz="14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6.</a:t>
            </a:r>
            <a:r>
              <a:rPr lang="zh-CN" altLang="en-US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按确认键进入“风机”菜单；</a:t>
            </a:r>
            <a:endParaRPr lang="zh-CN" altLang="en-US" sz="14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4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7.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在风机菜单内可查看风机运行风速；</a:t>
            </a:r>
            <a:endParaRPr lang="zh-CN" altLang="en-US" sz="1400" i="0" u="none" strike="noStrike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8.</a:t>
            </a:r>
            <a:r>
              <a:rPr lang="zh-CN" altLang="en-US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查看结束后将光标移动至“返回”选项；</a:t>
            </a:r>
            <a:endParaRPr lang="zh-CN" altLang="en-US" sz="14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9.</a:t>
            </a:r>
            <a:r>
              <a:rPr lang="zh-CN" altLang="en-US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按确认键返回上级菜单，直至返回至主菜单界面；</a:t>
            </a:r>
            <a:endParaRPr lang="zh-CN" altLang="en-US" sz="14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4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10.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本次操作完成。</a:t>
            </a:r>
          </a:p>
          <a:p>
            <a:pPr algn="l" fontAlgn="ctr"/>
            <a:r>
              <a:rPr lang="zh-CN" altLang="en-US" sz="1400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400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M5-101/102</a:t>
            </a:r>
            <a:r>
              <a:rPr lang="zh-CN" altLang="en-US" sz="1400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空调三个风机分别显示风速。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8117840" y="2820670"/>
          <a:ext cx="302704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1075055"/>
                <a:gridCol w="839470"/>
                <a:gridCol w="607695"/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Unit    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11:23</a:t>
                      </a: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indent="0" algn="ctr" eaLnBrk="1" hangingPunct="1"/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24</a:t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80898" name="组合 11"/>
          <p:cNvGrpSpPr/>
          <p:nvPr/>
        </p:nvGrpSpPr>
        <p:grpSpPr>
          <a:xfrm>
            <a:off x="2424113" y="1387475"/>
            <a:ext cx="7775575" cy="811213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854" y="1353111"/>
              <a:ext cx="3578271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801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0901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0902" name="TextBox 42"/>
            <p:cNvSpPr txBox="1"/>
            <p:nvPr/>
          </p:nvSpPr>
          <p:spPr>
            <a:xfrm>
              <a:off x="5269496" y="1716282"/>
              <a:ext cx="3416854" cy="4397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培训目标</a:t>
              </a:r>
            </a:p>
          </p:txBody>
        </p:sp>
      </p:grpSp>
      <p:grpSp>
        <p:nvGrpSpPr>
          <p:cNvPr id="80903" name="组合 16"/>
          <p:cNvGrpSpPr/>
          <p:nvPr/>
        </p:nvGrpSpPr>
        <p:grpSpPr>
          <a:xfrm>
            <a:off x="2424113" y="2273300"/>
            <a:ext cx="7775575" cy="811213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854" y="2510154"/>
              <a:ext cx="3578272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801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0906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0907" name="TextBox 81"/>
            <p:cNvSpPr txBox="1"/>
            <p:nvPr/>
          </p:nvSpPr>
          <p:spPr>
            <a:xfrm>
              <a:off x="5269498" y="2873327"/>
              <a:ext cx="3417628" cy="4421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开机及关机操作</a:t>
              </a:r>
            </a:p>
          </p:txBody>
        </p:sp>
      </p:grpSp>
      <p:grpSp>
        <p:nvGrpSpPr>
          <p:cNvPr id="80908" name="组合 21"/>
          <p:cNvGrpSpPr/>
          <p:nvPr/>
        </p:nvGrpSpPr>
        <p:grpSpPr>
          <a:xfrm>
            <a:off x="2424113" y="3159125"/>
            <a:ext cx="7775575" cy="811213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854" y="3667198"/>
              <a:ext cx="3578271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801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0911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0912" name="TextBox 90"/>
            <p:cNvSpPr txBox="1"/>
            <p:nvPr/>
          </p:nvSpPr>
          <p:spPr>
            <a:xfrm>
              <a:off x="5269499" y="4030369"/>
              <a:ext cx="3416852" cy="4421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机组参数设定</a:t>
              </a:r>
            </a:p>
          </p:txBody>
        </p:sp>
      </p:grpSp>
      <p:grpSp>
        <p:nvGrpSpPr>
          <p:cNvPr id="80913" name="组合 26"/>
          <p:cNvGrpSpPr/>
          <p:nvPr/>
        </p:nvGrpSpPr>
        <p:grpSpPr>
          <a:xfrm>
            <a:off x="2424113" y="4041775"/>
            <a:ext cx="7775575" cy="809625"/>
            <a:chOff x="3503712" y="4819326"/>
            <a:chExt cx="5182251" cy="1057946"/>
          </a:xfrm>
        </p:grpSpPr>
        <p:sp>
          <p:nvSpPr>
            <p:cNvPr id="28" name="矩形 27"/>
            <p:cNvSpPr/>
            <p:nvPr/>
          </p:nvSpPr>
          <p:spPr>
            <a:xfrm>
              <a:off x="5107692" y="4819326"/>
              <a:ext cx="3578271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矩形 29"/>
            <p:cNvSpPr/>
            <p:nvPr/>
          </p:nvSpPr>
          <p:spPr>
            <a:xfrm>
              <a:off x="3503712" y="4819326"/>
              <a:ext cx="1764801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0916" name="TextBox 89"/>
            <p:cNvSpPr txBox="1"/>
            <p:nvPr/>
          </p:nvSpPr>
          <p:spPr>
            <a:xfrm>
              <a:off x="3744450" y="4974694"/>
              <a:ext cx="616706" cy="7636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0917" name="TextBox 90"/>
            <p:cNvSpPr txBox="1"/>
            <p:nvPr/>
          </p:nvSpPr>
          <p:spPr>
            <a:xfrm>
              <a:off x="5268337" y="5182498"/>
              <a:ext cx="3417626" cy="4423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工作状态查看</a:t>
              </a:r>
            </a:p>
          </p:txBody>
        </p:sp>
      </p:grpSp>
      <p:grpSp>
        <p:nvGrpSpPr>
          <p:cNvPr id="80918" name="组合 34"/>
          <p:cNvGrpSpPr/>
          <p:nvPr/>
        </p:nvGrpSpPr>
        <p:grpSpPr>
          <a:xfrm>
            <a:off x="2424113" y="4922838"/>
            <a:ext cx="7775575" cy="809625"/>
            <a:chOff x="3504874" y="3667198"/>
            <a:chExt cx="5182251" cy="1057946"/>
          </a:xfrm>
        </p:grpSpPr>
        <p:sp>
          <p:nvSpPr>
            <p:cNvPr id="36" name="矩形 35"/>
            <p:cNvSpPr/>
            <p:nvPr/>
          </p:nvSpPr>
          <p:spPr>
            <a:xfrm>
              <a:off x="5108854" y="3667198"/>
              <a:ext cx="3578271" cy="1057946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矩形 29"/>
            <p:cNvSpPr/>
            <p:nvPr/>
          </p:nvSpPr>
          <p:spPr>
            <a:xfrm>
              <a:off x="3504874" y="3667198"/>
              <a:ext cx="1764801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0921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0922" name="TextBox 90"/>
            <p:cNvSpPr txBox="1"/>
            <p:nvPr/>
          </p:nvSpPr>
          <p:spPr>
            <a:xfrm>
              <a:off x="5269499" y="4030369"/>
              <a:ext cx="3416852" cy="4421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历史报警查看</a:t>
              </a:r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indent="0" algn="ctr" eaLnBrk="1" hangingPunct="1"/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25</a:t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82946" name="TextBox 5"/>
          <p:cNvSpPr txBox="1"/>
          <p:nvPr/>
        </p:nvSpPr>
        <p:spPr>
          <a:xfrm>
            <a:off x="1703388" y="404813"/>
            <a:ext cx="8856662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操作安全注意事项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03388" y="1125538"/>
          <a:ext cx="8856662" cy="4608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837"/>
                <a:gridCol w="7846825"/>
              </a:tblGrid>
              <a:tr h="5003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操作前准备工作及回退计划</a:t>
                      </a:r>
                    </a:p>
                  </a:txBody>
                  <a:tcPr anchor="ctr"/>
                </a:tc>
              </a:tr>
              <a:tr h="500398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操作前需现场确认设备具备操作条件；</a:t>
                      </a:r>
                    </a:p>
                  </a:txBody>
                  <a:tcPr marL="9525" marR="9525" marT="9526" marB="0" anchor="ctr"/>
                </a:tc>
              </a:tr>
              <a:tr h="500398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经过相关领导及部门的变更审批流程；</a:t>
                      </a:r>
                    </a:p>
                  </a:txBody>
                  <a:tcPr marL="9525" marR="9525" marT="9526" marB="0" anchor="ctr"/>
                </a:tc>
              </a:tr>
              <a:tr h="500398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通报监控室值班人员；</a:t>
                      </a:r>
                    </a:p>
                  </a:txBody>
                  <a:tcPr marL="9525" marR="9525" marT="9526" marB="0" anchor="ctr"/>
                </a:tc>
              </a:tr>
              <a:tr h="500398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通报可能受到影响的机房用户部门。</a:t>
                      </a:r>
                    </a:p>
                  </a:txBody>
                  <a:tcPr marL="9525" marR="9525" marT="9526" marB="0" anchor="ctr"/>
                </a:tc>
              </a:tr>
              <a:tr h="500398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218565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穿戴必备的个人防护用品，包括长袖纯棉工作服、安全鞋、护目镜、防护手套；</a:t>
                      </a:r>
                    </a:p>
                  </a:txBody>
                  <a:tcPr marL="9525" marR="9525" marT="9526" marB="0" anchor="ctr"/>
                </a:tc>
              </a:tr>
              <a:tr h="500398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218565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操作前应保证现场整洁，避免影响人员操作。</a:t>
                      </a:r>
                    </a:p>
                  </a:txBody>
                  <a:tcPr marL="9525" marR="9525" marT="9526" marB="0" anchor="ctr"/>
                </a:tc>
              </a:tr>
              <a:tr h="500398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SOP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程序文档；		</a:t>
                      </a:r>
                    </a:p>
                  </a:txBody>
                  <a:tcPr anchor="ctr"/>
                </a:tc>
              </a:tr>
              <a:tr h="605330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操作过程中若发生异常，不可强行操作，应立即停止操作，对设备进行恢复或隔离。待查明问题并修复完成后方可继续按照标准操作程序进行操作。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indent="0" algn="ctr" eaLnBrk="1" hangingPunct="1"/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26</a:t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84994" name="TextBox 5"/>
          <p:cNvSpPr txBox="1"/>
          <p:nvPr/>
        </p:nvSpPr>
        <p:spPr>
          <a:xfrm>
            <a:off x="1703388" y="404813"/>
            <a:ext cx="8856662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历史报警查看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475220" y="1040130"/>
            <a:ext cx="46640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zh-CN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1.</a:t>
            </a:r>
            <a:r>
              <a:rPr lang="zh-CN" altLang="en-US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在主界面菜单下将光标移动至“信息”菜单选项；</a:t>
            </a:r>
          </a:p>
          <a:p>
            <a:pPr algn="l" fontAlgn="ctr"/>
            <a:r>
              <a:rPr lang="en-US" altLang="zh-CN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2.</a:t>
            </a:r>
            <a:r>
              <a:rPr lang="zh-CN" altLang="en-US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按确认键进入“信息”菜单</a:t>
            </a:r>
            <a:endParaRPr lang="zh-CN" altLang="en-US" sz="14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3.</a:t>
            </a:r>
            <a:r>
              <a:rPr lang="zh-CN" altLang="en-US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在信息菜单界面下将光标移动至“统计”菜单选项；</a:t>
            </a:r>
          </a:p>
          <a:p>
            <a:pPr algn="l" fontAlgn="ctr"/>
            <a:r>
              <a:rPr lang="en-US" altLang="zh-CN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4.</a:t>
            </a:r>
            <a:r>
              <a:rPr lang="zh-CN" altLang="en-US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按确认键进入“统计”菜单；</a:t>
            </a:r>
            <a:endParaRPr lang="zh-CN" altLang="en-US" sz="14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5.</a:t>
            </a:r>
            <a:r>
              <a:rPr lang="zh-CN" altLang="en-US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在同级菜单界面下将贯标移动至“事件记录”菜单选项；</a:t>
            </a:r>
            <a:endParaRPr lang="zh-CN" altLang="en-US" sz="14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6.</a:t>
            </a:r>
            <a:r>
              <a:rPr lang="zh-CN" altLang="en-US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按确认键进入“事件记录”菜单；</a:t>
            </a:r>
            <a:endParaRPr lang="zh-CN" altLang="en-US" sz="14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4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7.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在事件记录菜单内可查看历史报警及操作记录；</a:t>
            </a:r>
            <a:endParaRPr lang="zh-CN" altLang="en-US" sz="1400" i="0" u="none" strike="noStrike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8.</a:t>
            </a:r>
            <a:r>
              <a:rPr lang="zh-CN" altLang="en-US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查看结束后将贯标移动至“返回”选项；</a:t>
            </a:r>
            <a:endParaRPr lang="zh-CN" altLang="en-US" sz="14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9.</a:t>
            </a:r>
            <a:r>
              <a:rPr lang="zh-CN" altLang="en-US" sz="14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按确认键返回上级菜单，直至返回至主菜单界面；</a:t>
            </a:r>
            <a:endParaRPr lang="zh-CN" altLang="en-US" sz="140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4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10.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本次操作完成。</a:t>
            </a:r>
            <a:endParaRPr lang="zh-CN" altLang="en-US" sz="1400" i="0" u="none" strike="noStrike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7335" y="1028065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第一步</a:t>
            </a:r>
          </a:p>
        </p:txBody>
      </p:sp>
      <p:sp>
        <p:nvSpPr>
          <p:cNvPr id="18" name="流程图: 过程 17"/>
          <p:cNvSpPr/>
          <p:nvPr/>
        </p:nvSpPr>
        <p:spPr>
          <a:xfrm>
            <a:off x="690880" y="1028065"/>
            <a:ext cx="3084195" cy="20091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/>
          <p:nvPr/>
        </p:nvGraphicFramePr>
        <p:xfrm>
          <a:off x="690245" y="1028065"/>
          <a:ext cx="30276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15"/>
                <a:gridCol w="217805"/>
                <a:gridCol w="548640"/>
                <a:gridCol w="208280"/>
                <a:gridCol w="548640"/>
                <a:gridCol w="208280"/>
                <a:gridCol w="548640"/>
                <a:gridCol w="208280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返回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</a:rPr>
                        <a:t>信息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操作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配置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/>
        </p:nvGraphicFramePr>
        <p:xfrm>
          <a:off x="2529840" y="1344930"/>
          <a:ext cx="81851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15"/>
              </a:tblGrid>
              <a:tr h="304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1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室内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21.5℃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50％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☀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/>
        </p:nvGraphicFramePr>
        <p:xfrm>
          <a:off x="690245" y="2808605"/>
          <a:ext cx="302704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1075055"/>
                <a:gridCol w="839470"/>
                <a:gridCol w="607695"/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Unit    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11:20</a:t>
                      </a: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2524760" y="1332865"/>
            <a:ext cx="5080" cy="1407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018280" y="1040130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第二步</a:t>
            </a:r>
          </a:p>
        </p:txBody>
      </p:sp>
      <p:sp>
        <p:nvSpPr>
          <p:cNvPr id="5" name="流程图: 过程 4"/>
          <p:cNvSpPr/>
          <p:nvPr/>
        </p:nvSpPr>
        <p:spPr>
          <a:xfrm>
            <a:off x="4390390" y="1028700"/>
            <a:ext cx="3084195" cy="20091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/>
          <p:nvPr/>
        </p:nvGraphicFramePr>
        <p:xfrm>
          <a:off x="4572000" y="1332000"/>
          <a:ext cx="18389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05"/>
                <a:gridCol w="1341755"/>
              </a:tblGrid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ea typeface="微软雅黑" panose="020B0503020204020204" pitchFamily="34" charset="-122"/>
                        </a:rPr>
                        <a:t>数值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部件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</a:rPr>
                        <a:t>统计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系统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矩形 45"/>
          <p:cNvSpPr/>
          <p:nvPr/>
        </p:nvSpPr>
        <p:spPr>
          <a:xfrm>
            <a:off x="4565015" y="1344930"/>
            <a:ext cx="2736215" cy="14681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3"/>
          <p:cNvGraphicFramePr/>
          <p:nvPr/>
        </p:nvGraphicFramePr>
        <p:xfrm>
          <a:off x="4427220" y="2813050"/>
          <a:ext cx="302704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1075055"/>
                <a:gridCol w="839470"/>
                <a:gridCol w="607695"/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Unit    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11:20</a:t>
                      </a: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4390390" y="1040130"/>
          <a:ext cx="308483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75"/>
                <a:gridCol w="222250"/>
                <a:gridCol w="558800"/>
                <a:gridCol w="212090"/>
                <a:gridCol w="558800"/>
                <a:gridCol w="212725"/>
                <a:gridCol w="558800"/>
                <a:gridCol w="212090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返回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</a:rPr>
                        <a:t>信息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267335" y="3248660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第三步</a:t>
            </a:r>
          </a:p>
        </p:txBody>
      </p:sp>
      <p:sp>
        <p:nvSpPr>
          <p:cNvPr id="21" name="流程图: 过程 20"/>
          <p:cNvSpPr/>
          <p:nvPr/>
        </p:nvSpPr>
        <p:spPr>
          <a:xfrm>
            <a:off x="690880" y="3248660"/>
            <a:ext cx="3084195" cy="20091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/>
          <p:nvPr/>
        </p:nvGraphicFramePr>
        <p:xfrm>
          <a:off x="835880" y="3558540"/>
          <a:ext cx="26797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060"/>
                <a:gridCol w="208280"/>
                <a:gridCol w="1483360"/>
              </a:tblGrid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ea typeface="微软雅黑" panose="020B0503020204020204" pitchFamily="34" charset="-122"/>
                        </a:rPr>
                        <a:t>数据记录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sym typeface="+mn-ea"/>
                        </a:rPr>
                        <a:t>室内温度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ea typeface="微软雅黑" panose="020B0503020204020204" pitchFamily="34" charset="-122"/>
                          <a:sym typeface="+mn-ea"/>
                        </a:rPr>
                        <a:t>数据记录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室内温度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/>
                          </a:solidFill>
                        </a:rPr>
                        <a:t>事件记录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运行时间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835660" y="3553460"/>
            <a:ext cx="2736215" cy="14681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690245" y="3248660"/>
          <a:ext cx="308483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75"/>
                <a:gridCol w="222250"/>
                <a:gridCol w="558800"/>
                <a:gridCol w="212090"/>
                <a:gridCol w="558800"/>
                <a:gridCol w="212725"/>
                <a:gridCol w="558800"/>
                <a:gridCol w="212090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返回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</a:rPr>
                        <a:t>统计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/>
          <p:nvPr/>
        </p:nvGraphicFramePr>
        <p:xfrm>
          <a:off x="718820" y="5029200"/>
          <a:ext cx="302704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1075055"/>
                <a:gridCol w="839470"/>
                <a:gridCol w="607695"/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Unit    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11:20</a:t>
                      </a: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/>
          <p:nvPr/>
        </p:nvGraphicFramePr>
        <p:xfrm>
          <a:off x="4390390" y="5016500"/>
          <a:ext cx="302704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1075055"/>
                <a:gridCol w="839470"/>
                <a:gridCol w="607695"/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Unit    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11:20</a:t>
                      </a: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流程图: 过程 26"/>
          <p:cNvSpPr/>
          <p:nvPr/>
        </p:nvSpPr>
        <p:spPr>
          <a:xfrm>
            <a:off x="4370070" y="3248660"/>
            <a:ext cx="3084195" cy="20091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145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/>
          <p:nvPr/>
        </p:nvGraphicFramePr>
        <p:xfrm>
          <a:off x="4390390" y="5021580"/>
          <a:ext cx="3027045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1075055"/>
                <a:gridCol w="839470"/>
                <a:gridCol w="607695"/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Unit    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11:20</a:t>
                      </a: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4389755" y="3253740"/>
          <a:ext cx="287655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75"/>
                <a:gridCol w="222250"/>
                <a:gridCol w="913130"/>
                <a:gridCol w="208280"/>
                <a:gridCol w="212725"/>
                <a:gridCol w="558800"/>
                <a:gridCol w="212090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</a:rPr>
                        <a:t>返回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</a:rPr>
                        <a:t>事件记录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4563745" y="3561080"/>
            <a:ext cx="2736215" cy="14681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表格 18"/>
          <p:cNvGraphicFramePr/>
          <p:nvPr/>
        </p:nvGraphicFramePr>
        <p:xfrm>
          <a:off x="4563745" y="3784600"/>
          <a:ext cx="2679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060"/>
                <a:gridCol w="529590"/>
                <a:gridCol w="1162050"/>
              </a:tblGrid>
              <a:tr h="2463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事件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03/01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09:50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3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事件</a:t>
                      </a:r>
                      <a:endParaRPr lang="zh-CN" altLang="en-US" sz="12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03/01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09:50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3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事件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03/01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09:50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3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事件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03/01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09:50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3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事件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03/01</a:t>
                      </a:r>
                      <a:endParaRPr lang="en-US" altLang="zh-CN" sz="12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09:50</a:t>
                      </a:r>
                      <a:endParaRPr lang="en-US" altLang="zh-CN" sz="12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3997960" y="3285490"/>
            <a:ext cx="37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第四步</a:t>
            </a:r>
          </a:p>
        </p:txBody>
      </p:sp>
      <p:graphicFrame>
        <p:nvGraphicFramePr>
          <p:cNvPr id="29" name="表格 28"/>
          <p:cNvGraphicFramePr/>
          <p:nvPr/>
        </p:nvGraphicFramePr>
        <p:xfrm>
          <a:off x="4565015" y="3558540"/>
          <a:ext cx="267843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30"/>
                <a:gridCol w="302895"/>
                <a:gridCol w="276225"/>
                <a:gridCol w="266700"/>
                <a:gridCol w="939800"/>
                <a:gridCol w="208280"/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事件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                           h  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</a:rPr>
                        <a:t>min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indent="0" algn="ctr" eaLnBrk="1" hangingPunct="1"/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2</a:t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17410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培训目标</a:t>
            </a:r>
          </a:p>
        </p:txBody>
      </p:sp>
      <p:sp>
        <p:nvSpPr>
          <p:cNvPr id="4" name="矩形 3"/>
          <p:cNvSpPr/>
          <p:nvPr/>
        </p:nvSpPr>
        <p:spPr>
          <a:xfrm>
            <a:off x="1838325" y="1443038"/>
            <a:ext cx="8569325" cy="18148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培训目的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cs"/>
                <a:sym typeface="+mn-ea"/>
              </a:rPr>
              <a:t>           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cs"/>
                <a:sym typeface="+mn-ea"/>
              </a:rPr>
              <a:t>本课程针对润泽科技数据中心运维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cs"/>
                <a:sym typeface="+mn-ea"/>
              </a:rPr>
              <a:t>团队，</a:t>
            </a:r>
            <a:r>
              <a:rPr lang="zh-CN" altLang="en-US" sz="1600" dirty="0" smtClean="0">
                <a:latin typeface="+mn-ea"/>
                <a:sym typeface="+mn-ea"/>
              </a:rPr>
              <a:t>暖</a:t>
            </a:r>
            <a:r>
              <a:rPr lang="zh-CN" altLang="en-US" sz="1600" dirty="0">
                <a:latin typeface="+mn-ea"/>
                <a:sym typeface="+mn-ea"/>
              </a:rPr>
              <a:t>通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cs"/>
                <a:sym typeface="+mn-ea"/>
              </a:rPr>
              <a:t>系统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cs"/>
                <a:sym typeface="+mn-ea"/>
              </a:rPr>
              <a:t>运维全职人员进行，旨在使相关人员掌握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cs"/>
                <a:sym typeface="+mn-ea"/>
              </a:rPr>
              <a:t>STULZ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cs"/>
                <a:sym typeface="+mn-ea"/>
              </a:rPr>
              <a:t>精密空调操作流程以及安全注意事项等内容，以进一步提高润泽科技数据中心运维人员操作水平。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8325" y="3860483"/>
            <a:ext cx="8569325" cy="18148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培训要求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           该课程考核合格分数线为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90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分， 参训人员需要掌握</a:t>
            </a:r>
            <a:r>
              <a:rPr lang="en-US" altLang="zh-CN" sz="16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STULZ</a:t>
            </a: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精密空调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微软雅黑" panose="020B0503020204020204" pitchFamily="34" charset="-122"/>
                <a:cs typeface="+mn-cs"/>
                <a:sym typeface="+mn-ea"/>
              </a:rPr>
              <a:t>开关机以及参数设定的操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作步骤，掌握如何查看机组运行状态以及历史事件，确保操作人员熟知熟会，保证操作人员在没有他人指导的情况下能独立操作。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indent="0" algn="ctr" eaLnBrk="1" hangingPunct="1"/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3</a:t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5362" name="组合 11"/>
          <p:cNvGrpSpPr/>
          <p:nvPr/>
        </p:nvGrpSpPr>
        <p:grpSpPr>
          <a:xfrm>
            <a:off x="2424430" y="1245235"/>
            <a:ext cx="7775575" cy="669290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854" y="1353111"/>
              <a:ext cx="3578271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801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65" name="TextBox 14"/>
            <p:cNvSpPr txBox="1"/>
            <p:nvPr/>
          </p:nvSpPr>
          <p:spPr>
            <a:xfrm>
              <a:off x="3758792" y="1437339"/>
              <a:ext cx="564237" cy="9224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5366" name="TextBox 42"/>
            <p:cNvSpPr txBox="1"/>
            <p:nvPr/>
          </p:nvSpPr>
          <p:spPr>
            <a:xfrm>
              <a:off x="5269919" y="1631968"/>
              <a:ext cx="3416854" cy="5329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培训目标及</a:t>
              </a:r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空调的简介</a:t>
              </a:r>
              <a:endPara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1"/>
          <p:cNvGrpSpPr/>
          <p:nvPr/>
        </p:nvGrpSpPr>
        <p:grpSpPr>
          <a:xfrm>
            <a:off x="2423160" y="4366260"/>
            <a:ext cx="7775575" cy="669290"/>
            <a:chOff x="3504874" y="1353111"/>
            <a:chExt cx="5182251" cy="1057946"/>
          </a:xfrm>
        </p:grpSpPr>
        <p:sp>
          <p:nvSpPr>
            <p:cNvPr id="3" name="矩形 2"/>
            <p:cNvSpPr/>
            <p:nvPr/>
          </p:nvSpPr>
          <p:spPr>
            <a:xfrm>
              <a:off x="5108854" y="1353111"/>
              <a:ext cx="3578271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矩形 29"/>
            <p:cNvSpPr/>
            <p:nvPr/>
          </p:nvSpPr>
          <p:spPr>
            <a:xfrm>
              <a:off x="3504874" y="1353111"/>
              <a:ext cx="1764801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TextBox 14"/>
            <p:cNvSpPr txBox="1"/>
            <p:nvPr/>
          </p:nvSpPr>
          <p:spPr>
            <a:xfrm>
              <a:off x="3758792" y="1437339"/>
              <a:ext cx="564237" cy="9224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TextBox 42"/>
            <p:cNvSpPr txBox="1"/>
            <p:nvPr/>
          </p:nvSpPr>
          <p:spPr>
            <a:xfrm>
              <a:off x="5269919" y="1631968"/>
              <a:ext cx="3416854" cy="5329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工作状态查看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4830445" y="2029460"/>
            <a:ext cx="5368925" cy="669290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29"/>
          <p:cNvSpPr/>
          <p:nvPr/>
        </p:nvSpPr>
        <p:spPr>
          <a:xfrm>
            <a:off x="2423795" y="2029460"/>
            <a:ext cx="2647950" cy="669290"/>
          </a:xfrm>
          <a:custGeom>
            <a:avLst/>
            <a:gdLst/>
            <a:ahLst/>
            <a:cxnLst/>
            <a:rect l="l" t="t" r="r" b="b"/>
            <a:pathLst>
              <a:path w="1801608" h="1080120">
                <a:moveTo>
                  <a:pt x="566538" y="144016"/>
                </a:moveTo>
                <a:cubicBezTo>
                  <a:pt x="347809" y="144016"/>
                  <a:pt x="170494" y="321331"/>
                  <a:pt x="170494" y="540060"/>
                </a:cubicBezTo>
                <a:cubicBezTo>
                  <a:pt x="170494" y="758789"/>
                  <a:pt x="347809" y="936104"/>
                  <a:pt x="566538" y="936104"/>
                </a:cubicBezTo>
                <a:cubicBezTo>
                  <a:pt x="785267" y="936104"/>
                  <a:pt x="962582" y="758789"/>
                  <a:pt x="962582" y="540060"/>
                </a:cubicBezTo>
                <a:cubicBezTo>
                  <a:pt x="962582" y="321331"/>
                  <a:pt x="785267" y="144016"/>
                  <a:pt x="566538" y="144016"/>
                </a:cubicBezTo>
                <a:close/>
                <a:moveTo>
                  <a:pt x="0" y="0"/>
                </a:moveTo>
                <a:lnTo>
                  <a:pt x="1649800" y="0"/>
                </a:lnTo>
                <a:lnTo>
                  <a:pt x="1649800" y="376201"/>
                </a:lnTo>
                <a:lnTo>
                  <a:pt x="1801608" y="550380"/>
                </a:lnTo>
                <a:lnTo>
                  <a:pt x="1649800" y="703920"/>
                </a:lnTo>
                <a:lnTo>
                  <a:pt x="1649800" y="1080120"/>
                </a:lnTo>
                <a:lnTo>
                  <a:pt x="0" y="108012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  <a:effectLst>
            <a:outerShdw blurRad="76200" dist="38100" dir="8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2804795" y="2082800"/>
            <a:ext cx="846455" cy="583565"/>
          </a:xfrm>
          <a:prstGeom prst="rect">
            <a:avLst/>
          </a:prstGeom>
          <a:noFill/>
          <a:ln w="9525">
            <a:noFill/>
          </a:ln>
        </p:spPr>
        <p:txBody>
          <a:bodyPr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TextBox 42"/>
          <p:cNvSpPr txBox="1"/>
          <p:nvPr/>
        </p:nvSpPr>
        <p:spPr>
          <a:xfrm>
            <a:off x="5072380" y="2205990"/>
            <a:ext cx="512699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空调的组成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423160" y="2799715"/>
            <a:ext cx="7775575" cy="669290"/>
            <a:chOff x="3504874" y="1353111"/>
            <a:chExt cx="5182251" cy="1057946"/>
          </a:xfrm>
        </p:grpSpPr>
        <p:sp>
          <p:nvSpPr>
            <p:cNvPr id="15" name="矩形 14"/>
            <p:cNvSpPr/>
            <p:nvPr/>
          </p:nvSpPr>
          <p:spPr>
            <a:xfrm>
              <a:off x="5108854" y="1353111"/>
              <a:ext cx="3578271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矩形 29"/>
            <p:cNvSpPr/>
            <p:nvPr/>
          </p:nvSpPr>
          <p:spPr>
            <a:xfrm>
              <a:off x="3504874" y="1353111"/>
              <a:ext cx="1764801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TextBox 14"/>
            <p:cNvSpPr txBox="1"/>
            <p:nvPr/>
          </p:nvSpPr>
          <p:spPr>
            <a:xfrm>
              <a:off x="3758792" y="1437339"/>
              <a:ext cx="564237" cy="9224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42"/>
            <p:cNvSpPr txBox="1"/>
            <p:nvPr/>
          </p:nvSpPr>
          <p:spPr>
            <a:xfrm>
              <a:off x="5269919" y="1631968"/>
              <a:ext cx="3416854" cy="5329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空调开关机操作</a:t>
              </a:r>
            </a:p>
          </p:txBody>
        </p:sp>
      </p:grpSp>
      <p:grpSp>
        <p:nvGrpSpPr>
          <p:cNvPr id="21" name="组合 11"/>
          <p:cNvGrpSpPr/>
          <p:nvPr/>
        </p:nvGrpSpPr>
        <p:grpSpPr>
          <a:xfrm>
            <a:off x="2424430" y="3590290"/>
            <a:ext cx="7775575" cy="669290"/>
            <a:chOff x="3504874" y="1353111"/>
            <a:chExt cx="5182251" cy="1057946"/>
          </a:xfrm>
        </p:grpSpPr>
        <p:sp>
          <p:nvSpPr>
            <p:cNvPr id="22" name="矩形 21"/>
            <p:cNvSpPr/>
            <p:nvPr/>
          </p:nvSpPr>
          <p:spPr>
            <a:xfrm>
              <a:off x="5108854" y="1353111"/>
              <a:ext cx="3578271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矩形 29"/>
            <p:cNvSpPr/>
            <p:nvPr/>
          </p:nvSpPr>
          <p:spPr>
            <a:xfrm>
              <a:off x="3504874" y="1353111"/>
              <a:ext cx="1764801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TextBox 14"/>
            <p:cNvSpPr txBox="1"/>
            <p:nvPr/>
          </p:nvSpPr>
          <p:spPr>
            <a:xfrm>
              <a:off x="3758792" y="1437339"/>
              <a:ext cx="564237" cy="9224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42"/>
            <p:cNvSpPr txBox="1"/>
            <p:nvPr/>
          </p:nvSpPr>
          <p:spPr>
            <a:xfrm>
              <a:off x="5269919" y="1631968"/>
              <a:ext cx="3416854" cy="5329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水冷空调参数设定</a:t>
              </a:r>
            </a:p>
          </p:txBody>
        </p:sp>
      </p:grpSp>
      <p:grpSp>
        <p:nvGrpSpPr>
          <p:cNvPr id="30" name="组合 11"/>
          <p:cNvGrpSpPr/>
          <p:nvPr/>
        </p:nvGrpSpPr>
        <p:grpSpPr>
          <a:xfrm>
            <a:off x="2423160" y="5175250"/>
            <a:ext cx="7775575" cy="669290"/>
            <a:chOff x="3504874" y="1353111"/>
            <a:chExt cx="5182251" cy="1057946"/>
          </a:xfrm>
        </p:grpSpPr>
        <p:sp>
          <p:nvSpPr>
            <p:cNvPr id="31" name="矩形 30"/>
            <p:cNvSpPr/>
            <p:nvPr/>
          </p:nvSpPr>
          <p:spPr>
            <a:xfrm>
              <a:off x="5108854" y="1353111"/>
              <a:ext cx="3578271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矩形 29"/>
            <p:cNvSpPr/>
            <p:nvPr/>
          </p:nvSpPr>
          <p:spPr>
            <a:xfrm>
              <a:off x="3504874" y="1353111"/>
              <a:ext cx="1764801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TextBox 14"/>
            <p:cNvSpPr txBox="1"/>
            <p:nvPr/>
          </p:nvSpPr>
          <p:spPr>
            <a:xfrm>
              <a:off x="3758792" y="1437339"/>
              <a:ext cx="564237" cy="9224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06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42"/>
            <p:cNvSpPr txBox="1"/>
            <p:nvPr/>
          </p:nvSpPr>
          <p:spPr>
            <a:xfrm>
              <a:off x="5269919" y="1631968"/>
              <a:ext cx="3416854" cy="5329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历史报警查看</a:t>
              </a: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indent="0" algn="ctr" eaLnBrk="1" hangingPunct="1"/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4</a:t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506" name="图片 3" descr="图片12.jpg"/>
          <p:cNvPicPr>
            <a:picLocks noChangeAspect="1"/>
          </p:cNvPicPr>
          <p:nvPr/>
        </p:nvPicPr>
        <p:blipFill>
          <a:blip r:embed="rId3" cstate="print"/>
          <a:srcRect t="17194" b="-17194"/>
          <a:stretch>
            <a:fillRect/>
          </a:stretch>
        </p:blipFill>
        <p:spPr>
          <a:xfrm>
            <a:off x="0" y="1155700"/>
            <a:ext cx="12192000" cy="6858000"/>
          </a:xfrm>
          <a:prstGeom prst="rect">
            <a:avLst/>
          </a:prstGeom>
        </p:spPr>
      </p:pic>
      <p:sp>
        <p:nvSpPr>
          <p:cNvPr id="17410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空调的组成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indent="0" algn="ctr" eaLnBrk="1" hangingPunct="1"/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5</a:t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5362" name="组合 11"/>
          <p:cNvGrpSpPr/>
          <p:nvPr/>
        </p:nvGrpSpPr>
        <p:grpSpPr>
          <a:xfrm>
            <a:off x="2424430" y="1245235"/>
            <a:ext cx="7775575" cy="669290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854" y="1353111"/>
              <a:ext cx="3578271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801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65" name="TextBox 14"/>
            <p:cNvSpPr txBox="1"/>
            <p:nvPr/>
          </p:nvSpPr>
          <p:spPr>
            <a:xfrm>
              <a:off x="3758792" y="1437339"/>
              <a:ext cx="564237" cy="9224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5366" name="TextBox 42"/>
            <p:cNvSpPr txBox="1"/>
            <p:nvPr/>
          </p:nvSpPr>
          <p:spPr>
            <a:xfrm>
              <a:off x="5269919" y="1631968"/>
              <a:ext cx="3416854" cy="5329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培训目标及</a:t>
              </a:r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空调的简介</a:t>
              </a:r>
              <a:endPara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1"/>
          <p:cNvGrpSpPr/>
          <p:nvPr/>
        </p:nvGrpSpPr>
        <p:grpSpPr>
          <a:xfrm>
            <a:off x="2423160" y="4366260"/>
            <a:ext cx="7775575" cy="669290"/>
            <a:chOff x="3504874" y="1353111"/>
            <a:chExt cx="5182251" cy="1057946"/>
          </a:xfrm>
        </p:grpSpPr>
        <p:sp>
          <p:nvSpPr>
            <p:cNvPr id="3" name="矩形 2"/>
            <p:cNvSpPr/>
            <p:nvPr/>
          </p:nvSpPr>
          <p:spPr>
            <a:xfrm>
              <a:off x="5108854" y="1353111"/>
              <a:ext cx="3578271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矩形 29"/>
            <p:cNvSpPr/>
            <p:nvPr/>
          </p:nvSpPr>
          <p:spPr>
            <a:xfrm>
              <a:off x="3504874" y="1353111"/>
              <a:ext cx="1764801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TextBox 14"/>
            <p:cNvSpPr txBox="1"/>
            <p:nvPr/>
          </p:nvSpPr>
          <p:spPr>
            <a:xfrm>
              <a:off x="3758792" y="1437339"/>
              <a:ext cx="564237" cy="9224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TextBox 42"/>
            <p:cNvSpPr txBox="1"/>
            <p:nvPr/>
          </p:nvSpPr>
          <p:spPr>
            <a:xfrm>
              <a:off x="5269919" y="1631968"/>
              <a:ext cx="3416854" cy="5329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工作状态查看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4830445" y="2029460"/>
            <a:ext cx="5368925" cy="6692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29"/>
          <p:cNvSpPr/>
          <p:nvPr/>
        </p:nvSpPr>
        <p:spPr>
          <a:xfrm>
            <a:off x="2423795" y="2029460"/>
            <a:ext cx="2647950" cy="669290"/>
          </a:xfrm>
          <a:custGeom>
            <a:avLst/>
            <a:gdLst/>
            <a:ahLst/>
            <a:cxnLst/>
            <a:rect l="l" t="t" r="r" b="b"/>
            <a:pathLst>
              <a:path w="1801608" h="1080120">
                <a:moveTo>
                  <a:pt x="566538" y="144016"/>
                </a:moveTo>
                <a:cubicBezTo>
                  <a:pt x="347809" y="144016"/>
                  <a:pt x="170494" y="321331"/>
                  <a:pt x="170494" y="540060"/>
                </a:cubicBezTo>
                <a:cubicBezTo>
                  <a:pt x="170494" y="758789"/>
                  <a:pt x="347809" y="936104"/>
                  <a:pt x="566538" y="936104"/>
                </a:cubicBezTo>
                <a:cubicBezTo>
                  <a:pt x="785267" y="936104"/>
                  <a:pt x="962582" y="758789"/>
                  <a:pt x="962582" y="540060"/>
                </a:cubicBezTo>
                <a:cubicBezTo>
                  <a:pt x="962582" y="321331"/>
                  <a:pt x="785267" y="144016"/>
                  <a:pt x="566538" y="144016"/>
                </a:cubicBezTo>
                <a:close/>
                <a:moveTo>
                  <a:pt x="0" y="0"/>
                </a:moveTo>
                <a:lnTo>
                  <a:pt x="1649800" y="0"/>
                </a:lnTo>
                <a:lnTo>
                  <a:pt x="1649800" y="376201"/>
                </a:lnTo>
                <a:lnTo>
                  <a:pt x="1801608" y="550380"/>
                </a:lnTo>
                <a:lnTo>
                  <a:pt x="1649800" y="703920"/>
                </a:lnTo>
                <a:lnTo>
                  <a:pt x="1649800" y="1080120"/>
                </a:lnTo>
                <a:lnTo>
                  <a:pt x="0" y="108012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  <a:effectLst>
            <a:outerShdw blurRad="76200" dist="38100" dir="8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2804795" y="2082800"/>
            <a:ext cx="846455" cy="583565"/>
          </a:xfrm>
          <a:prstGeom prst="rect">
            <a:avLst/>
          </a:prstGeom>
          <a:noFill/>
          <a:ln w="9525">
            <a:noFill/>
          </a:ln>
        </p:spPr>
        <p:txBody>
          <a:bodyPr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TextBox 42"/>
          <p:cNvSpPr txBox="1"/>
          <p:nvPr/>
        </p:nvSpPr>
        <p:spPr>
          <a:xfrm>
            <a:off x="5072380" y="2205990"/>
            <a:ext cx="512699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空调的组成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423160" y="2799715"/>
            <a:ext cx="7775575" cy="669290"/>
            <a:chOff x="3504874" y="1353111"/>
            <a:chExt cx="5182251" cy="1057946"/>
          </a:xfrm>
        </p:grpSpPr>
        <p:sp>
          <p:nvSpPr>
            <p:cNvPr id="15" name="矩形 14"/>
            <p:cNvSpPr/>
            <p:nvPr/>
          </p:nvSpPr>
          <p:spPr>
            <a:xfrm>
              <a:off x="5108854" y="1353111"/>
              <a:ext cx="3578271" cy="1057946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矩形 29"/>
            <p:cNvSpPr/>
            <p:nvPr/>
          </p:nvSpPr>
          <p:spPr>
            <a:xfrm>
              <a:off x="3504874" y="1353111"/>
              <a:ext cx="1764801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TextBox 14"/>
            <p:cNvSpPr txBox="1"/>
            <p:nvPr/>
          </p:nvSpPr>
          <p:spPr>
            <a:xfrm>
              <a:off x="3758792" y="1437339"/>
              <a:ext cx="564237" cy="9224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42"/>
            <p:cNvSpPr txBox="1"/>
            <p:nvPr/>
          </p:nvSpPr>
          <p:spPr>
            <a:xfrm>
              <a:off x="5269919" y="1631968"/>
              <a:ext cx="3416854" cy="5329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空调开关机操作</a:t>
              </a:r>
            </a:p>
          </p:txBody>
        </p:sp>
      </p:grpSp>
      <p:grpSp>
        <p:nvGrpSpPr>
          <p:cNvPr id="21" name="组合 11"/>
          <p:cNvGrpSpPr/>
          <p:nvPr/>
        </p:nvGrpSpPr>
        <p:grpSpPr>
          <a:xfrm>
            <a:off x="2424430" y="3590290"/>
            <a:ext cx="7775575" cy="669290"/>
            <a:chOff x="3504874" y="1353111"/>
            <a:chExt cx="5182251" cy="1057946"/>
          </a:xfrm>
        </p:grpSpPr>
        <p:sp>
          <p:nvSpPr>
            <p:cNvPr id="22" name="矩形 21"/>
            <p:cNvSpPr/>
            <p:nvPr/>
          </p:nvSpPr>
          <p:spPr>
            <a:xfrm>
              <a:off x="5108854" y="1353111"/>
              <a:ext cx="3578271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矩形 29"/>
            <p:cNvSpPr/>
            <p:nvPr/>
          </p:nvSpPr>
          <p:spPr>
            <a:xfrm>
              <a:off x="3504874" y="1353111"/>
              <a:ext cx="1764801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TextBox 14"/>
            <p:cNvSpPr txBox="1"/>
            <p:nvPr/>
          </p:nvSpPr>
          <p:spPr>
            <a:xfrm>
              <a:off x="3758792" y="1437339"/>
              <a:ext cx="564237" cy="9224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42"/>
            <p:cNvSpPr txBox="1"/>
            <p:nvPr/>
          </p:nvSpPr>
          <p:spPr>
            <a:xfrm>
              <a:off x="5269919" y="1631968"/>
              <a:ext cx="3416854" cy="5329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水冷空调参数设定</a:t>
              </a:r>
            </a:p>
          </p:txBody>
        </p:sp>
      </p:grpSp>
      <p:grpSp>
        <p:nvGrpSpPr>
          <p:cNvPr id="30" name="组合 11"/>
          <p:cNvGrpSpPr/>
          <p:nvPr/>
        </p:nvGrpSpPr>
        <p:grpSpPr>
          <a:xfrm>
            <a:off x="2423160" y="5175250"/>
            <a:ext cx="7775575" cy="669290"/>
            <a:chOff x="3504874" y="1353111"/>
            <a:chExt cx="5182251" cy="1057946"/>
          </a:xfrm>
        </p:grpSpPr>
        <p:sp>
          <p:nvSpPr>
            <p:cNvPr id="31" name="矩形 30"/>
            <p:cNvSpPr/>
            <p:nvPr/>
          </p:nvSpPr>
          <p:spPr>
            <a:xfrm>
              <a:off x="5108854" y="1353111"/>
              <a:ext cx="3578271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矩形 29"/>
            <p:cNvSpPr/>
            <p:nvPr/>
          </p:nvSpPr>
          <p:spPr>
            <a:xfrm>
              <a:off x="3504874" y="1353111"/>
              <a:ext cx="1764801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TextBox 14"/>
            <p:cNvSpPr txBox="1"/>
            <p:nvPr/>
          </p:nvSpPr>
          <p:spPr>
            <a:xfrm>
              <a:off x="3758792" y="1437339"/>
              <a:ext cx="564237" cy="9224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06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42"/>
            <p:cNvSpPr txBox="1"/>
            <p:nvPr/>
          </p:nvSpPr>
          <p:spPr>
            <a:xfrm>
              <a:off x="5269919" y="1631968"/>
              <a:ext cx="3416854" cy="5329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pitchFamily="34" charset="-122"/>
                </a:rPr>
                <a:t>历史报警查看</a:t>
              </a: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indent="0" algn="ctr" eaLnBrk="1" hangingPunct="1"/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6</a:t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23554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操作安全注意事项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52453"/>
              </p:ext>
            </p:extLst>
          </p:nvPr>
        </p:nvGraphicFramePr>
        <p:xfrm>
          <a:off x="1703388" y="1125538"/>
          <a:ext cx="8856662" cy="4989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836"/>
                <a:gridCol w="7846826"/>
              </a:tblGrid>
              <a:tr h="4788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序号</a:t>
                      </a: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操作前准备工作及回退计划</a:t>
                      </a:r>
                    </a:p>
                  </a:txBody>
                  <a:tcPr marT="45728" marB="45728" anchor="ctr"/>
                </a:tc>
              </a:tr>
              <a:tr h="478884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操作前需现场确认设备具备操作条件；</a:t>
                      </a:r>
                    </a:p>
                  </a:txBody>
                  <a:tcPr marL="9525" marR="9525" marT="9527" marB="0" anchor="ctr"/>
                </a:tc>
              </a:tr>
              <a:tr h="478790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经过相关领导及部门的变更审批流程；</a:t>
                      </a:r>
                    </a:p>
                  </a:txBody>
                  <a:tcPr marL="9525" marR="9525" marT="9527" marB="0" anchor="ctr"/>
                </a:tc>
              </a:tr>
              <a:tr h="478884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通报监控室值班人员；</a:t>
                      </a:r>
                    </a:p>
                  </a:txBody>
                  <a:tcPr marL="9525" marR="9525" marT="9527" marB="0" anchor="ctr"/>
                </a:tc>
              </a:tr>
              <a:tr h="479425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通报可能受到影响的机房用户部门。</a:t>
                      </a:r>
                    </a:p>
                  </a:txBody>
                  <a:tcPr marL="9525" marR="9525" marT="9527" marB="0" anchor="ctr"/>
                </a:tc>
              </a:tr>
              <a:tr h="478884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marL="0" algn="l" defTabSz="1218565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穿戴必备的个人防护用品，包括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长袖工作服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、安全鞋、护目镜、防护手套；</a:t>
                      </a:r>
                    </a:p>
                  </a:txBody>
                  <a:tcPr marL="9525" marR="9525" marT="9527" marB="0" anchor="ctr"/>
                </a:tc>
              </a:tr>
              <a:tr h="478884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marL="0" algn="l" defTabSz="1218565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操作前应保证现场整洁，避免影响人员操作。</a:t>
                      </a:r>
                    </a:p>
                  </a:txBody>
                  <a:tcPr marL="9525" marR="9525" marT="9527" marB="0" anchor="ctr"/>
                </a:tc>
              </a:tr>
              <a:tr h="478884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SOP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程序文档；		</a:t>
                      </a:r>
                    </a:p>
                  </a:txBody>
                  <a:tcPr marT="45728" marB="45728" anchor="ctr"/>
                </a:tc>
              </a:tr>
              <a:tr h="579219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检测仪器仪表，万用表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块、钳形电流表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块；		</a:t>
                      </a:r>
                    </a:p>
                  </a:txBody>
                  <a:tcPr marT="45728" marB="45728" anchor="ctr"/>
                </a:tc>
              </a:tr>
              <a:tr h="579219">
                <a:tc>
                  <a:txBody>
                    <a:bodyPr/>
                    <a:lstStyle/>
                    <a:p>
                      <a:pPr marL="0" algn="ctr" defTabSz="1218565" rtl="0" eaLnBrk="1" fontAlgn="ctr" latinLnBrk="0" hangingPunct="1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操作过程中若发生异常，不可强行操作，应立即停止操作，对设备进行恢复或隔离。待查明问题并修复完成后方可继续按照标准操作程序进行操作。</a:t>
                      </a:r>
                    </a:p>
                  </a:txBody>
                  <a:tcPr marT="45728" marB="45728"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空调操作面板简介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0246" name="矩形 8"/>
          <p:cNvSpPr/>
          <p:nvPr/>
        </p:nvSpPr>
        <p:spPr>
          <a:xfrm>
            <a:off x="1118870" y="3295015"/>
            <a:ext cx="987171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66700" indent="-2667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DE0000"/>
              </a:buClr>
              <a:buSzPct val="14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47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140000"/>
              <a:buFont typeface="Wingdings" panose="05000000000000000000" pitchFamily="2" charset="2"/>
              <a:buChar char="v"/>
              <a:defRPr sz="1500">
                <a:solidFill>
                  <a:schemeClr val="tx1"/>
                </a:solidFill>
                <a:latin typeface="65 Helvetica Medium" charset="0"/>
              </a:defRPr>
            </a:lvl2pPr>
            <a:lvl3pPr marL="1270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140000"/>
              <a:buFont typeface="Wingdings" panose="05000000000000000000" pitchFamily="2" charset="2"/>
              <a:buChar char="ü"/>
              <a:defRPr sz="1500">
                <a:solidFill>
                  <a:schemeClr val="tx1"/>
                </a:solidFill>
                <a:latin typeface="65 Helvetica Medium" charset="0"/>
              </a:defRPr>
            </a:lvl3pPr>
            <a:lvl4pPr marL="17653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SzPct val="140000"/>
              <a:defRPr sz="1500">
                <a:solidFill>
                  <a:schemeClr val="tx1"/>
                </a:solidFill>
                <a:latin typeface="65 Helvetica Medium" charset="0"/>
              </a:defRPr>
            </a:lvl4pPr>
            <a:lvl5pPr marL="2260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SzPct val="140000"/>
              <a:defRPr sz="1500">
                <a:solidFill>
                  <a:schemeClr val="tx1"/>
                </a:solidFill>
                <a:latin typeface="65 Helvetica Medium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zh-CN" sz="1800" dirty="0">
                <a:latin typeface="黑体" panose="02010609060101010101" charset="-122"/>
                <a:ea typeface="黑体" panose="02010609060101010101" charset="-122"/>
              </a:rPr>
              <a:t>、进入菜单 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1800" dirty="0">
                <a:latin typeface="黑体" panose="02010609060101010101" charset="-122"/>
                <a:ea typeface="黑体" panose="02010609060101010101" charset="-122"/>
              </a:rPr>
              <a:t>在正常显示状态下，用选择键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“&lt; &gt;”</a:t>
            </a:r>
            <a:r>
              <a:rPr lang="zh-CN" altLang="zh-CN" sz="1800" dirty="0">
                <a:latin typeface="黑体" panose="02010609060101010101" charset="-122"/>
                <a:ea typeface="黑体" panose="02010609060101010101" charset="-122"/>
              </a:rPr>
              <a:t>将光标移到所选菜单，按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“OK”</a:t>
            </a:r>
            <a:r>
              <a:rPr lang="zh-CN" altLang="zh-CN" sz="1800" dirty="0">
                <a:latin typeface="黑体" panose="02010609060101010101" charset="-122"/>
                <a:ea typeface="黑体" panose="02010609060101010101" charset="-122"/>
              </a:rPr>
              <a:t>键后输入密码，①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 C7000</a:t>
            </a:r>
            <a:r>
              <a:rPr lang="zh-CN" altLang="zh-CN" sz="1800" dirty="0">
                <a:latin typeface="黑体" panose="02010609060101010101" charset="-122"/>
                <a:ea typeface="黑体" panose="02010609060101010101" charset="-122"/>
              </a:rPr>
              <a:t>控制器为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zh-CN" altLang="zh-CN" sz="1800" dirty="0">
                <a:latin typeface="黑体" panose="02010609060101010101" charset="-122"/>
                <a:ea typeface="黑体" panose="02010609060101010101" charset="-122"/>
              </a:rPr>
              <a:t>位数字密码，出厂设定为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0000</a:t>
            </a:r>
            <a:r>
              <a:rPr lang="zh-CN" altLang="zh-CN" sz="1800" dirty="0">
                <a:latin typeface="黑体" panose="02010609060101010101" charset="-122"/>
                <a:ea typeface="黑体" panose="02010609060101010101" charset="-122"/>
              </a:rPr>
              <a:t>。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1800" dirty="0">
                <a:latin typeface="黑体" panose="02010609060101010101" charset="-122"/>
                <a:ea typeface="黑体" panose="02010609060101010101" charset="-122"/>
              </a:rPr>
              <a:t>修改参数，通过选择键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“&lt; &gt;”</a:t>
            </a:r>
            <a:r>
              <a:rPr lang="zh-CN" altLang="zh-CN" sz="1800" dirty="0">
                <a:latin typeface="黑体" panose="02010609060101010101" charset="-122"/>
                <a:ea typeface="黑体" panose="02010609060101010101" charset="-122"/>
              </a:rPr>
              <a:t>将光标移动到需修改的参数上，按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“OK”</a:t>
            </a:r>
            <a:r>
              <a:rPr lang="zh-CN" altLang="zh-CN" sz="1800" dirty="0">
                <a:latin typeface="黑体" panose="02010609060101010101" charset="-122"/>
                <a:ea typeface="黑体" panose="02010609060101010101" charset="-122"/>
              </a:rPr>
              <a:t>键后即可通过选择键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“&lt; &gt;”</a:t>
            </a:r>
            <a:r>
              <a:rPr lang="zh-CN" altLang="zh-CN" sz="1800" dirty="0">
                <a:latin typeface="黑体" panose="02010609060101010101" charset="-122"/>
                <a:ea typeface="黑体" panose="02010609060101010101" charset="-122"/>
              </a:rPr>
              <a:t>进行修改，修改完毕按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“OK”</a:t>
            </a:r>
            <a:r>
              <a:rPr lang="zh-CN" altLang="zh-CN" sz="1800" dirty="0">
                <a:latin typeface="黑体" panose="02010609060101010101" charset="-122"/>
                <a:ea typeface="黑体" panose="02010609060101010101" charset="-122"/>
              </a:rPr>
              <a:t>键确认。退出菜单需将光标移到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“</a:t>
            </a:r>
            <a:r>
              <a:rPr lang="zh-CN" altLang="zh-CN" sz="1800" dirty="0">
                <a:latin typeface="黑体" panose="02010609060101010101" charset="-122"/>
                <a:ea typeface="黑体" panose="02010609060101010101" charset="-122"/>
              </a:rPr>
              <a:t>回上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”</a:t>
            </a:r>
            <a:r>
              <a:rPr lang="zh-CN" altLang="zh-CN" sz="1800" dirty="0">
                <a:latin typeface="黑体" panose="02010609060101010101" charset="-122"/>
                <a:ea typeface="黑体" panose="02010609060101010101" charset="-122"/>
              </a:rPr>
              <a:t>按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“OK”</a:t>
            </a:r>
            <a:r>
              <a:rPr lang="zh-CN" altLang="zh-CN" sz="1800" dirty="0">
                <a:latin typeface="黑体" panose="02010609060101010101" charset="-122"/>
                <a:ea typeface="黑体" panose="02010609060101010101" charset="-122"/>
              </a:rPr>
              <a:t>键。 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zh-CN" sz="1800" dirty="0">
                <a:latin typeface="黑体" panose="02010609060101010101" charset="-122"/>
                <a:ea typeface="黑体" panose="02010609060101010101" charset="-122"/>
              </a:rPr>
              <a:t>、报警复位 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1800" dirty="0">
                <a:latin typeface="黑体" panose="02010609060101010101" charset="-122"/>
                <a:ea typeface="黑体" panose="02010609060101010101" charset="-122"/>
              </a:rPr>
              <a:t>产生报警后，报警信息显示在屏幕上，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RESET(</a:t>
            </a:r>
            <a:r>
              <a:rPr lang="zh-CN" altLang="zh-CN" sz="1800" dirty="0">
                <a:latin typeface="黑体" panose="02010609060101010101" charset="-122"/>
                <a:ea typeface="黑体" panose="02010609060101010101" charset="-122"/>
              </a:rPr>
              <a:t>复位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)</a:t>
            </a:r>
            <a:r>
              <a:rPr lang="zh-CN" altLang="zh-CN" sz="1800" dirty="0">
                <a:latin typeface="黑体" panose="02010609060101010101" charset="-122"/>
                <a:ea typeface="黑体" panose="02010609060101010101" charset="-122"/>
              </a:rPr>
              <a:t>键旁的报警红灯亮，按一下复位键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“RESET”,</a:t>
            </a:r>
            <a:r>
              <a:rPr lang="zh-CN" altLang="zh-CN" sz="1800" dirty="0">
                <a:latin typeface="黑体" panose="02010609060101010101" charset="-122"/>
                <a:ea typeface="黑体" panose="02010609060101010101" charset="-122"/>
              </a:rPr>
              <a:t>消除报警声音，按第二下复位键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</a:rPr>
              <a:t>“RESET”,</a:t>
            </a:r>
            <a:r>
              <a:rPr lang="zh-CN" altLang="zh-CN" sz="1800" dirty="0">
                <a:latin typeface="黑体" panose="02010609060101010101" charset="-122"/>
                <a:ea typeface="黑体" panose="02010609060101010101" charset="-122"/>
              </a:rPr>
              <a:t>报警信息清除，报警灯灭。</a:t>
            </a:r>
          </a:p>
        </p:txBody>
      </p:sp>
      <p:pic>
        <p:nvPicPr>
          <p:cNvPr id="7" name="图片 6" descr="图片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0786" y="845414"/>
            <a:ext cx="6334328" cy="2337271"/>
          </a:xfrm>
          <a:prstGeom prst="rect">
            <a:avLst/>
          </a:prstGeom>
        </p:spPr>
      </p:pic>
      <p:pic>
        <p:nvPicPr>
          <p:cNvPr id="20" name="图片 19" descr="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0065" y="2643505"/>
            <a:ext cx="207010" cy="1727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69915" y="1164599"/>
            <a:ext cx="7994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&gt;&lt;=</a:t>
            </a:r>
            <a:r>
              <a:rPr lang="zh-CN" altLang="en-US" sz="1000" dirty="0"/>
              <a:t>选择键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269915" y="1513619"/>
            <a:ext cx="9410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OK=</a:t>
            </a:r>
            <a:r>
              <a:rPr lang="zh-CN" altLang="en-US" sz="1000" dirty="0"/>
              <a:t>确认键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269915" y="1881284"/>
            <a:ext cx="17157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Reset=</a:t>
            </a:r>
            <a:r>
              <a:rPr lang="zh-CN" altLang="en-US" sz="1000" dirty="0"/>
              <a:t>确认报警</a:t>
            </a:r>
            <a:r>
              <a:rPr lang="en-US" altLang="zh-CN" sz="1000" dirty="0"/>
              <a:t>/</a:t>
            </a:r>
            <a:r>
              <a:rPr lang="zh-CN" altLang="en-US" sz="1000" dirty="0"/>
              <a:t>复位建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69915" y="2225149"/>
            <a:ext cx="17157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LED=</a:t>
            </a:r>
            <a:r>
              <a:rPr lang="zh-CN" altLang="en-US" sz="1000" dirty="0"/>
              <a:t>报警指示灯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234183" y="2643505"/>
            <a:ext cx="17157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LED=</a:t>
            </a:r>
            <a:r>
              <a:rPr lang="zh-CN" altLang="en-US" sz="1000" dirty="0"/>
              <a:t>开机</a:t>
            </a:r>
            <a:r>
              <a:rPr lang="en-US" altLang="zh-CN" sz="1000" dirty="0"/>
              <a:t>/</a:t>
            </a:r>
            <a:r>
              <a:rPr lang="zh-CN" altLang="en-US" sz="1000" dirty="0"/>
              <a:t>关机指示灯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163145" y="3049905"/>
            <a:ext cx="17157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   =</a:t>
            </a:r>
            <a:r>
              <a:rPr lang="zh-CN" altLang="en-US" sz="1000" dirty="0"/>
              <a:t>开</a:t>
            </a:r>
            <a:r>
              <a:rPr lang="en-US" altLang="zh-CN" sz="1000" dirty="0"/>
              <a:t>/</a:t>
            </a:r>
            <a:r>
              <a:rPr lang="zh-CN" altLang="en-US" sz="1000" dirty="0"/>
              <a:t>关机键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456940" y="3069190"/>
            <a:ext cx="865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声音报警器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431483" y="3071621"/>
            <a:ext cx="865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显示器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 wrap="square" lIns="0" tIns="0" rIns="0" bIns="0" anchor="ctr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 indent="0" algn="ctr" eaLnBrk="1" hangingPunct="1"/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8</a:t>
            </a:fld>
            <a:endParaRPr lang="zh-CN" altLang="en-US" sz="1200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17410" name="TextBox 5"/>
          <p:cNvSpPr txBox="1"/>
          <p:nvPr/>
        </p:nvSpPr>
        <p:spPr>
          <a:xfrm>
            <a:off x="1703388" y="404813"/>
            <a:ext cx="885666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开</a:t>
            </a:r>
            <a:r>
              <a:rPr lang="en-US" altLang="zh-CN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关机操作流程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25285" y="1548130"/>
            <a:ext cx="534733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zh-CN" altLang="en-US" sz="1200" b="1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开机操作流程：</a:t>
            </a:r>
            <a:endParaRPr lang="en-US" altLang="zh-CN" sz="1200">
              <a:solidFill>
                <a:srgbClr val="000000"/>
              </a:solidFill>
              <a:effectLst/>
              <a:latin typeface="微软雅黑" panose="020B0503020204020204" pitchFamily="34" charset="-122"/>
              <a:sym typeface="+mn-ea"/>
            </a:endParaRPr>
          </a:p>
          <a:p>
            <a:pPr algn="l" fontAlgn="ctr"/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1.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检查并确认对应精密空调配电柜已上电，且配电参数满足空提运行要求；</a:t>
            </a:r>
          </a:p>
          <a:p>
            <a:pPr algn="l" fontAlgn="ctr"/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2.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检查并确认精密空调外观正常，且空调无漏水现象，空调各部件无损坏、无缺失；</a:t>
            </a:r>
            <a:endParaRPr lang="zh-CN" altLang="en-US" sz="1200" b="0" i="0" u="none" strike="noStrike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3.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检查并确认加湿罐水位正常，无缺水、无满溢；</a:t>
            </a:r>
            <a:endParaRPr lang="zh-CN" altLang="en-US" sz="1200" b="0" i="0" u="none" strike="noStrike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4.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检查并确认精密空调过滤网是否正常，确保过滤网无缺失、结晶、摆放整齐等；</a:t>
            </a:r>
            <a:endParaRPr lang="zh-CN" altLang="en-US" sz="1200" b="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5.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检查并确认精密空调压缩机、风机、加湿器、电加热、弱电控制开关已开启；</a:t>
            </a:r>
            <a:endParaRPr lang="zh-CN" altLang="en-US" sz="1200" b="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6.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根据待开启精密空调编号，确定该精密空调对应的配电柜断路器位置；</a:t>
            </a:r>
            <a:endParaRPr lang="zh-CN" altLang="en-US" sz="1200" b="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7.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将精密空调上级配电柜开关闭合；</a:t>
            </a:r>
            <a:endParaRPr lang="zh-CN" altLang="en-US" sz="1200" b="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8.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闭合精密空调内部电源开关；</a:t>
            </a:r>
            <a:endParaRPr lang="zh-CN" altLang="en-US" sz="1200" b="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9.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检查并确认精密空调面板灯亮起，精密空调主板指示灯亮起；</a:t>
            </a:r>
            <a:endParaRPr lang="zh-CN" altLang="en-US" sz="1200" b="0" i="0" u="none" strike="noStrike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10.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检查并确认控制面板内温湿度设定参数、冷媒压力参数等正常；</a:t>
            </a:r>
            <a:endParaRPr lang="zh-CN" altLang="en-US" sz="1200" b="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11.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按下精密空调启动按钮；</a:t>
            </a:r>
            <a:endParaRPr lang="zh-CN" altLang="en-US" sz="1200" b="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12.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检查并确认精密空调绿色指示灯亮起；</a:t>
            </a:r>
            <a:endParaRPr lang="zh-CN" altLang="en-US" sz="1200" b="0" i="0" u="none" strike="noStrike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13.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检查风机接触器吸合、风机启动情况是否正常，启动后面板无风机故障报警信息；</a:t>
            </a:r>
            <a:endParaRPr lang="zh-CN" altLang="en-US" sz="1200" b="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14.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检查压缩机启动，确认压缩机运行声音、振动等情况正常，面板无报警信息；</a:t>
            </a:r>
            <a:endParaRPr lang="zh-CN" altLang="en-US" sz="1200" b="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15.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检查并确认控制面板中冷凝压力、蒸发压力数值在正常值范围；</a:t>
            </a:r>
            <a:endParaRPr lang="zh-CN" altLang="en-US" sz="1200" b="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16.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检查并确认精密空调运行电流正常；</a:t>
            </a:r>
            <a:endParaRPr lang="zh-CN" altLang="en-US" sz="1200" b="0" i="0" u="none" strike="noStrike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ctr"/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17.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本次操作完成。</a:t>
            </a:r>
            <a:endParaRPr lang="zh-CN" altLang="en-US" sz="1200">
              <a:solidFill>
                <a:srgbClr val="000000"/>
              </a:solidFill>
              <a:effectLst/>
              <a:latin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 descr="图片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9055" y="1548130"/>
            <a:ext cx="2857500" cy="12573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86555" y="1624330"/>
            <a:ext cx="17157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&gt;&lt;=</a:t>
            </a:r>
            <a:r>
              <a:rPr lang="zh-CN" altLang="en-US" sz="1000"/>
              <a:t>选择键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86555" y="1869440"/>
            <a:ext cx="17157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OK=</a:t>
            </a:r>
            <a:r>
              <a:rPr lang="zh-CN" altLang="en-US" sz="1000"/>
              <a:t>确认件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186555" y="2280920"/>
            <a:ext cx="17157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LED=</a:t>
            </a:r>
            <a:r>
              <a:rPr lang="zh-CN" altLang="en-US" sz="1000"/>
              <a:t>报警指示灯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186555" y="2446655"/>
            <a:ext cx="17157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LED=</a:t>
            </a:r>
            <a:r>
              <a:rPr lang="zh-CN" altLang="en-US" sz="1000"/>
              <a:t>开机</a:t>
            </a:r>
            <a:r>
              <a:rPr lang="en-US" altLang="zh-CN" sz="1000"/>
              <a:t>/</a:t>
            </a:r>
            <a:r>
              <a:rPr lang="zh-CN" altLang="en-US" sz="1000"/>
              <a:t>关机指示灯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186555" y="2691765"/>
            <a:ext cx="17157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     =</a:t>
            </a:r>
            <a:r>
              <a:rPr lang="zh-CN" altLang="en-US" sz="1000"/>
              <a:t>开</a:t>
            </a:r>
            <a:r>
              <a:rPr lang="en-US" altLang="zh-CN" sz="1000"/>
              <a:t>/</a:t>
            </a:r>
            <a:r>
              <a:rPr lang="zh-CN" altLang="en-US" sz="1000"/>
              <a:t>关机键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186555" y="2054225"/>
            <a:ext cx="17157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Reset=</a:t>
            </a:r>
            <a:r>
              <a:rPr lang="zh-CN" altLang="en-US" sz="1000"/>
              <a:t>确认报警</a:t>
            </a:r>
            <a:r>
              <a:rPr lang="en-US" altLang="zh-CN" sz="1000"/>
              <a:t>/</a:t>
            </a:r>
            <a:r>
              <a:rPr lang="zh-CN" altLang="en-US" sz="1000"/>
              <a:t>复位建</a:t>
            </a:r>
          </a:p>
        </p:txBody>
      </p:sp>
      <p:pic>
        <p:nvPicPr>
          <p:cNvPr id="20" name="图片 19" descr="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43070" y="2727960"/>
            <a:ext cx="207010" cy="17272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832610" y="2828290"/>
            <a:ext cx="591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771015" y="2805430"/>
            <a:ext cx="865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声音报警器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797175" y="2805430"/>
            <a:ext cx="865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显示器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29055" y="3764280"/>
            <a:ext cx="41738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fontAlgn="ctr">
              <a:buClrTx/>
              <a:buSzTx/>
            </a:pPr>
            <a:r>
              <a:rPr lang="zh-CN" altLang="en-US" sz="1200" b="1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关机操作流程：</a:t>
            </a:r>
          </a:p>
          <a:p>
            <a:pPr lvl="0" algn="l" fontAlgn="ctr">
              <a:buClrTx/>
              <a:buSzTx/>
            </a:pPr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1.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检查该空调当前运行状态；</a:t>
            </a:r>
          </a:p>
          <a:p>
            <a:pPr lvl="0" algn="l" fontAlgn="ctr">
              <a:buClrTx/>
              <a:buSzTx/>
            </a:pPr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2.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按下精密空调关机按钮；</a:t>
            </a:r>
            <a:endParaRPr lang="zh-CN" altLang="en-US" sz="1200" b="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fontAlgn="ctr">
              <a:buClrTx/>
              <a:buSzTx/>
            </a:pPr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3.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检查并确认精密空调绿色指示灯熄灭；</a:t>
            </a:r>
            <a:endParaRPr lang="zh-CN" altLang="en-US" sz="1200" b="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fontAlgn="ctr">
              <a:buClrTx/>
              <a:buSzTx/>
            </a:pPr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4.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检查并确认精密空调压缩机、加湿器、电加热器已关闭；</a:t>
            </a:r>
            <a:endParaRPr lang="zh-CN" altLang="en-US" sz="1200" b="0" i="0" u="none" strike="noStrike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fontAlgn="ctr">
              <a:buClrTx/>
              <a:buSzTx/>
            </a:pP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5.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关机延时约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2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分钟后，检查并确认风机停止运行；</a:t>
            </a:r>
            <a:endParaRPr lang="zh-CN" altLang="en-US" sz="1200" b="0" i="0" u="none" strike="noStrike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fontAlgn="ctr">
              <a:buClrTx/>
              <a:buSzTx/>
            </a:pP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6.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手动断开精密空调电源总开关；</a:t>
            </a:r>
            <a:endParaRPr lang="zh-CN" altLang="en-US" sz="1200" b="0" i="0" u="none" strike="noStrike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fontAlgn="ctr">
              <a:buClrTx/>
              <a:buSzTx/>
            </a:pP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7.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手动断开精密空调配电柜断路器；</a:t>
            </a:r>
            <a:endParaRPr lang="zh-CN" altLang="en-US" sz="1200" b="0" i="0" u="none" strike="noStrike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fontAlgn="ctr">
              <a:buClrTx/>
              <a:buSzTx/>
            </a:pPr>
            <a:r>
              <a:rPr lang="en-US" altLang="zh-CN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8.</a:t>
            </a:r>
            <a:r>
              <a:rPr lang="zh-CN" altLang="en-US" sz="120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检查并确认精密空调各部件及外观正常；</a:t>
            </a:r>
          </a:p>
          <a:p>
            <a:pPr lvl="0" algn="l" fontAlgn="ctr">
              <a:buClrTx/>
              <a:buSzTx/>
            </a:pPr>
            <a:r>
              <a:rPr lang="en-US" altLang="zh-CN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9.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sym typeface="+mn-ea"/>
              </a:rPr>
              <a:t>本次操作完成。</a:t>
            </a:r>
            <a:endParaRPr lang="zh-CN" altLang="en-US" sz="1200" b="1">
              <a:solidFill>
                <a:srgbClr val="000000"/>
              </a:solidFill>
              <a:effectLst/>
              <a:latin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14年年终总结">
      <a:majorFont>
        <a:latin typeface="Copperplate Gothic Bold"/>
        <a:ea typeface="微软雅黑"/>
        <a:cs typeface=""/>
      </a:majorFont>
      <a:minorFont>
        <a:latin typeface="Copperplate Gothic Bold"/>
        <a:ea typeface="微软雅黑"/>
        <a:cs typeface="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313</TotalTime>
  <Words>3713</Words>
  <Application>Microsoft Office PowerPoint</Application>
  <PresentationFormat>自定义</PresentationFormat>
  <Paragraphs>723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宋体</vt:lpstr>
      <vt:lpstr>Calibri</vt:lpstr>
      <vt:lpstr>Impact</vt:lpstr>
      <vt:lpstr>华康俪金黑W8</vt:lpstr>
      <vt:lpstr>Copperplate Gothic Bold</vt:lpstr>
      <vt:lpstr>黑体</vt:lpstr>
      <vt:lpstr>微软雅黑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多吉</dc:creator>
  <cp:lastModifiedBy>dell</cp:lastModifiedBy>
  <cp:revision>530</cp:revision>
  <dcterms:created xsi:type="dcterms:W3CDTF">2014-01-11T15:22:00Z</dcterms:created>
  <dcterms:modified xsi:type="dcterms:W3CDTF">2019-05-27T07:06:52Z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2052-11.1.0.8515</vt:lpwstr>
  </property>
</Properties>
</file>