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62" r:id="rId3"/>
    <p:sldId id="350" r:id="rId4"/>
    <p:sldId id="363" r:id="rId5"/>
    <p:sldId id="351" r:id="rId6"/>
    <p:sldId id="406" r:id="rId7"/>
    <p:sldId id="425" r:id="rId8"/>
    <p:sldId id="443" r:id="rId9"/>
    <p:sldId id="364" r:id="rId10"/>
    <p:sldId id="379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8" r:id="rId19"/>
    <p:sldId id="439" r:id="rId20"/>
    <p:sldId id="440" r:id="rId21"/>
    <p:sldId id="441" r:id="rId22"/>
    <p:sldId id="442" r:id="rId23"/>
    <p:sldId id="281" r:id="rId24"/>
  </p:sldIdLst>
  <p:sldSz cx="12192000" cy="6858000"/>
  <p:notesSz cx="6858000" cy="9144000"/>
  <p:embeddedFontLst>
    <p:embeddedFont>
      <p:font typeface="Impact" panose="020B0806030902050204" pitchFamily="34" charset="0"/>
      <p:regular r:id="rId27"/>
    </p:embeddedFont>
    <p:embeddedFont>
      <p:font typeface="Copperplate Gothic Bold" panose="020E0705020206020404" pitchFamily="34" charset="0"/>
      <p:regular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1" autoAdjust="0"/>
    <p:restoredTop sz="84686" autoAdjust="0"/>
  </p:normalViewPr>
  <p:slideViewPr>
    <p:cSldViewPr showGuides="1">
      <p:cViewPr varScale="1">
        <p:scale>
          <a:sx n="71" d="100"/>
          <a:sy n="71" d="100"/>
        </p:scale>
        <p:origin x="-762" y="-96"/>
      </p:cViewPr>
      <p:guideLst>
        <p:guide orient="horz" pos="400"/>
        <p:guide orient="horz" pos="1298"/>
        <p:guide orient="horz" pos="3793"/>
        <p:guide orient="horz" pos="3113"/>
        <p:guide orient="horz" pos="2704"/>
        <p:guide orient="horz" pos="3294"/>
        <p:guide pos="3862"/>
        <p:guide pos="892"/>
        <p:guide pos="7650"/>
        <p:guide pos="7015"/>
        <p:guide pos="1255"/>
        <p:guide pos="63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80"/>
        <p:guide pos="21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首先确认设备编号是否与变更审批流程上的设备相对应。温湿度计测量机房环境温度及湿度是否在设计温、湿度范围内。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17</a:t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18</a:t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19</a:t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20</a:t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21</a:t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培训的目的是提高运维工程师的维护水平，掌握设备保养的操作流程以及安全注意事项使设备在更稳定、更高效、更节能的状态下运行，本课程及格线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课程内容</a:t>
            </a:r>
            <a:r>
              <a:rPr lang="zh-CN" altLang="en-US" smtClean="0"/>
              <a:t>包括：安全保障、工具、备件要求及回退计划、维护操作步骤等</a:t>
            </a:r>
            <a:r>
              <a:rPr lang="zh-CN" altLang="en-US" dirty="0" smtClean="0"/>
              <a:t>内容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该做的领导变更审批流程，要领导通过审批。然后通报受影响的相关人员（停机前要告知监控值班人员），同时要考虑受影响的区域，一个模块机房，你要检修精密空调，你要意识到这个区域是由几台精密空调制冷的，你要维修保养的这台处于停机状态，是否会造成这个区域温度的较大变化。防护用品的穿戴要求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二系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一戴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：戴好安全帽；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二系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：帽带，鞋带要系紧；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三紧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：工作服的袖口，领口和下摆要扣紧。维护工作应至少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配合进行，为什么要两人，例如：你要在高处作业，使用梯子需要有专人扶梯监护。原来我在酒店时，一个老师傅巡检时发现，一台空调机组送风段（机组里有电机的区域），地面上有水，他拿着手电钻进机组查看挡水板，看看水从哪来的。电机突然启动，检修门从里侧推不开，快下班了，不见人回来，发现工具箱，停机后人出来，有点虚脱了。</a:t>
            </a:r>
            <a:endParaRPr lang="zh-CN" alt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工具还包括水清洗水泵、翅片梳等工具。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工具还包括水清洗水泵、翅片梳等工具。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工具还包括水清洗水泵、翅片梳等工具。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785995" y="6093460"/>
            <a:ext cx="2823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8115" y="229235"/>
            <a:ext cx="2580640" cy="5899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667250" y="6093460"/>
            <a:ext cx="2856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33965" y="417195"/>
            <a:ext cx="1916430" cy="4381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351584" y="3212976"/>
            <a:ext cx="7560840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威乐水泵维护操作培训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培训讲师：</a:t>
            </a:r>
            <a:endParaRPr lang="en-US" altLang="zh-CN" dirty="0"/>
          </a:p>
          <a:p>
            <a:r>
              <a:rPr lang="zh-CN" altLang="en-US" dirty="0"/>
              <a:t>培训日期：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1675" y="1636395"/>
            <a:ext cx="8321040" cy="403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5345" y="1636395"/>
            <a:ext cx="8013700" cy="429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4380" y="1636395"/>
            <a:ext cx="821626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4215" y="1711960"/>
            <a:ext cx="831596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8660" y="1636395"/>
            <a:ext cx="8307705" cy="3955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344" y="980728"/>
          <a:ext cx="12000656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656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344" y="1412776"/>
            <a:ext cx="8272780" cy="42913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336" y="1412776"/>
            <a:ext cx="2567608" cy="342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760296" y="5013176"/>
            <a:ext cx="343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注：水泵运行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小时或者半年，加入润滑油，每次加注润滑油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下，每下</a:t>
            </a:r>
            <a:r>
              <a:rPr lang="en-US" altLang="zh-CN" dirty="0" smtClean="0"/>
              <a:t>6</a:t>
            </a:r>
            <a:r>
              <a:rPr lang="zh-CN" altLang="en-US" dirty="0" smtClean="0"/>
              <a:t>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水泵的日常维护及保养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维护与保养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4855" y="1636395"/>
            <a:ext cx="8235315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54517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7775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54517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7775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8302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367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35560" y="2132856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5560" y="2996952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35560" y="3861048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维护保养操作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34925" y="4671308"/>
            <a:ext cx="7775701" cy="810099"/>
            <a:chOff x="3504874" y="3667198"/>
            <a:chExt cx="5182251" cy="1057946"/>
          </a:xfrm>
        </p:grpSpPr>
        <p:sp>
          <p:nvSpPr>
            <p:cNvPr id="4" name="矩形 3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TextBox 89"/>
            <p:cNvSpPr txBox="1"/>
            <p:nvPr/>
          </p:nvSpPr>
          <p:spPr>
            <a:xfrm>
              <a:off x="3736212" y="3823356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故障分析及排除表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charset="-122"/>
              </a:rPr>
              <a:t>16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1703388" y="404813"/>
            <a:ext cx="8856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charset="-122"/>
                <a:cs typeface="+mn-cs"/>
                <a:sym typeface="+mn-ea"/>
              </a:rPr>
              <a:t>水泵的故障分析及排除表</a:t>
            </a:r>
          </a:p>
        </p:txBody>
      </p:sp>
      <p:sp>
        <p:nvSpPr>
          <p:cNvPr id="45059" name="Rectangle 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pperplate Gothic Bold" panose="020E0705020206020404" pitchFamily="34" charset="0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/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ctr" defTabSz="1218565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故障分析及排除表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9305" y="1636395"/>
            <a:ext cx="8145145" cy="41078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charset="-122"/>
              </a:rPr>
              <a:t>16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1703388" y="404813"/>
            <a:ext cx="8856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charset="-122"/>
                <a:cs typeface="+mn-cs"/>
                <a:sym typeface="+mn-ea"/>
              </a:rPr>
              <a:t>水泵的故障分析及排除表</a:t>
            </a:r>
          </a:p>
        </p:txBody>
      </p:sp>
      <p:sp>
        <p:nvSpPr>
          <p:cNvPr id="45059" name="Rectangle 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pperplate Gothic Bold" panose="020E0705020206020404" pitchFamily="34" charset="0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/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ctr" defTabSz="1218565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故障分析及排除表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3435" y="1636395"/>
            <a:ext cx="8096885" cy="4010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014312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09762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09762" y="22229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14312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09762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09762" y="251101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4312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79576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79576" y="2924944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79576" y="3789040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维护操作步骤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charset="-122"/>
              </a:rPr>
              <a:t>16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1703388" y="404813"/>
            <a:ext cx="8856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charset="-122"/>
                <a:cs typeface="+mn-cs"/>
                <a:sym typeface="+mn-ea"/>
              </a:rPr>
              <a:t>水泵的故障分析及排除表</a:t>
            </a:r>
          </a:p>
        </p:txBody>
      </p:sp>
      <p:sp>
        <p:nvSpPr>
          <p:cNvPr id="45059" name="Rectangle 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pperplate Gothic Bold" panose="020E0705020206020404" pitchFamily="34" charset="0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/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ctr" defTabSz="1218565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故障分析及排除表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636395"/>
            <a:ext cx="8150225" cy="4019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charset="-122"/>
              </a:rPr>
              <a:t>16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1703388" y="404813"/>
            <a:ext cx="8856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charset="-122"/>
                <a:cs typeface="+mn-cs"/>
                <a:sym typeface="+mn-ea"/>
              </a:rPr>
              <a:t>水泵的故障分析及排除表</a:t>
            </a:r>
          </a:p>
        </p:txBody>
      </p:sp>
      <p:sp>
        <p:nvSpPr>
          <p:cNvPr id="45059" name="Rectangle 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pperplate Gothic Bold" panose="020E0705020206020404" pitchFamily="34" charset="0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/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ctr" defTabSz="1218565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故障分析及排除表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415" y="1636395"/>
            <a:ext cx="8163560" cy="3571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anchor="ctr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  <a:cs typeface="+mn-cs"/>
              </a:defRPr>
            </a:lvl5pPr>
          </a:lstStyle>
          <a:p>
            <a:pPr lvl="0" indent="0" algn="ctr"/>
            <a:r>
              <a:rPr lang="en-US" altLang="zh-CN" sz="1200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charset="-122"/>
              </a:rPr>
              <a:t>16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1703388" y="404813"/>
            <a:ext cx="8856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pperplate Gothic Bold" panose="020E0705020206020404" pitchFamily="34" charset="0"/>
                <a:ea typeface="微软雅黑" panose="020B0503020204020204" charset="-122"/>
                <a:cs typeface="+mn-cs"/>
                <a:sym typeface="+mn-ea"/>
              </a:rPr>
              <a:t>水泵的故障分析及排除表</a:t>
            </a:r>
          </a:p>
        </p:txBody>
      </p:sp>
      <p:sp>
        <p:nvSpPr>
          <p:cNvPr id="45059" name="Rectangle 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pperplate Gothic Bold" panose="020E0705020206020404" pitchFamily="34" charset="0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/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ctr" defTabSz="1218565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03705" y="1189990"/>
          <a:ext cx="8856980" cy="44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0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故障分析及排除表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265" y="1636395"/>
            <a:ext cx="8277860" cy="38049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408" y="122869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培训目标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480" y="1772816"/>
            <a:ext cx="9145016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latin typeface="+mn-ea"/>
              </a:rPr>
              <a:t>      </a:t>
            </a:r>
            <a:r>
              <a:rPr lang="zh-CN" altLang="en-US" sz="1600" dirty="0">
                <a:latin typeface="+mn-ea"/>
              </a:rPr>
              <a:t>本课程针对润泽科技数据</a:t>
            </a:r>
            <a:r>
              <a:rPr lang="zh-CN" altLang="en-US" sz="1600" dirty="0" smtClean="0">
                <a:latin typeface="+mn-ea"/>
              </a:rPr>
              <a:t>中心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团队，暖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通系统运维全职人员进行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旨在使相关人员掌握威乐水泵系统月度、季度维护保养的操作流程以及安全注意事项等内容，以进一步提高润泽科技数据中心运维人员维护操作水平。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08" y="346093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培训要求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80" y="4005064"/>
            <a:ext cx="914501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>
                <a:latin typeface="+mn-ea"/>
              </a:rPr>
              <a:t>       该课程考核合格分数线为</a:t>
            </a:r>
            <a:r>
              <a:rPr lang="en-US" altLang="zh-CN" sz="1600" dirty="0">
                <a:latin typeface="+mn-ea"/>
              </a:rPr>
              <a:t>80</a:t>
            </a:r>
            <a:r>
              <a:rPr lang="zh-CN" altLang="en-US" sz="1600" dirty="0">
                <a:latin typeface="+mn-ea"/>
              </a:rPr>
              <a:t>分， 参训人员需要掌握威乐水泵系统工具及备件、相关操作步骤、安全注意事项等内容，确保维护操作人员熟知熟会。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943466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8916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38916" y="22229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43466" y="247316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38916" y="27055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8916" y="251101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43466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08730" y="2060848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08730" y="2924944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08730" y="3789040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维护操作步骤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先提条件及安全保障工作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9496" y="1916832"/>
          <a:ext cx="8784976" cy="335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98"/>
                <a:gridCol w="7780978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准备工作及回退计划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经过相关领导及部门的变更审批流程；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通报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ECC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监控室及基础设施监控室值班人员；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通报可能受到影响的机房用户；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穿戴必备的个人防护用品，包括长袖纯棉工作服、安全鞋、护目镜、防护手套；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维护工作应至少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人配合进行，互相监护；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相关技术措施已准备完毕。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工具、备件要求及回退计划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01221"/>
              </p:ext>
            </p:extLst>
          </p:nvPr>
        </p:nvGraphicFramePr>
        <p:xfrm>
          <a:off x="1487488" y="1196756"/>
          <a:ext cx="9073008" cy="427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16"/>
                <a:gridCol w="8036092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准备工作及回退计划</a:t>
                      </a: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MOP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程序文档及维护记录表；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手动工具类，包括“十”字螺丝批组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套、“一”字螺丝批组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套、套筒扳手组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套、扳手组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套、钳子组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套、内六角一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套、油枪；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检测仪器仪表，钳形电流表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块、点温仪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块、温湿度仪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块；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维护备件及耗材，过滤网；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卫生清洁工具，干抹布、软毛刷、真空吸尘器、转用清洗工具等卫生清洁工具；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安全防护类，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LOTO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锁具、警示牌；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维护作业过程中若发生异常，不可强行操作，应立即停止操作，对设备问题进行讨论、判定，采取恢复回退操作或隔离措施，待查明问题并修复完成后方可继续按照标准操作程序进行操作。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工具、备件要求及回退计划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1196756"/>
          <a:ext cx="9073008" cy="47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08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备件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8935" y="1965325"/>
            <a:ext cx="6230620" cy="408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工具、备件要求及回退计划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7488" y="1196756"/>
          <a:ext cx="9073008" cy="47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08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备件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9645" y="1675765"/>
            <a:ext cx="7568565" cy="453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870296" y="254517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65746" y="27775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65746" y="22949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70296" y="254517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5746" y="277759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5746" y="258302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0296" y="236700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35560" y="2132856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5560" y="2996952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安全保障、工具、备件要求及回退计划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35560" y="3861048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维护保养操作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34925" y="4671308"/>
            <a:ext cx="7775701" cy="810099"/>
            <a:chOff x="3504874" y="3667198"/>
            <a:chExt cx="5182251" cy="1057946"/>
          </a:xfrm>
        </p:grpSpPr>
        <p:sp>
          <p:nvSpPr>
            <p:cNvPr id="4" name="矩形 3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TextBox 89"/>
            <p:cNvSpPr txBox="1"/>
            <p:nvPr/>
          </p:nvSpPr>
          <p:spPr>
            <a:xfrm>
              <a:off x="3736212" y="3823356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故障分析及排除表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e54333e-ffb5-43ba-abac-4927a146b5db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</TotalTime>
  <Words>1259</Words>
  <Application>Microsoft Office PowerPoint</Application>
  <PresentationFormat>自定义</PresentationFormat>
  <Paragraphs>158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Impact</vt:lpstr>
      <vt:lpstr>Copperplate Gothic Bold</vt:lpstr>
      <vt:lpstr>微软雅黑</vt:lpstr>
      <vt:lpstr>Calibri</vt:lpstr>
      <vt:lpstr>华康俪金黑W8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dell</cp:lastModifiedBy>
  <cp:revision>488</cp:revision>
  <dcterms:created xsi:type="dcterms:W3CDTF">2014-01-11T15:22:00Z</dcterms:created>
  <dcterms:modified xsi:type="dcterms:W3CDTF">2019-04-02T00:58:22Z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