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362" r:id="rId3"/>
    <p:sldId id="350" r:id="rId4"/>
    <p:sldId id="363" r:id="rId5"/>
    <p:sldId id="351" r:id="rId6"/>
    <p:sldId id="406" r:id="rId7"/>
    <p:sldId id="364" r:id="rId8"/>
    <p:sldId id="379" r:id="rId9"/>
    <p:sldId id="380" r:id="rId10"/>
    <p:sldId id="419" r:id="rId11"/>
    <p:sldId id="420" r:id="rId12"/>
    <p:sldId id="421" r:id="rId13"/>
    <p:sldId id="412" r:id="rId14"/>
    <p:sldId id="411" r:id="rId15"/>
    <p:sldId id="410" r:id="rId16"/>
    <p:sldId id="409" r:id="rId17"/>
    <p:sldId id="427" r:id="rId18"/>
    <p:sldId id="281" r:id="rId19"/>
  </p:sldIdLst>
  <p:sldSz cx="12192000" cy="6858000"/>
  <p:notesSz cx="6858000" cy="9144000"/>
  <p:embeddedFontLst>
    <p:embeddedFont>
      <p:font typeface="Impact" panose="020B0806030902050204" pitchFamily="34" charset="0"/>
      <p:regular r:id="rId22"/>
    </p:embeddedFont>
    <p:embeddedFont>
      <p:font typeface="Copperplate Gothic Bold" panose="020E0705020206020404" pitchFamily="34" charset="0"/>
      <p:regular r:id="rId23"/>
    </p:embeddedFont>
    <p:embeddedFont>
      <p:font typeface="微软雅黑" panose="020B0503020204020204" pitchFamily="34" charset="-122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90750" autoAdjust="0"/>
  </p:normalViewPr>
  <p:slideViewPr>
    <p:cSldViewPr showGuides="1">
      <p:cViewPr>
        <p:scale>
          <a:sx n="80" d="100"/>
          <a:sy n="80" d="100"/>
        </p:scale>
        <p:origin x="-402" y="-72"/>
      </p:cViewPr>
      <p:guideLst>
        <p:guide orient="horz" pos="400"/>
        <p:guide orient="horz" pos="1298"/>
        <p:guide orient="horz" pos="3793"/>
        <p:guide orient="horz" pos="3113"/>
        <p:guide orient="horz" pos="2704"/>
        <p:guide orient="horz" pos="3294"/>
        <p:guide pos="3862"/>
        <p:guide pos="892"/>
        <p:guide pos="7650"/>
        <p:guide pos="7015"/>
        <p:guide pos="1255"/>
        <p:guide pos="633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896"/>
        <p:guide pos="21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71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5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22886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</a:p>
          <a:p>
            <a:pPr algn="ctr"/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785360" y="6093460"/>
            <a:ext cx="2766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45" y="400685"/>
            <a:ext cx="2523490" cy="5765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8095" y="408940"/>
            <a:ext cx="1892300" cy="43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8095" y="408940"/>
            <a:ext cx="1892300" cy="43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8095" y="408940"/>
            <a:ext cx="1892300" cy="43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8095" y="408940"/>
            <a:ext cx="1892300" cy="43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8095" y="408940"/>
            <a:ext cx="1892300" cy="43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8095" y="408940"/>
            <a:ext cx="1892300" cy="43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8095" y="408940"/>
            <a:ext cx="1892300" cy="43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629785" y="6089650"/>
            <a:ext cx="2932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0285" y="305435"/>
            <a:ext cx="2150110" cy="49149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1051560" y="3222625"/>
            <a:ext cx="10619105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SHX2016-074</a:t>
            </a:r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维护操作培训</a:t>
            </a:r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71155" y="4854575"/>
            <a:ext cx="3034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培训讲师：</a:t>
            </a:r>
            <a:endParaRPr lang="en-US" altLang="zh-CN" dirty="0"/>
          </a:p>
          <a:p>
            <a:r>
              <a:rPr lang="zh-CN" altLang="en-US" dirty="0"/>
              <a:t>培训日期：   年   月   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" y="810260"/>
            <a:ext cx="2523490" cy="5765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加湿系统维护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8"/>
              </p:ext>
            </p:extLst>
          </p:nvPr>
        </p:nvGraphicFramePr>
        <p:xfrm>
          <a:off x="1559496" y="908720"/>
          <a:ext cx="9001000" cy="498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检查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并确认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循环泵和排水泵工作状态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是否正常；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检查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并确认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补水电磁阀，电动排水阀，手动排水阀，浮球阀工作是否正常；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检查加湿系统结垢情况，若水垢过多需进行清洗或更换；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（</a:t>
                      </a:r>
                      <a:r>
                        <a:rPr lang="zh-CN" sz="1600">
                          <a:latin typeface="+mn-ea"/>
                          <a:sym typeface="+mn-ea"/>
                        </a:rPr>
                        <a:t>根据水质情况定期清洗接水盘、水位开关、湿膜、布水器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季度性维护时：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清洁加湿器水箱污垢。季节性停机后，将水箱内存水用吸尘器吸干净，箱内污渍彻底清除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zh-CN" sz="1600" dirty="0">
                          <a:latin typeface="+mn-ea"/>
                          <a:sym typeface="+mn-ea"/>
                        </a:rPr>
                        <a:t>定期检查清洗补水精细过滤器和水位开关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检查并确认恒湿机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加湿湿膜是否正常，确保加湿湿膜无缺失、结晶、破损等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>
                          <a:latin typeface="+mn-ea"/>
                          <a:sym typeface="+mn-ea"/>
                        </a:rPr>
                        <a:t>注：湿膜可用弱酸性清洁剂进行清洗；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>
                          <a:latin typeface="+mn-ea"/>
                          <a:sym typeface="+mn-ea"/>
                        </a:rPr>
                        <a:t>（使用自来水的情况下，膜体清洁清洗周期为两年、使用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OR</a:t>
                      </a:r>
                      <a:r>
                        <a:rPr lang="zh-CN" sz="1600">
                          <a:latin typeface="+mn-ea"/>
                          <a:sym typeface="+mn-ea"/>
                        </a:rPr>
                        <a:t>水的情况下，膜体清洁清洗周期为五年一次）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加湿系统维护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17948"/>
              </p:ext>
            </p:extLst>
          </p:nvPr>
        </p:nvGraphicFramePr>
        <p:xfrm>
          <a:off x="1559496" y="908720"/>
          <a:ext cx="9001000" cy="536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①季度性维护时：应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将湿膜总成拆卸，检查喷水管喷嘴，清除水嘴内水垢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用水枪清洗湿膜，冲洗干净湿膜内外水垢或使用低浓度草酸溶液浸泡12小时以上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然后用清水反复冲洗湿膜，即可清除湿膜上的大部分水垢和异味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②年度性维护时：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查看湿膜状态，如湿膜水垢过多或已超出使用寿命，应及时更换新品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ea"/>
                          <a:sym typeface="+mn-ea"/>
                        </a:rPr>
                        <a:t>3</a:t>
                      </a:r>
                      <a:r>
                        <a:rPr lang="zh-CN" altLang="en-US" sz="1600" dirty="0" smtClean="0">
                          <a:latin typeface="+mn-ea"/>
                          <a:sym typeface="+mn-ea"/>
                        </a:rPr>
                        <a:t>、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拆解清洁水路补水过滤网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（季度）；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>
                          <a:latin typeface="+mn-ea"/>
                          <a:sym typeface="+mn-ea"/>
                        </a:rPr>
                        <a:t>定期检查清洗补水精细过滤器和水位开关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检测机房湿度，如不达标，查找原因，解决处理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检测加湿器有无报警，根据报警信息处理维修排除故障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注意：所有维护操作均须在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“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断开恒湿机供电开关并用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LOTO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锁具进行锁定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”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的情况下进行；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检查维护完毕后，将恒湿机恢复至维护前的状态。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除湿系统维护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9496" y="908720"/>
          <a:ext cx="9001000" cy="536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检查电源指示和设备控制面板工作是否正常，参数设置是否合理。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查看风机工作情况，是否存在声音异常，风量是否达标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；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检查并压缩机是否运行正常，有无异响；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检查表冷器是否确实、破损、脏堵；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检查除湿系统脏污情况，若污垢过多需进行清洗或更换；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（包括表冷器、集水盘、排污管等均须定期查看清理）；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检测机房湿度，如不达标，查找原因，解决处理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检测加湿器有无报警，根据报警信息处理维修排除故障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注意：所有维护操作均须在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“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断开恒湿机供电开关并用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LOTO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锁具进行锁定</a:t>
                      </a:r>
                      <a:r>
                        <a:rPr lang="en-US" altLang="zh-CN" sz="1600" dirty="0">
                          <a:latin typeface="+mn-ea"/>
                          <a:sym typeface="+mn-ea"/>
                        </a:rPr>
                        <a:t>”</a:t>
                      </a: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的情况下进行；</a:t>
                      </a:r>
                      <a:endParaRPr lang="zh-CN" altLang="en-US" sz="16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检查维护完毕后，将恒湿机恢复至维护前的状态。</a:t>
                      </a:r>
                      <a:endParaRPr lang="zh-CN" altLang="en-US" sz="16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控制系统参数检查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9496" y="1988840"/>
          <a:ext cx="8856984" cy="3073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28"/>
                <a:gridCol w="7844756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操作步骤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将恒湿机面板送电；</a:t>
                      </a: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（详见：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恒湿机操作培训</a:t>
                      </a:r>
                      <a:r>
                        <a:rPr lang="zh-CN" altLang="en-US" sz="1600" dirty="0"/>
                        <a:t>）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检查并确认恒湿机控制面板设定菜单上的设定</a:t>
                      </a:r>
                      <a:r>
                        <a:rPr lang="en-US" altLang="zh-CN" sz="1600" dirty="0"/>
                        <a:t>“</a:t>
                      </a:r>
                      <a:r>
                        <a:rPr lang="zh-CN" altLang="en-US" sz="1600" dirty="0"/>
                        <a:t>手动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自动</a:t>
                      </a:r>
                      <a:r>
                        <a:rPr lang="en-US" altLang="zh-CN" sz="1600" dirty="0"/>
                        <a:t>”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“</a:t>
                      </a:r>
                      <a:r>
                        <a:rPr lang="zh-CN" altLang="en-US" sz="1600" dirty="0"/>
                        <a:t>本地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远程</a:t>
                      </a:r>
                      <a:r>
                        <a:rPr lang="en-US" altLang="zh-CN" sz="1600" dirty="0"/>
                        <a:t>”</a:t>
                      </a:r>
                      <a:r>
                        <a:rPr lang="zh-CN" altLang="en-US" sz="1600" dirty="0"/>
                        <a:t>状态正常；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检查并确认恒湿机控制面板主菜单上的温度、湿度实际检测数值正常；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检查并确认恒湿机控制面板当前无异常告警信息，并翻阅、记录维护间隔周期的历史报警信息；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检查并确认恒湿机冷媒系统压力正常，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供水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排水管路系统运行正常</a:t>
                      </a:r>
                      <a:r>
                        <a:rPr lang="zh-CN" altLang="en-US" sz="1600" dirty="0"/>
                        <a:t>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电气系统维护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9496" y="1700808"/>
          <a:ext cx="8928992" cy="355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57"/>
                <a:gridCol w="7908535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操作步骤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关闭恒湿机；</a:t>
                      </a: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（详见：恒湿机操作培训）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断开恒湿机自身电源总开关及上级电源开关；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对上级电源开关挂上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LOTO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锁具；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打开恒湿机柜门，使用试电笔确认恒湿机断电后，使用吸尘器、干抹布、毛刷等清洁工具对设备外部及内部非带电部分进行除尘作业；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检查并确认恒湿机所有电气接线端子无松动，对松动的端子使用扳手或螺丝刀进行紧固；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拆除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LOTO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锁具，闭合恒湿机电源上级开关。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冷媒系统检测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9496" y="980728"/>
          <a:ext cx="9001000" cy="536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闭合恒湿机自身电源总开关；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启动恒湿机；</a:t>
                      </a: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（详见：恒湿机操作培训）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使用钳形电流表测量并确认恒湿机除湿风机运行电流正常；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使用手动模式运行加热器，使用钳形电流表测量并确认加热器运行电流正常；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使用手动模式运行压缩机，使用钳形电流表测量并确认恒湿机压缩机运行电流正常；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通过恒湿机控制面板检查并确认制冷系统运行参数正常；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使用点温仪检查干燥过滤器进出口温差，正常时温差为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0℃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通过视液镜观察冷媒含水分情况。正常时应满液，无气泡，绿色；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检查并确认恒湿机主机运行情况，无剧烈振动、异响；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检查完成后将恒湿机恢复至维护前状态；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排水管道维护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77979"/>
              </p:ext>
            </p:extLst>
          </p:nvPr>
        </p:nvGraphicFramePr>
        <p:xfrm>
          <a:off x="1559496" y="466049"/>
          <a:ext cx="4836795" cy="546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4284345"/>
              </a:tblGrid>
              <a:tr h="1009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</a:p>
                  </a:txBody>
                  <a:tcPr anchor="ctr"/>
                </a:tc>
              </a:tr>
              <a:tr h="1009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使用容器向水箱内加入约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1L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水，水箱内的水迅速排除，检查排水管，管道无渗漏；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009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若有堵塞现象，及时进行疏通并采用清水进行冲洗；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220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建议：在每年汛季来临前对排水管路进行清洗，防止因菌藻过多导致排水管路堵塞现象发生。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220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定期清理进水过滤器。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30" y="1045845"/>
            <a:ext cx="4153535" cy="5228590"/>
          </a:xfrm>
          <a:prstGeom prst="rect">
            <a:avLst/>
          </a:prstGeom>
        </p:spPr>
      </p:pic>
      <p:sp>
        <p:nvSpPr>
          <p:cNvPr id="9" name="椭圆形标注 8"/>
          <p:cNvSpPr/>
          <p:nvPr/>
        </p:nvSpPr>
        <p:spPr>
          <a:xfrm>
            <a:off x="7536180" y="2780665"/>
            <a:ext cx="1872615" cy="840105"/>
          </a:xfrm>
          <a:prstGeom prst="wedgeEllipseCallout">
            <a:avLst>
              <a:gd name="adj1" fmla="val -51119"/>
              <a:gd name="adj2" fmla="val 90385"/>
            </a:avLst>
          </a:prstGeom>
          <a:noFill/>
          <a:ln>
            <a:solidFill>
              <a:srgbClr val="FF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56220" y="3016885"/>
            <a:ext cx="1248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水箱清洁</a:t>
            </a:r>
          </a:p>
        </p:txBody>
      </p:sp>
      <p:sp>
        <p:nvSpPr>
          <p:cNvPr id="11" name="椭圆形标注 10"/>
          <p:cNvSpPr/>
          <p:nvPr/>
        </p:nvSpPr>
        <p:spPr>
          <a:xfrm>
            <a:off x="8703703" y="4005064"/>
            <a:ext cx="1872615" cy="840105"/>
          </a:xfrm>
          <a:prstGeom prst="wedgeEllipseCallout">
            <a:avLst>
              <a:gd name="adj1" fmla="val -30306"/>
              <a:gd name="adj2" fmla="val -77341"/>
            </a:avLst>
          </a:prstGeom>
          <a:noFill/>
          <a:ln>
            <a:solidFill>
              <a:srgbClr val="FF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12077" y="4240450"/>
            <a:ext cx="145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进水过滤器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Copperplate Gothic Bold" panose="020E0705020206020404" pitchFamily="34" charset="0"/>
                <a:ea typeface="微软雅黑" panose="020B0503020204020204" charset="-122"/>
                <a:sym typeface="微软雅黑" panose="020B0503020204020204" charset="-122"/>
              </a:rPr>
              <a:t>常见故障处理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9496" y="980728"/>
          <a:ext cx="9001000" cy="299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76"/>
                <a:gridCol w="2876608"/>
                <a:gridCol w="2876608"/>
                <a:gridCol w="2876608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故障现象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+mn-ea"/>
                          <a:cs typeface="+mn-ea"/>
                        </a:rPr>
                        <a:t>原    因</a:t>
                      </a:r>
                      <a:endParaRPr lang="en-US" altLang="en-US" sz="1600" b="0">
                        <a:latin typeface="+mn-ea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处理方法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开机不工作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湿度达到设定值/接插件连接虚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检查</a:t>
                      </a:r>
                      <a:r>
                        <a:rPr lang="zh-CN" altLang="en-US" sz="1600" b="0">
                          <a:latin typeface="+mn-ea"/>
                          <a:cs typeface="宋体" panose="02010600030101010101" pitchFamily="2" charset="-122"/>
                        </a:rPr>
                        <a:t>湿度值</a:t>
                      </a:r>
                      <a:r>
                        <a:rPr lang="en-US" altLang="zh-CN" sz="1600" b="0">
                          <a:latin typeface="+mn-ea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接线</a:t>
                      </a:r>
                      <a:r>
                        <a:rPr lang="zh-CN" altLang="en-US" sz="1600" b="0">
                          <a:latin typeface="+mn-ea"/>
                          <a:cs typeface="宋体" panose="02010600030101010101" pitchFamily="2" charset="-122"/>
                        </a:rPr>
                        <a:t>及接插件</a:t>
                      </a:r>
                    </a:p>
                  </a:txBody>
                  <a:tcPr marL="68580" marR="68580" marT="0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加湿工作状态不进水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水源压力低/电磁阀堵塞或损坏/过滤器堵塞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提高进水压力/清洗或更换电磁阀/清洗过滤器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水容器溢水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超高水位/浮子失灵/电磁阀关闭不严/排水管路堵塞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清洗或更换浮子/清洗或更换电</a:t>
                      </a:r>
                      <a:r>
                        <a:rPr lang="zh-CN" altLang="en-US" sz="1600" b="0">
                          <a:latin typeface="+mn-ea"/>
                          <a:cs typeface="宋体" panose="02010600030101010101" pitchFamily="2" charset="-122"/>
                        </a:rPr>
                        <a:t>磁</a:t>
                      </a: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阀/清理排水管路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+mn-ea"/>
                        </a:rPr>
                        <a:t>加湿工作状态工作 但不加湿</a:t>
                      </a:r>
                      <a:endParaRPr lang="en-US" altLang="en-US" sz="1600" b="0">
                        <a:latin typeface="+mn-ea"/>
                        <a:cs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布水器堵塞/电磁阀损坏或堵塞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+mn-ea"/>
                          <a:cs typeface="宋体" panose="02010600030101010101" pitchFamily="2" charset="-122"/>
                        </a:rPr>
                        <a:t>检查清理布水器/清洗或更换电磁阀</a:t>
                      </a:r>
                      <a:endParaRPr lang="en-US" altLang="en-US" sz="16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870296" y="247316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65746" y="27055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65746" y="22229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0296" y="247316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65746" y="27055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5746" y="251101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70296" y="22949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135560" y="2060848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35560" y="2924944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安全保障、工具、备件要求及回退计划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35560" y="3789040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维护操作步骤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charset="-122"/>
                  <a:sym typeface="微软雅黑" panose="020B0503020204020204" charset="-122"/>
                </a:rPr>
                <a:t>及常见故障处理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培训目标及培训要求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408" y="122869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培训目标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5480" y="1772816"/>
            <a:ext cx="914501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+mn-ea"/>
              </a:rPr>
              <a:t>      本课程针对润泽科技数据</a:t>
            </a:r>
            <a:r>
              <a:rPr lang="zh-CN" altLang="en-US" sz="1600" dirty="0" smtClean="0">
                <a:latin typeface="+mn-ea"/>
              </a:rPr>
              <a:t>中心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团队，暖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通系统运维全职人员进行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dirty="0">
                <a:latin typeface="+mn-ea"/>
              </a:rPr>
              <a:t>旨在使相关人员掌握</a:t>
            </a:r>
            <a:r>
              <a:rPr lang="en-US" sz="1600" noProof="0" dirty="0">
                <a:ln>
                  <a:noFill/>
                </a:ln>
                <a:effectLst/>
                <a:uLnTx/>
                <a:uFillTx/>
                <a:latin typeface="+mn-ea"/>
                <a:ea typeface="微软雅黑" panose="020B0503020204020204" charset="-122"/>
                <a:sym typeface="+mn-ea"/>
              </a:rPr>
              <a:t>SHX2016-074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n-ea"/>
                <a:ea typeface="微软雅黑" panose="020B0503020204020204" charset="-122"/>
                <a:sym typeface="+mn-ea"/>
              </a:rPr>
              <a:t>型恒湿机</a:t>
            </a:r>
            <a:r>
              <a:rPr lang="zh-CN" altLang="en-US" sz="1600" dirty="0">
                <a:latin typeface="+mn-ea"/>
              </a:rPr>
              <a:t>系统月度、季度维护保养的操作流程以及安全注意事项等内容，以进一步提高润泽科技数据中心运维人员维护操作水平。</a:t>
            </a:r>
            <a:endParaRPr lang="en-US" altLang="zh-CN" sz="16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408" y="338893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培训要求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5480" y="4066761"/>
            <a:ext cx="914501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+mn-ea"/>
              </a:rPr>
              <a:t>       该课程考核合格分数线为</a:t>
            </a:r>
            <a:r>
              <a:rPr lang="en-US" altLang="zh-CN" sz="1600" dirty="0">
                <a:latin typeface="+mn-ea"/>
              </a:rPr>
              <a:t>80</a:t>
            </a:r>
            <a:r>
              <a:rPr lang="zh-CN" altLang="en-US" sz="1600" dirty="0">
                <a:latin typeface="+mn-ea"/>
              </a:rPr>
              <a:t>分， 参训人员需要掌握</a:t>
            </a:r>
            <a:r>
              <a:rPr lang="en-US" sz="1600" noProof="0" dirty="0">
                <a:ln>
                  <a:noFill/>
                </a:ln>
                <a:effectLst/>
                <a:uLnTx/>
                <a:uFillTx/>
                <a:latin typeface="+mn-ea"/>
                <a:ea typeface="微软雅黑" panose="020B0503020204020204" charset="-122"/>
                <a:sym typeface="+mn-ea"/>
              </a:rPr>
              <a:t>SHX2016-074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n-ea"/>
                <a:ea typeface="微软雅黑" panose="020B0503020204020204" charset="-122"/>
                <a:sym typeface="+mn-ea"/>
              </a:rPr>
              <a:t>型恒湿机</a:t>
            </a:r>
            <a:r>
              <a:rPr lang="zh-CN" altLang="en-US" sz="1600" dirty="0">
                <a:latin typeface="+mn-ea"/>
              </a:rPr>
              <a:t>系统工具及备件、相关操作步骤、安全注意事项等内容，确保维护操作人员熟知熟会。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3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942304" y="254517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37754" y="27775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937754" y="22949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942304" y="254517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37754" y="27775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37754" y="258302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42304" y="23670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207568" y="2132856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07568" y="2996952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安全保障、工具、备件要求及回退计划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07568" y="3861048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维护操作步骤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charset="-122"/>
                  <a:sym typeface="微软雅黑" panose="020B0503020204020204" charset="-122"/>
                </a:rPr>
                <a:t>及常见故障处理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先提条件及安全保障工作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87488" y="1830832"/>
          <a:ext cx="9001000" cy="339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/>
                <a:gridCol w="7972314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准备工作及回退计划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经过相关领导及部门的变更审批流程；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通报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ECC</a:t>
                      </a:r>
                      <a:r>
                        <a:rPr lang="zh-CN" altLang="en-US" sz="1600" dirty="0"/>
                        <a:t>监控室及基础设施监控室值班人员；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通报可能受到影响的机房用户；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穿戴必备的个人防护用品，包括长袖纯棉工作服、安全鞋、护目镜、防护手套；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5255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维护工作应至少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人配合进行，互相监护；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相关技术措施已准备完毕。</a:t>
                      </a:r>
                      <a:endParaRPr lang="en-US" altLang="zh-CN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工具、备件要求及回退计划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7579"/>
              </p:ext>
            </p:extLst>
          </p:nvPr>
        </p:nvGraphicFramePr>
        <p:xfrm>
          <a:off x="1415480" y="1427390"/>
          <a:ext cx="9073008" cy="437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16"/>
                <a:gridCol w="8036092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准备工作及回退计划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MOP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程序文档及维护记录表；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手动工具类，包括“十”字螺丝批组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套、“一”字螺丝批组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套、套筒扳手组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套、扳手组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套、钳子组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套、内六角一套；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检测仪器仪表，钳形电流表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块、点温仪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块、温湿度仪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块；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维护备件及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耗材；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卫生清洁工具，干抹布、软毛刷、真空吸尘器、蒸发器、冷凝器转用清洗工具等卫生清洁工具；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安全防护类，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LOTO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锁具、警示牌；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维护作业过程中若发生异常，不可强行操作，应立即停止操作，对设备问题进行讨论、判定，采取恢复回退操作或隔离措施，待查明问题并修复完成后方可继续按照标准操作程序进行操作。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6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014312" y="247316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09762" y="27055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09762" y="22229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14312" y="247316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09762" y="27055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09762" y="251101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14312" y="22949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279576" y="2060848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79576" y="2924944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安全保障、工具、备件要求及回退计划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79576" y="3789040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维护操作步骤</a:t>
              </a:r>
              <a:r>
                <a:rPr lang="zh-CN" altLang="en-US" sz="1600" b="1" dirty="0">
                  <a:solidFill>
                    <a:schemeClr val="bg1"/>
                  </a:solidFill>
                  <a:latin typeface="Copperplate Gothic Bold" panose="020E0705020206020404" pitchFamily="34" charset="0"/>
                  <a:ea typeface="微软雅黑" panose="020B0503020204020204" charset="-122"/>
                  <a:sym typeface="微软雅黑" panose="020B0503020204020204" charset="-122"/>
                </a:rPr>
                <a:t>及常见故障处理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环境检查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87488" y="2011736"/>
          <a:ext cx="9001000" cy="30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/>
                <a:gridCol w="7972313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操作步骤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确认维护对象；</a:t>
                      </a: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（设备编号及路由）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使用温湿度计测量机房环境温度；</a:t>
                      </a: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（机房环境温度：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0℃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到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40℃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，机组不宜长时间运行在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32℃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到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40℃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）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检查确认设备周边无杂物堆放，无易燃易爆物品；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检查机房内部没有异响、异味、孔洞、漏水等情况；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设备周围没有影响设备操作的杂物。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外观检查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9496" y="1772816"/>
          <a:ext cx="8928992" cy="335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58"/>
                <a:gridCol w="7908534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操作步骤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设备指示灯、仪表、控制按钮等无缺失、破损；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设备表面无划痕、无油污、无变形和锈蚀等情况；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关闭恒湿机；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打开恒湿机柜门，检查加湿侧风机、水容器、阀门、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电磁阀</a:t>
                      </a:r>
                      <a:r>
                        <a:rPr lang="zh-CN" altLang="en-US" sz="1600" dirty="0"/>
                        <a:t>等组件牢固，完好；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检查除湿侧压缩机、冷凝器、风机、减震垫等组件安装牢固、完好；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检查恒湿机冷媒系统管路保温、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供水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排水管路系统</a:t>
                      </a:r>
                      <a:r>
                        <a:rPr lang="zh-CN" altLang="en-US" sz="1600" dirty="0"/>
                        <a:t>及保护壳或扎带是否出现破损缺失；</a:t>
                      </a:r>
                      <a:endParaRPr lang="en-US" altLang="zh-CN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68f85ed-0115-485e-9e21-9ef2e68ca0c0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</TotalTime>
  <Words>1656</Words>
  <Application>Microsoft Office PowerPoint</Application>
  <PresentationFormat>自定义</PresentationFormat>
  <Paragraphs>261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Impact</vt:lpstr>
      <vt:lpstr>Copperplate Gothic Bold</vt:lpstr>
      <vt:lpstr>微软雅黑</vt:lpstr>
      <vt:lpstr>Calibri</vt:lpstr>
      <vt:lpstr>华康俪金黑W8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dell</cp:lastModifiedBy>
  <cp:revision>472</cp:revision>
  <dcterms:created xsi:type="dcterms:W3CDTF">2014-01-11T15:22:00Z</dcterms:created>
  <dcterms:modified xsi:type="dcterms:W3CDTF">2019-04-02T00:55:25Z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