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embedTrueTypeFonts="1" saveSubsetFonts="1">
  <p:sldMasterIdLst>
    <p:sldMasterId id="2147483648" r:id="rId1"/>
  </p:sldMasterIdLst>
  <p:notesMasterIdLst>
    <p:notesMasterId r:id="rId4"/>
  </p:notesMasterIdLst>
  <p:handoutMasterIdLst>
    <p:handoutMasterId r:id="rId42"/>
  </p:handoutMasterIdLst>
  <p:sldIdLst>
    <p:sldId id="257" r:id="rId3"/>
    <p:sldId id="570" r:id="rId5"/>
    <p:sldId id="350" r:id="rId6"/>
    <p:sldId id="604" r:id="rId7"/>
    <p:sldId id="526" r:id="rId8"/>
    <p:sldId id="509" r:id="rId9"/>
    <p:sldId id="510" r:id="rId10"/>
    <p:sldId id="605" r:id="rId11"/>
    <p:sldId id="511" r:id="rId12"/>
    <p:sldId id="512" r:id="rId13"/>
    <p:sldId id="530" r:id="rId14"/>
    <p:sldId id="531" r:id="rId15"/>
    <p:sldId id="546" r:id="rId16"/>
    <p:sldId id="547" r:id="rId17"/>
    <p:sldId id="532" r:id="rId18"/>
    <p:sldId id="533" r:id="rId19"/>
    <p:sldId id="534" r:id="rId20"/>
    <p:sldId id="535" r:id="rId21"/>
    <p:sldId id="536" r:id="rId22"/>
    <p:sldId id="537" r:id="rId23"/>
    <p:sldId id="538" r:id="rId24"/>
    <p:sldId id="606" r:id="rId25"/>
    <p:sldId id="527" r:id="rId26"/>
    <p:sldId id="542" r:id="rId27"/>
    <p:sldId id="544" r:id="rId28"/>
    <p:sldId id="543" r:id="rId29"/>
    <p:sldId id="545" r:id="rId30"/>
    <p:sldId id="548" r:id="rId31"/>
    <p:sldId id="600" r:id="rId32"/>
    <p:sldId id="549" r:id="rId33"/>
    <p:sldId id="550" r:id="rId34"/>
    <p:sldId id="610" r:id="rId35"/>
    <p:sldId id="607" r:id="rId36"/>
    <p:sldId id="611" r:id="rId37"/>
    <p:sldId id="612" r:id="rId38"/>
    <p:sldId id="608" r:id="rId39"/>
    <p:sldId id="609" r:id="rId40"/>
    <p:sldId id="281" r:id="rId41"/>
  </p:sldIdLst>
  <p:sldSz cx="12192000" cy="6858000"/>
  <p:notesSz cx="6858000" cy="9144000"/>
  <p:embeddedFontLst>
    <p:embeddedFont>
      <p:font typeface="Impact" panose="020B0806030902050204" pitchFamily="34" charset="0"/>
      <p:regular r:id="rId46"/>
    </p:embeddedFont>
    <p:embeddedFont>
      <p:font typeface="Copperplate Gothic Bold" panose="020E0705020206020404" pitchFamily="34" charset="0"/>
      <p:regular r:id="rId47"/>
    </p:embeddedFont>
    <p:embeddedFont>
      <p:font typeface="微软雅黑" panose="020B0503020204020204" pitchFamily="34" charset="-122"/>
      <p:regular r:id="rId48"/>
    </p:embeddedFont>
    <p:embeddedFont>
      <p:font typeface="Calibri" panose="020F0502020204030204" charset="0"/>
      <p:regular r:id="rId49"/>
      <p:bold r:id="rId50"/>
      <p:italic r:id="rId51"/>
      <p:boldItalic r:id="rId52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339933"/>
    <a:srgbClr val="00CC00"/>
    <a:srgbClr val="28A9D6"/>
    <a:srgbClr val="7FCCE7"/>
    <a:srgbClr val="4AB7DC"/>
    <a:srgbClr val="0033CC"/>
    <a:srgbClr val="4DB8DD"/>
    <a:srgbClr val="404040"/>
    <a:srgbClr val="6AC3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88" autoAdjust="0"/>
    <p:restoredTop sz="90750" autoAdjust="0"/>
  </p:normalViewPr>
  <p:slideViewPr>
    <p:cSldViewPr showGuides="1">
      <p:cViewPr varScale="1">
        <p:scale>
          <a:sx n="71" d="100"/>
          <a:sy n="71" d="100"/>
        </p:scale>
        <p:origin x="-882" y="-96"/>
      </p:cViewPr>
      <p:guideLst>
        <p:guide orient="horz" pos="399"/>
        <p:guide orient="horz" pos="1190"/>
        <p:guide orient="horz" pos="3793"/>
        <p:guide orient="horz" pos="3167"/>
        <p:guide orient="horz" pos="2701"/>
        <p:guide orient="horz" pos="3342"/>
        <p:guide pos="3817"/>
        <p:guide pos="908"/>
        <p:guide pos="7650"/>
        <p:guide pos="6991"/>
        <p:guide pos="1294"/>
        <p:guide pos="633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2862" y="84"/>
      </p:cViewPr>
      <p:guideLst>
        <p:guide orient="horz" pos="3041"/>
        <p:guide pos="214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2" Type="http://schemas.openxmlformats.org/officeDocument/2006/relationships/font" Target="fonts/font7.fntdata"/><Relationship Id="rId51" Type="http://schemas.openxmlformats.org/officeDocument/2006/relationships/font" Target="fonts/font6.fntdata"/><Relationship Id="rId50" Type="http://schemas.openxmlformats.org/officeDocument/2006/relationships/font" Target="fonts/font5.fntdata"/><Relationship Id="rId5" Type="http://schemas.openxmlformats.org/officeDocument/2006/relationships/slide" Target="slides/slide2.xml"/><Relationship Id="rId49" Type="http://schemas.openxmlformats.org/officeDocument/2006/relationships/font" Target="fonts/font4.fntdata"/><Relationship Id="rId48" Type="http://schemas.openxmlformats.org/officeDocument/2006/relationships/font" Target="fonts/font3.fntdata"/><Relationship Id="rId47" Type="http://schemas.openxmlformats.org/officeDocument/2006/relationships/font" Target="fonts/font2.fntdata"/><Relationship Id="rId46" Type="http://schemas.openxmlformats.org/officeDocument/2006/relationships/font" Target="fonts/font1.fntdata"/><Relationship Id="rId45" Type="http://schemas.openxmlformats.org/officeDocument/2006/relationships/tableStyles" Target="tableStyles.xml"/><Relationship Id="rId44" Type="http://schemas.openxmlformats.org/officeDocument/2006/relationships/viewProps" Target="viewProps.xml"/><Relationship Id="rId43" Type="http://schemas.openxmlformats.org/officeDocument/2006/relationships/presProps" Target="presProps.xml"/><Relationship Id="rId42" Type="http://schemas.openxmlformats.org/officeDocument/2006/relationships/handoutMaster" Target="handoutMasters/handoutMaster1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BBFD89-BB28-47C4-8202-677F6E447B0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43D1DB-4B89-4B9E-99FA-51A04CF95A3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BD7BAD-2227-4ED9-976D-74FC1DE8D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02BD0B-23ED-4A76-9C99-2E249C5C7E4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BD0B-23ED-4A76-9C99-2E249C5C7E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1746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  <p:sp>
        <p:nvSpPr>
          <p:cNvPr id="31747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lstStyle/>
          <a:p>
            <a:pPr lvl="0" algn="r"/>
            <a:fld id="{9A0DB2DC-4C9A-4742-B13C-FB6460FD3503}" type="slidenum">
              <a:rPr lang="zh-CN" altLang="en-US" sz="1200">
                <a:latin typeface="Calibri" panose="020F0502020204030204" charset="0"/>
                <a:ea typeface="宋体" panose="02010600030101010101" pitchFamily="2" charset="-122"/>
              </a:rPr>
            </a:fld>
            <a:endParaRPr lang="zh-CN" altLang="en-US" sz="1200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4818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  <p:sp>
        <p:nvSpPr>
          <p:cNvPr id="34819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lstStyle/>
          <a:p>
            <a:pPr lvl="0" algn="r"/>
            <a:fld id="{9A0DB2DC-4C9A-4742-B13C-FB6460FD3503}" type="slidenum">
              <a:rPr lang="zh-CN" altLang="en-US" sz="1200">
                <a:latin typeface="Calibri" panose="020F0502020204030204" charset="0"/>
                <a:ea typeface="宋体" panose="02010600030101010101" pitchFamily="2" charset="-122"/>
              </a:rPr>
            </a:fld>
            <a:endParaRPr lang="zh-CN" altLang="en-US" sz="1200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6866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  <p:sp>
        <p:nvSpPr>
          <p:cNvPr id="36867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lstStyle/>
          <a:p>
            <a:pPr lvl="0" algn="r"/>
            <a:fld id="{9A0DB2DC-4C9A-4742-B13C-FB6460FD3503}" type="slidenum">
              <a:rPr lang="zh-CN" altLang="en-US" sz="1200">
                <a:latin typeface="Calibri" panose="020F0502020204030204" charset="0"/>
                <a:ea typeface="宋体" panose="02010600030101010101" pitchFamily="2" charset="-122"/>
              </a:rPr>
            </a:fld>
            <a:endParaRPr lang="zh-CN" altLang="en-US" sz="1200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0962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  <p:sp>
        <p:nvSpPr>
          <p:cNvPr id="40963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lstStyle/>
          <a:p>
            <a:pPr lvl="0" algn="r"/>
            <a:fld id="{9A0DB2DC-4C9A-4742-B13C-FB6460FD3503}" type="slidenum">
              <a:rPr lang="zh-CN" altLang="en-US" sz="1200">
                <a:latin typeface="Calibri" panose="020F0502020204030204" charset="0"/>
                <a:ea typeface="宋体" panose="02010600030101010101" pitchFamily="2" charset="-122"/>
              </a:rPr>
            </a:fld>
            <a:endParaRPr lang="zh-CN" altLang="en-US" sz="1200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3010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  <p:sp>
        <p:nvSpPr>
          <p:cNvPr id="43011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lstStyle/>
          <a:p>
            <a:pPr lvl="0" algn="r"/>
            <a:fld id="{9A0DB2DC-4C9A-4742-B13C-FB6460FD3503}" type="slidenum">
              <a:rPr lang="zh-CN" altLang="en-US" sz="1200">
                <a:latin typeface="Calibri" panose="020F0502020204030204" charset="0"/>
                <a:ea typeface="宋体" panose="02010600030101010101" pitchFamily="2" charset="-122"/>
              </a:rPr>
            </a:fld>
            <a:endParaRPr lang="zh-CN" altLang="en-US" sz="1200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5058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  <p:sp>
        <p:nvSpPr>
          <p:cNvPr id="45059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lstStyle/>
          <a:p>
            <a:pPr lvl="0" algn="r"/>
            <a:fld id="{9A0DB2DC-4C9A-4742-B13C-FB6460FD3503}" type="slidenum">
              <a:rPr lang="zh-CN" altLang="en-US" sz="1200">
                <a:latin typeface="Calibri" panose="020F0502020204030204" charset="0"/>
                <a:ea typeface="宋体" panose="02010600030101010101" pitchFamily="2" charset="-122"/>
              </a:rPr>
            </a:fld>
            <a:endParaRPr lang="zh-CN" altLang="en-US" sz="1200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7106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  <p:sp>
        <p:nvSpPr>
          <p:cNvPr id="47107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lstStyle/>
          <a:p>
            <a:pPr lvl="0" algn="r"/>
            <a:fld id="{9A0DB2DC-4C9A-4742-B13C-FB6460FD3503}" type="slidenum">
              <a:rPr lang="zh-CN" altLang="en-US" sz="1200">
                <a:latin typeface="Calibri" panose="020F0502020204030204" charset="0"/>
                <a:ea typeface="宋体" panose="02010600030101010101" pitchFamily="2" charset="-122"/>
              </a:rPr>
            </a:fld>
            <a:endParaRPr lang="zh-CN" altLang="en-US" sz="1200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9154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  <p:sp>
        <p:nvSpPr>
          <p:cNvPr id="49155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lstStyle/>
          <a:p>
            <a:pPr lvl="0" algn="r"/>
            <a:fld id="{9A0DB2DC-4C9A-4742-B13C-FB6460FD3503}" type="slidenum">
              <a:rPr lang="zh-CN" altLang="en-US" sz="1200">
                <a:latin typeface="Calibri" panose="020F0502020204030204" charset="0"/>
                <a:ea typeface="宋体" panose="02010600030101010101" pitchFamily="2" charset="-122"/>
              </a:rPr>
            </a:fld>
            <a:endParaRPr lang="zh-CN" altLang="en-US" sz="1200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1202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  <p:sp>
        <p:nvSpPr>
          <p:cNvPr id="51203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lstStyle/>
          <a:p>
            <a:pPr lvl="0" algn="r"/>
            <a:fld id="{9A0DB2DC-4C9A-4742-B13C-FB6460FD3503}" type="slidenum">
              <a:rPr lang="zh-CN" altLang="en-US" sz="1200">
                <a:latin typeface="Calibri" panose="020F0502020204030204" charset="0"/>
                <a:ea typeface="宋体" panose="02010600030101010101" pitchFamily="2" charset="-122"/>
              </a:rPr>
            </a:fld>
            <a:endParaRPr lang="zh-CN" altLang="en-US" sz="1200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3250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  <p:sp>
        <p:nvSpPr>
          <p:cNvPr id="53251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lstStyle/>
          <a:p>
            <a:pPr lvl="0" algn="r"/>
            <a:fld id="{9A0DB2DC-4C9A-4742-B13C-FB6460FD3503}" type="slidenum">
              <a:rPr lang="zh-CN" altLang="en-US" sz="1200">
                <a:latin typeface="Calibri" panose="020F0502020204030204" charset="0"/>
                <a:ea typeface="宋体" panose="02010600030101010101" pitchFamily="2" charset="-122"/>
              </a:rPr>
            </a:fld>
            <a:endParaRPr lang="zh-CN" altLang="en-US" sz="1200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7410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  <p:sp>
        <p:nvSpPr>
          <p:cNvPr id="17411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lstStyle/>
          <a:p>
            <a:pPr lvl="0" algn="r"/>
            <a:fld id="{9A0DB2DC-4C9A-4742-B13C-FB6460FD3503}" type="slidenum">
              <a:rPr lang="zh-CN" altLang="en-US" sz="1200">
                <a:latin typeface="Calibri" panose="020F0502020204030204" charset="0"/>
                <a:ea typeface="宋体" panose="02010600030101010101" pitchFamily="2" charset="-122"/>
              </a:rPr>
            </a:fld>
            <a:endParaRPr lang="zh-CN" altLang="en-US" sz="1200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7410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  <p:sp>
        <p:nvSpPr>
          <p:cNvPr id="17411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lstStyle/>
          <a:p>
            <a:pPr lvl="0" algn="r"/>
            <a:fld id="{9A0DB2DC-4C9A-4742-B13C-FB6460FD3503}" type="slidenum">
              <a:rPr lang="zh-CN" altLang="en-US" sz="1200">
                <a:latin typeface="Calibri" panose="020F0502020204030204" charset="0"/>
                <a:ea typeface="宋体" panose="02010600030101010101" pitchFamily="2" charset="-122"/>
              </a:rPr>
            </a:fld>
            <a:endParaRPr lang="zh-CN" altLang="en-US" sz="1200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1746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  <p:sp>
        <p:nvSpPr>
          <p:cNvPr id="31747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lstStyle/>
          <a:p>
            <a:pPr lvl="0" algn="r"/>
            <a:fld id="{9A0DB2DC-4C9A-4742-B13C-FB6460FD3503}" type="slidenum">
              <a:rPr lang="zh-CN" altLang="en-US" sz="1200">
                <a:latin typeface="Calibri" panose="020F0502020204030204" charset="0"/>
                <a:ea typeface="宋体" panose="02010600030101010101" pitchFamily="2" charset="-122"/>
              </a:rPr>
            </a:fld>
            <a:endParaRPr lang="zh-CN" altLang="en-US" sz="1200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9698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  <p:sp>
        <p:nvSpPr>
          <p:cNvPr id="29699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lstStyle/>
          <a:p>
            <a:pPr lvl="0" algn="r"/>
            <a:fld id="{9A0DB2DC-4C9A-4742-B13C-FB6460FD3503}" type="slidenum">
              <a:rPr lang="zh-CN" altLang="en-US" sz="1200">
                <a:latin typeface="Calibri" panose="020F0502020204030204" charset="0"/>
                <a:ea typeface="宋体" panose="02010600030101010101" pitchFamily="2" charset="-122"/>
              </a:rPr>
            </a:fld>
            <a:endParaRPr lang="zh-CN" altLang="en-US" sz="1200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3010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  <p:sp>
        <p:nvSpPr>
          <p:cNvPr id="43011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lstStyle/>
          <a:p>
            <a:pPr lvl="0" algn="r"/>
            <a:fld id="{9A0DB2DC-4C9A-4742-B13C-FB6460FD3503}" type="slidenum">
              <a:rPr lang="zh-CN" altLang="en-US" sz="1200">
                <a:latin typeface="Calibri" panose="020F0502020204030204" charset="0"/>
                <a:ea typeface="宋体" panose="02010600030101010101" pitchFamily="2" charset="-122"/>
              </a:rPr>
            </a:fld>
            <a:endParaRPr lang="zh-CN" altLang="en-US" sz="1200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3010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  <p:sp>
        <p:nvSpPr>
          <p:cNvPr id="43011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lstStyle/>
          <a:p>
            <a:pPr lvl="0" algn="r"/>
            <a:fld id="{9A0DB2DC-4C9A-4742-B13C-FB6460FD3503}" type="slidenum">
              <a:rPr lang="zh-CN" altLang="en-US" sz="1200">
                <a:latin typeface="Calibri" panose="020F0502020204030204" charset="0"/>
                <a:ea typeface="宋体" panose="02010600030101010101" pitchFamily="2" charset="-122"/>
              </a:rPr>
            </a:fld>
            <a:endParaRPr lang="zh-CN" altLang="en-US" sz="1200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0962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  <p:sp>
        <p:nvSpPr>
          <p:cNvPr id="40963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lstStyle/>
          <a:p>
            <a:pPr lvl="0" algn="r"/>
            <a:fld id="{9A0DB2DC-4C9A-4742-B13C-FB6460FD3503}" type="slidenum">
              <a:rPr lang="zh-CN" altLang="en-US" sz="1200">
                <a:latin typeface="Calibri" panose="020F0502020204030204" charset="0"/>
                <a:ea typeface="宋体" panose="02010600030101010101" pitchFamily="2" charset="-122"/>
              </a:rPr>
            </a:fld>
            <a:endParaRPr lang="zh-CN" altLang="en-US" sz="1200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3010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  <p:sp>
        <p:nvSpPr>
          <p:cNvPr id="43011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lstStyle/>
          <a:p>
            <a:pPr lvl="0" algn="r"/>
            <a:fld id="{9A0DB2DC-4C9A-4742-B13C-FB6460FD3503}" type="slidenum">
              <a:rPr lang="zh-CN" altLang="en-US" sz="1200">
                <a:latin typeface="Calibri" panose="020F0502020204030204" charset="0"/>
                <a:ea typeface="宋体" panose="02010600030101010101" pitchFamily="2" charset="-122"/>
              </a:rPr>
            </a:fld>
            <a:endParaRPr lang="zh-CN" altLang="en-US" sz="1200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3010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  <p:sp>
        <p:nvSpPr>
          <p:cNvPr id="43011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lstStyle/>
          <a:p>
            <a:pPr lvl="0" algn="r"/>
            <a:fld id="{9A0DB2DC-4C9A-4742-B13C-FB6460FD3503}" type="slidenum">
              <a:rPr lang="zh-CN" altLang="en-US" sz="1200">
                <a:latin typeface="Calibri" panose="020F0502020204030204" charset="0"/>
                <a:ea typeface="宋体" panose="02010600030101010101" pitchFamily="2" charset="-122"/>
              </a:rPr>
            </a:fld>
            <a:endParaRPr lang="zh-CN" altLang="en-US" sz="1200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3010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  <p:sp>
        <p:nvSpPr>
          <p:cNvPr id="43011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lstStyle/>
          <a:p>
            <a:pPr lvl="0" algn="r"/>
            <a:fld id="{9A0DB2DC-4C9A-4742-B13C-FB6460FD3503}" type="slidenum">
              <a:rPr lang="zh-CN" altLang="en-US" sz="1200">
                <a:latin typeface="Calibri" panose="020F0502020204030204" charset="0"/>
                <a:ea typeface="宋体" panose="02010600030101010101" pitchFamily="2" charset="-122"/>
              </a:rPr>
            </a:fld>
            <a:endParaRPr lang="zh-CN" altLang="en-US" sz="1200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7410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  <p:sp>
        <p:nvSpPr>
          <p:cNvPr id="17411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lstStyle/>
          <a:p>
            <a:pPr lvl="0" algn="r"/>
            <a:fld id="{9A0DB2DC-4C9A-4742-B13C-FB6460FD3503}" type="slidenum">
              <a:rPr lang="zh-CN" altLang="en-US" sz="1200">
                <a:latin typeface="Calibri" panose="020F0502020204030204" charset="0"/>
                <a:ea typeface="宋体" panose="02010600030101010101" pitchFamily="2" charset="-122"/>
              </a:rPr>
            </a:fld>
            <a:endParaRPr lang="zh-CN" altLang="en-US" sz="1200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BD0B-23ED-4A76-9C99-2E249C5C7E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1746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  <p:sp>
        <p:nvSpPr>
          <p:cNvPr id="31747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lstStyle/>
          <a:p>
            <a:pPr lvl="0" algn="r"/>
            <a:fld id="{9A0DB2DC-4C9A-4742-B13C-FB6460FD3503}" type="slidenum">
              <a:rPr lang="zh-CN" altLang="en-US" sz="1200">
                <a:latin typeface="Calibri" panose="020F0502020204030204" charset="0"/>
                <a:ea typeface="宋体" panose="02010600030101010101" pitchFamily="2" charset="-122"/>
              </a:rPr>
            </a:fld>
            <a:endParaRPr lang="zh-CN" altLang="en-US" sz="1200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9698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  <p:sp>
        <p:nvSpPr>
          <p:cNvPr id="29699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lstStyle/>
          <a:p>
            <a:pPr lvl="0" algn="r"/>
            <a:fld id="{9A0DB2DC-4C9A-4742-B13C-FB6460FD3503}" type="slidenum">
              <a:rPr lang="zh-CN" altLang="en-US" sz="1200">
                <a:latin typeface="Calibri" panose="020F0502020204030204" charset="0"/>
                <a:ea typeface="宋体" panose="02010600030101010101" pitchFamily="2" charset="-122"/>
              </a:rPr>
            </a:fld>
            <a:endParaRPr lang="zh-CN" altLang="en-US" sz="1200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3010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  <p:sp>
        <p:nvSpPr>
          <p:cNvPr id="43011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lstStyle/>
          <a:p>
            <a:pPr lvl="0" algn="r"/>
            <a:fld id="{9A0DB2DC-4C9A-4742-B13C-FB6460FD3503}" type="slidenum">
              <a:rPr lang="zh-CN" altLang="en-US" sz="1200">
                <a:latin typeface="Calibri" panose="020F0502020204030204" charset="0"/>
                <a:ea typeface="宋体" panose="02010600030101010101" pitchFamily="2" charset="-122"/>
              </a:rPr>
            </a:fld>
            <a:endParaRPr lang="zh-CN" altLang="en-US" sz="1200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7410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  <p:sp>
        <p:nvSpPr>
          <p:cNvPr id="17411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lstStyle/>
          <a:p>
            <a:pPr lvl="0" algn="r"/>
            <a:fld id="{9A0DB2DC-4C9A-4742-B13C-FB6460FD3503}" type="slidenum">
              <a:rPr lang="zh-CN" altLang="en-US" sz="1200">
                <a:latin typeface="Calibri" panose="020F0502020204030204" charset="0"/>
                <a:ea typeface="宋体" panose="02010600030101010101" pitchFamily="2" charset="-122"/>
              </a:rPr>
            </a:fld>
            <a:endParaRPr lang="zh-CN" altLang="en-US" sz="1200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BD0B-23ED-4A76-9C99-2E249C5C7E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3554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  <p:sp>
        <p:nvSpPr>
          <p:cNvPr id="23555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lstStyle/>
          <a:p>
            <a:pPr lvl="0" algn="r"/>
            <a:fld id="{9A0DB2DC-4C9A-4742-B13C-FB6460FD3503}" type="slidenum">
              <a:rPr lang="zh-CN" altLang="en-US" sz="1200">
                <a:latin typeface="Calibri" panose="020F0502020204030204" charset="0"/>
                <a:ea typeface="宋体" panose="02010600030101010101" pitchFamily="2" charset="-122"/>
              </a:rPr>
            </a:fld>
            <a:endParaRPr lang="zh-CN" altLang="en-US" sz="1200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5602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  <p:sp>
        <p:nvSpPr>
          <p:cNvPr id="25603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lstStyle/>
          <a:p>
            <a:pPr lvl="0" algn="r"/>
            <a:fld id="{9A0DB2DC-4C9A-4742-B13C-FB6460FD3503}" type="slidenum">
              <a:rPr lang="zh-CN" altLang="en-US" sz="1200">
                <a:latin typeface="Calibri" panose="020F0502020204030204" charset="0"/>
                <a:ea typeface="宋体" panose="02010600030101010101" pitchFamily="2" charset="-122"/>
              </a:rPr>
            </a:fld>
            <a:endParaRPr lang="zh-CN" altLang="en-US" sz="1200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7410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  <p:sp>
        <p:nvSpPr>
          <p:cNvPr id="17411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lstStyle/>
          <a:p>
            <a:pPr lvl="0" algn="r"/>
            <a:fld id="{9A0DB2DC-4C9A-4742-B13C-FB6460FD3503}" type="slidenum">
              <a:rPr lang="zh-CN" altLang="en-US" sz="1200">
                <a:latin typeface="Calibri" panose="020F0502020204030204" charset="0"/>
                <a:ea typeface="宋体" panose="02010600030101010101" pitchFamily="2" charset="-122"/>
              </a:rPr>
            </a:fld>
            <a:endParaRPr lang="zh-CN" altLang="en-US" sz="1200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9698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  <p:sp>
        <p:nvSpPr>
          <p:cNvPr id="29699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lstStyle/>
          <a:p>
            <a:pPr lvl="0" algn="r"/>
            <a:fld id="{9A0DB2DC-4C9A-4742-B13C-FB6460FD3503}" type="slidenum">
              <a:rPr lang="zh-CN" altLang="en-US" sz="1200">
                <a:latin typeface="Calibri" panose="020F0502020204030204" charset="0"/>
                <a:ea typeface="宋体" panose="02010600030101010101" pitchFamily="2" charset="-122"/>
              </a:rPr>
            </a:fld>
            <a:endParaRPr lang="zh-CN" altLang="en-US" sz="1200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3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2228866"/>
            <a:ext cx="12192000" cy="184820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cxnSp>
        <p:nvCxnSpPr>
          <p:cNvPr id="3" name="直接连接符 2"/>
          <p:cNvCxnSpPr/>
          <p:nvPr userDrawn="1"/>
        </p:nvCxnSpPr>
        <p:spPr>
          <a:xfrm>
            <a:off x="0" y="4221088"/>
            <a:ext cx="12192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13"/>
          <p:cNvSpPr txBox="1"/>
          <p:nvPr userDrawn="1"/>
        </p:nvSpPr>
        <p:spPr>
          <a:xfrm>
            <a:off x="3402260" y="2567806"/>
            <a:ext cx="5387481" cy="107632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ln w="3175">
                  <a:solidFill>
                    <a:srgbClr val="31A5D7"/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润泽科技数据中心</a:t>
            </a:r>
            <a:endParaRPr lang="zh-CN" altLang="en-US" sz="3200" b="1" dirty="0">
              <a:ln w="3175">
                <a:solidFill>
                  <a:srgbClr val="31A5D7"/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endParaRPr lang="en-US" altLang="zh-CN" sz="3200" b="1" dirty="0">
              <a:ln w="3175">
                <a:solidFill>
                  <a:srgbClr val="31A5D7"/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0" y="6217149"/>
            <a:ext cx="4320000" cy="12674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>
            <a:off x="0" y="6283435"/>
            <a:ext cx="4320000" cy="12674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 userDrawn="1"/>
        </p:nvCxnSpPr>
        <p:spPr>
          <a:xfrm>
            <a:off x="0" y="6349721"/>
            <a:ext cx="4320000" cy="12674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7872000" y="6217149"/>
            <a:ext cx="4320000" cy="12674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7872000" y="6283435"/>
            <a:ext cx="4320000" cy="12674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>
            <a:off x="7872000" y="6349721"/>
            <a:ext cx="4320000" cy="12674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42"/>
          <p:cNvSpPr txBox="1"/>
          <p:nvPr userDrawn="1"/>
        </p:nvSpPr>
        <p:spPr>
          <a:xfrm>
            <a:off x="4800600" y="6093460"/>
            <a:ext cx="27952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润泽科技发展有限公司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-34" y="2060848"/>
            <a:ext cx="12192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44780" y="184785"/>
            <a:ext cx="2434590" cy="55626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录页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3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35971" y="6334897"/>
            <a:ext cx="292061" cy="28314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lIns="0" tIns="0" rIns="0" bIns="0" anchor="ctr" anchorCtr="1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5" name="直接连接符 4"/>
          <p:cNvCxnSpPr/>
          <p:nvPr userDrawn="1"/>
        </p:nvCxnSpPr>
        <p:spPr>
          <a:xfrm flipH="1">
            <a:off x="1430458" y="6479836"/>
            <a:ext cx="10620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 flipH="1">
            <a:off x="141543" y="6479836"/>
            <a:ext cx="7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 userDrawn="1"/>
        </p:nvGrpSpPr>
        <p:grpSpPr>
          <a:xfrm flipH="1">
            <a:off x="975516" y="6268899"/>
            <a:ext cx="412970" cy="421874"/>
            <a:chOff x="7019085" y="157473"/>
            <a:chExt cx="3868830" cy="3952255"/>
          </a:xfrm>
          <a:solidFill>
            <a:schemeClr val="accent1"/>
          </a:solidFill>
        </p:grpSpPr>
        <p:sp>
          <p:nvSpPr>
            <p:cNvPr id="8" name="椭圆 7"/>
            <p:cNvSpPr/>
            <p:nvPr/>
          </p:nvSpPr>
          <p:spPr>
            <a:xfrm>
              <a:off x="8641073" y="1574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 rot="1542857">
              <a:off x="9362925" y="32223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 rot="3085714">
              <a:off x="9941806" y="783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 rot="7714286">
              <a:off x="9941806" y="2858472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 rot="4628572">
              <a:off x="10263060" y="145096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9257143">
              <a:off x="9362925" y="332011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 rot="6171428">
              <a:off x="10263060" y="219138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 rot="10800000">
              <a:off x="8641073" y="3484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 rot="12342857">
              <a:off x="7919220" y="332011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 rot="13885714">
              <a:off x="7340340" y="2858472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 rot="20057142">
              <a:off x="7919220" y="32223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 rot="15428571">
              <a:off x="7019085" y="219138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 rot="16971429">
              <a:off x="7019085" y="145096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 rot="18514286">
              <a:off x="7340340" y="783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cxnSp>
        <p:nvCxnSpPr>
          <p:cNvPr id="24" name="直接连接符 23" hidden="1"/>
          <p:cNvCxnSpPr/>
          <p:nvPr userDrawn="1"/>
        </p:nvCxnSpPr>
        <p:spPr>
          <a:xfrm>
            <a:off x="3181635" y="431856"/>
            <a:ext cx="0" cy="524933"/>
          </a:xfrm>
          <a:prstGeom prst="line">
            <a:avLst/>
          </a:prstGeom>
          <a:ln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任意多边形 28"/>
          <p:cNvSpPr/>
          <p:nvPr userDrawn="1"/>
        </p:nvSpPr>
        <p:spPr>
          <a:xfrm flipV="1">
            <a:off x="174171" y="423706"/>
            <a:ext cx="1386789" cy="432000"/>
          </a:xfrm>
          <a:custGeom>
            <a:avLst/>
            <a:gdLst>
              <a:gd name="connsiteX0" fmla="*/ 167822 w 1386790"/>
              <a:gd name="connsiteY0" fmla="*/ 524933 h 524933"/>
              <a:gd name="connsiteX1" fmla="*/ 168846 w 1386790"/>
              <a:gd name="connsiteY1" fmla="*/ 524933 h 524933"/>
              <a:gd name="connsiteX2" fmla="*/ 168846 w 1386790"/>
              <a:gd name="connsiteY2" fmla="*/ 14598 h 524933"/>
              <a:gd name="connsiteX3" fmla="*/ 1386790 w 1386790"/>
              <a:gd name="connsiteY3" fmla="*/ 14598 h 524933"/>
              <a:gd name="connsiteX4" fmla="*/ 1386790 w 1386790"/>
              <a:gd name="connsiteY4" fmla="*/ 0 h 524933"/>
              <a:gd name="connsiteX5" fmla="*/ 167822 w 1386790"/>
              <a:gd name="connsiteY5" fmla="*/ 0 h 524933"/>
              <a:gd name="connsiteX6" fmla="*/ 152999 w 1386790"/>
              <a:gd name="connsiteY6" fmla="*/ 0 h 524933"/>
              <a:gd name="connsiteX7" fmla="*/ 152999 w 1386790"/>
              <a:gd name="connsiteY7" fmla="*/ 507260 h 524933"/>
              <a:gd name="connsiteX8" fmla="*/ 107280 w 1386790"/>
              <a:gd name="connsiteY8" fmla="*/ 507260 h 524933"/>
              <a:gd name="connsiteX9" fmla="*/ 107280 w 1386790"/>
              <a:gd name="connsiteY9" fmla="*/ 0 h 524933"/>
              <a:gd name="connsiteX10" fmla="*/ 0 w 1386790"/>
              <a:gd name="connsiteY10" fmla="*/ 0 h 524933"/>
              <a:gd name="connsiteX11" fmla="*/ 0 w 1386790"/>
              <a:gd name="connsiteY11" fmla="*/ 524932 h 524933"/>
              <a:gd name="connsiteX12" fmla="*/ 33834 w 1386790"/>
              <a:gd name="connsiteY12" fmla="*/ 524932 h 524933"/>
              <a:gd name="connsiteX13" fmla="*/ 33834 w 1386790"/>
              <a:gd name="connsiteY13" fmla="*/ 23810 h 524933"/>
              <a:gd name="connsiteX14" fmla="*/ 79553 w 1386790"/>
              <a:gd name="connsiteY14" fmla="*/ 23810 h 524933"/>
              <a:gd name="connsiteX15" fmla="*/ 79553 w 1386790"/>
              <a:gd name="connsiteY15" fmla="*/ 524932 h 524933"/>
              <a:gd name="connsiteX16" fmla="*/ 167822 w 1386790"/>
              <a:gd name="connsiteY16" fmla="*/ 524932 h 524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86790" h="524933">
                <a:moveTo>
                  <a:pt x="167822" y="524933"/>
                </a:moveTo>
                <a:lnTo>
                  <a:pt x="168846" y="524933"/>
                </a:lnTo>
                <a:lnTo>
                  <a:pt x="168846" y="14598"/>
                </a:lnTo>
                <a:lnTo>
                  <a:pt x="1386790" y="14598"/>
                </a:lnTo>
                <a:lnTo>
                  <a:pt x="1386790" y="0"/>
                </a:lnTo>
                <a:lnTo>
                  <a:pt x="167822" y="0"/>
                </a:lnTo>
                <a:lnTo>
                  <a:pt x="152999" y="0"/>
                </a:lnTo>
                <a:lnTo>
                  <a:pt x="152999" y="507260"/>
                </a:lnTo>
                <a:lnTo>
                  <a:pt x="107280" y="507260"/>
                </a:lnTo>
                <a:lnTo>
                  <a:pt x="107280" y="0"/>
                </a:lnTo>
                <a:lnTo>
                  <a:pt x="0" y="0"/>
                </a:lnTo>
                <a:lnTo>
                  <a:pt x="0" y="524932"/>
                </a:lnTo>
                <a:lnTo>
                  <a:pt x="33834" y="524932"/>
                </a:lnTo>
                <a:lnTo>
                  <a:pt x="33834" y="23810"/>
                </a:lnTo>
                <a:lnTo>
                  <a:pt x="79553" y="23810"/>
                </a:lnTo>
                <a:lnTo>
                  <a:pt x="79553" y="524932"/>
                </a:lnTo>
                <a:lnTo>
                  <a:pt x="167822" y="524932"/>
                </a:lnTo>
                <a:close/>
              </a:path>
            </a:pathLst>
          </a:custGeom>
          <a:solidFill>
            <a:srgbClr val="28A9D6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479376" y="394211"/>
            <a:ext cx="846609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>
            <a:defPPr>
              <a:defRPr lang="zh-CN"/>
            </a:defPPr>
            <a:lvl1pPr algn="ctr">
              <a:defRPr sz="3200">
                <a:solidFill>
                  <a:srgbClr val="339933"/>
                </a:solidFill>
                <a:latin typeface="Impact" panose="020B0806030902050204" pitchFamily="34" charset="0"/>
              </a:defRPr>
            </a:lvl1pPr>
          </a:lstStyle>
          <a:p>
            <a:pPr lvl="0"/>
            <a:r>
              <a:rPr lang="zh-CN" altLang="en-US" sz="2400" b="1" dirty="0">
                <a:solidFill>
                  <a:schemeClr val="accent1"/>
                </a:solidFill>
              </a:rPr>
              <a:t>目录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615805" y="184785"/>
            <a:ext cx="2434590" cy="5562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第1章节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3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35971" y="6334897"/>
            <a:ext cx="292061" cy="28314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lIns="0" tIns="0" rIns="0" bIns="0" anchor="ctr" anchorCtr="1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5" name="直接连接符 4"/>
          <p:cNvCxnSpPr/>
          <p:nvPr userDrawn="1"/>
        </p:nvCxnSpPr>
        <p:spPr>
          <a:xfrm flipH="1">
            <a:off x="1430458" y="6479836"/>
            <a:ext cx="10620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 flipH="1">
            <a:off x="141543" y="6479836"/>
            <a:ext cx="7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 userDrawn="1"/>
        </p:nvGrpSpPr>
        <p:grpSpPr>
          <a:xfrm flipH="1">
            <a:off x="975516" y="6268899"/>
            <a:ext cx="412970" cy="421874"/>
            <a:chOff x="7019085" y="157473"/>
            <a:chExt cx="3868830" cy="3952255"/>
          </a:xfrm>
          <a:solidFill>
            <a:schemeClr val="accent1"/>
          </a:solidFill>
        </p:grpSpPr>
        <p:sp>
          <p:nvSpPr>
            <p:cNvPr id="8" name="椭圆 7"/>
            <p:cNvSpPr/>
            <p:nvPr/>
          </p:nvSpPr>
          <p:spPr>
            <a:xfrm>
              <a:off x="8641073" y="1574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 rot="1542857">
              <a:off x="9362925" y="32223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 rot="3085714">
              <a:off x="9941806" y="783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 rot="7714286">
              <a:off x="9941806" y="2858472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 rot="4628572">
              <a:off x="10263060" y="145096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9257143">
              <a:off x="9362925" y="332011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 rot="6171428">
              <a:off x="10263060" y="219138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 rot="10800000">
              <a:off x="8641073" y="3484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 rot="12342857">
              <a:off x="7919220" y="332011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 rot="13885714">
              <a:off x="7340340" y="2858472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 rot="20057142">
              <a:off x="7919220" y="32223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 rot="15428571">
              <a:off x="7019085" y="219138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 rot="16971429">
              <a:off x="7019085" y="145096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 rot="18514286">
              <a:off x="7340340" y="783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cxnSp>
        <p:nvCxnSpPr>
          <p:cNvPr id="24" name="直接连接符 23" hidden="1"/>
          <p:cNvCxnSpPr/>
          <p:nvPr userDrawn="1"/>
        </p:nvCxnSpPr>
        <p:spPr>
          <a:xfrm>
            <a:off x="3181635" y="431856"/>
            <a:ext cx="0" cy="524933"/>
          </a:xfrm>
          <a:prstGeom prst="line">
            <a:avLst/>
          </a:prstGeom>
          <a:ln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任意多边形 28"/>
          <p:cNvSpPr/>
          <p:nvPr userDrawn="1"/>
        </p:nvSpPr>
        <p:spPr>
          <a:xfrm flipV="1">
            <a:off x="174171" y="423706"/>
            <a:ext cx="1386789" cy="432000"/>
          </a:xfrm>
          <a:custGeom>
            <a:avLst/>
            <a:gdLst>
              <a:gd name="connsiteX0" fmla="*/ 167822 w 1386790"/>
              <a:gd name="connsiteY0" fmla="*/ 524933 h 524933"/>
              <a:gd name="connsiteX1" fmla="*/ 168846 w 1386790"/>
              <a:gd name="connsiteY1" fmla="*/ 524933 h 524933"/>
              <a:gd name="connsiteX2" fmla="*/ 168846 w 1386790"/>
              <a:gd name="connsiteY2" fmla="*/ 14598 h 524933"/>
              <a:gd name="connsiteX3" fmla="*/ 1386790 w 1386790"/>
              <a:gd name="connsiteY3" fmla="*/ 14598 h 524933"/>
              <a:gd name="connsiteX4" fmla="*/ 1386790 w 1386790"/>
              <a:gd name="connsiteY4" fmla="*/ 0 h 524933"/>
              <a:gd name="connsiteX5" fmla="*/ 167822 w 1386790"/>
              <a:gd name="connsiteY5" fmla="*/ 0 h 524933"/>
              <a:gd name="connsiteX6" fmla="*/ 152999 w 1386790"/>
              <a:gd name="connsiteY6" fmla="*/ 0 h 524933"/>
              <a:gd name="connsiteX7" fmla="*/ 152999 w 1386790"/>
              <a:gd name="connsiteY7" fmla="*/ 507260 h 524933"/>
              <a:gd name="connsiteX8" fmla="*/ 107280 w 1386790"/>
              <a:gd name="connsiteY8" fmla="*/ 507260 h 524933"/>
              <a:gd name="connsiteX9" fmla="*/ 107280 w 1386790"/>
              <a:gd name="connsiteY9" fmla="*/ 0 h 524933"/>
              <a:gd name="connsiteX10" fmla="*/ 0 w 1386790"/>
              <a:gd name="connsiteY10" fmla="*/ 0 h 524933"/>
              <a:gd name="connsiteX11" fmla="*/ 0 w 1386790"/>
              <a:gd name="connsiteY11" fmla="*/ 524932 h 524933"/>
              <a:gd name="connsiteX12" fmla="*/ 33834 w 1386790"/>
              <a:gd name="connsiteY12" fmla="*/ 524932 h 524933"/>
              <a:gd name="connsiteX13" fmla="*/ 33834 w 1386790"/>
              <a:gd name="connsiteY13" fmla="*/ 23810 h 524933"/>
              <a:gd name="connsiteX14" fmla="*/ 79553 w 1386790"/>
              <a:gd name="connsiteY14" fmla="*/ 23810 h 524933"/>
              <a:gd name="connsiteX15" fmla="*/ 79553 w 1386790"/>
              <a:gd name="connsiteY15" fmla="*/ 524932 h 524933"/>
              <a:gd name="connsiteX16" fmla="*/ 167822 w 1386790"/>
              <a:gd name="connsiteY16" fmla="*/ 524932 h 524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86790" h="524933">
                <a:moveTo>
                  <a:pt x="167822" y="524933"/>
                </a:moveTo>
                <a:lnTo>
                  <a:pt x="168846" y="524933"/>
                </a:lnTo>
                <a:lnTo>
                  <a:pt x="168846" y="14598"/>
                </a:lnTo>
                <a:lnTo>
                  <a:pt x="1386790" y="14598"/>
                </a:lnTo>
                <a:lnTo>
                  <a:pt x="1386790" y="0"/>
                </a:lnTo>
                <a:lnTo>
                  <a:pt x="167822" y="0"/>
                </a:lnTo>
                <a:lnTo>
                  <a:pt x="152999" y="0"/>
                </a:lnTo>
                <a:lnTo>
                  <a:pt x="152999" y="507260"/>
                </a:lnTo>
                <a:lnTo>
                  <a:pt x="107280" y="507260"/>
                </a:lnTo>
                <a:lnTo>
                  <a:pt x="107280" y="0"/>
                </a:lnTo>
                <a:lnTo>
                  <a:pt x="0" y="0"/>
                </a:lnTo>
                <a:lnTo>
                  <a:pt x="0" y="524932"/>
                </a:lnTo>
                <a:lnTo>
                  <a:pt x="33834" y="524932"/>
                </a:lnTo>
                <a:lnTo>
                  <a:pt x="33834" y="23810"/>
                </a:lnTo>
                <a:lnTo>
                  <a:pt x="79553" y="23810"/>
                </a:lnTo>
                <a:lnTo>
                  <a:pt x="79553" y="524932"/>
                </a:lnTo>
                <a:lnTo>
                  <a:pt x="167822" y="524932"/>
                </a:lnTo>
                <a:close/>
              </a:path>
            </a:pathLst>
          </a:custGeom>
          <a:solidFill>
            <a:srgbClr val="339933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479376" y="332656"/>
            <a:ext cx="846609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Impact" panose="020B0806030902050204" pitchFamily="34" charset="0"/>
              </a:rPr>
              <a:t>01</a:t>
            </a:r>
            <a:endParaRPr lang="zh-CN" altLang="en-US" sz="3200" dirty="0">
              <a:solidFill>
                <a:schemeClr val="accent1"/>
              </a:solidFill>
              <a:latin typeface="Impact" panose="020B080603090205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615805" y="184785"/>
            <a:ext cx="2434590" cy="5562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第2章节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3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35971" y="6334897"/>
            <a:ext cx="292061" cy="28314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lIns="0" tIns="0" rIns="0" bIns="0" anchor="ctr" anchorCtr="1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5" name="直接连接符 4"/>
          <p:cNvCxnSpPr/>
          <p:nvPr userDrawn="1"/>
        </p:nvCxnSpPr>
        <p:spPr>
          <a:xfrm flipH="1">
            <a:off x="1430458" y="6479836"/>
            <a:ext cx="10620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 flipH="1">
            <a:off x="141543" y="6479836"/>
            <a:ext cx="7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 userDrawn="1"/>
        </p:nvGrpSpPr>
        <p:grpSpPr>
          <a:xfrm flipH="1">
            <a:off x="975516" y="6268899"/>
            <a:ext cx="412970" cy="421874"/>
            <a:chOff x="7019085" y="157473"/>
            <a:chExt cx="3868830" cy="3952255"/>
          </a:xfrm>
          <a:solidFill>
            <a:schemeClr val="accent1"/>
          </a:solidFill>
        </p:grpSpPr>
        <p:sp>
          <p:nvSpPr>
            <p:cNvPr id="8" name="椭圆 7"/>
            <p:cNvSpPr/>
            <p:nvPr/>
          </p:nvSpPr>
          <p:spPr>
            <a:xfrm>
              <a:off x="8641073" y="1574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 rot="1542857">
              <a:off x="9362925" y="32223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 rot="3085714">
              <a:off x="9941806" y="783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 rot="7714286">
              <a:off x="9941806" y="2858472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 rot="4628572">
              <a:off x="10263060" y="145096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9257143">
              <a:off x="9362925" y="332011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 rot="6171428">
              <a:off x="10263060" y="219138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 rot="10800000">
              <a:off x="8641073" y="3484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 rot="12342857">
              <a:off x="7919220" y="332011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 rot="13885714">
              <a:off x="7340340" y="2858472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 rot="20057142">
              <a:off x="7919220" y="32223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 rot="15428571">
              <a:off x="7019085" y="219138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 rot="16971429">
              <a:off x="7019085" y="145096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 rot="18514286">
              <a:off x="7340340" y="783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cxnSp>
        <p:nvCxnSpPr>
          <p:cNvPr id="24" name="直接连接符 23" hidden="1"/>
          <p:cNvCxnSpPr/>
          <p:nvPr userDrawn="1"/>
        </p:nvCxnSpPr>
        <p:spPr>
          <a:xfrm>
            <a:off x="3181635" y="431856"/>
            <a:ext cx="0" cy="524933"/>
          </a:xfrm>
          <a:prstGeom prst="line">
            <a:avLst/>
          </a:prstGeom>
          <a:ln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任意多边形 28"/>
          <p:cNvSpPr/>
          <p:nvPr userDrawn="1"/>
        </p:nvSpPr>
        <p:spPr>
          <a:xfrm flipV="1">
            <a:off x="174171" y="423706"/>
            <a:ext cx="1386789" cy="432000"/>
          </a:xfrm>
          <a:custGeom>
            <a:avLst/>
            <a:gdLst>
              <a:gd name="connsiteX0" fmla="*/ 167822 w 1386790"/>
              <a:gd name="connsiteY0" fmla="*/ 524933 h 524933"/>
              <a:gd name="connsiteX1" fmla="*/ 168846 w 1386790"/>
              <a:gd name="connsiteY1" fmla="*/ 524933 h 524933"/>
              <a:gd name="connsiteX2" fmla="*/ 168846 w 1386790"/>
              <a:gd name="connsiteY2" fmla="*/ 14598 h 524933"/>
              <a:gd name="connsiteX3" fmla="*/ 1386790 w 1386790"/>
              <a:gd name="connsiteY3" fmla="*/ 14598 h 524933"/>
              <a:gd name="connsiteX4" fmla="*/ 1386790 w 1386790"/>
              <a:gd name="connsiteY4" fmla="*/ 0 h 524933"/>
              <a:gd name="connsiteX5" fmla="*/ 167822 w 1386790"/>
              <a:gd name="connsiteY5" fmla="*/ 0 h 524933"/>
              <a:gd name="connsiteX6" fmla="*/ 152999 w 1386790"/>
              <a:gd name="connsiteY6" fmla="*/ 0 h 524933"/>
              <a:gd name="connsiteX7" fmla="*/ 152999 w 1386790"/>
              <a:gd name="connsiteY7" fmla="*/ 507260 h 524933"/>
              <a:gd name="connsiteX8" fmla="*/ 107280 w 1386790"/>
              <a:gd name="connsiteY8" fmla="*/ 507260 h 524933"/>
              <a:gd name="connsiteX9" fmla="*/ 107280 w 1386790"/>
              <a:gd name="connsiteY9" fmla="*/ 0 h 524933"/>
              <a:gd name="connsiteX10" fmla="*/ 0 w 1386790"/>
              <a:gd name="connsiteY10" fmla="*/ 0 h 524933"/>
              <a:gd name="connsiteX11" fmla="*/ 0 w 1386790"/>
              <a:gd name="connsiteY11" fmla="*/ 524932 h 524933"/>
              <a:gd name="connsiteX12" fmla="*/ 33834 w 1386790"/>
              <a:gd name="connsiteY12" fmla="*/ 524932 h 524933"/>
              <a:gd name="connsiteX13" fmla="*/ 33834 w 1386790"/>
              <a:gd name="connsiteY13" fmla="*/ 23810 h 524933"/>
              <a:gd name="connsiteX14" fmla="*/ 79553 w 1386790"/>
              <a:gd name="connsiteY14" fmla="*/ 23810 h 524933"/>
              <a:gd name="connsiteX15" fmla="*/ 79553 w 1386790"/>
              <a:gd name="connsiteY15" fmla="*/ 524932 h 524933"/>
              <a:gd name="connsiteX16" fmla="*/ 167822 w 1386790"/>
              <a:gd name="connsiteY16" fmla="*/ 524932 h 524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86790" h="524933">
                <a:moveTo>
                  <a:pt x="167822" y="524933"/>
                </a:moveTo>
                <a:lnTo>
                  <a:pt x="168846" y="524933"/>
                </a:lnTo>
                <a:lnTo>
                  <a:pt x="168846" y="14598"/>
                </a:lnTo>
                <a:lnTo>
                  <a:pt x="1386790" y="14598"/>
                </a:lnTo>
                <a:lnTo>
                  <a:pt x="1386790" y="0"/>
                </a:lnTo>
                <a:lnTo>
                  <a:pt x="167822" y="0"/>
                </a:lnTo>
                <a:lnTo>
                  <a:pt x="152999" y="0"/>
                </a:lnTo>
                <a:lnTo>
                  <a:pt x="152999" y="507260"/>
                </a:lnTo>
                <a:lnTo>
                  <a:pt x="107280" y="507260"/>
                </a:lnTo>
                <a:lnTo>
                  <a:pt x="107280" y="0"/>
                </a:lnTo>
                <a:lnTo>
                  <a:pt x="0" y="0"/>
                </a:lnTo>
                <a:lnTo>
                  <a:pt x="0" y="524932"/>
                </a:lnTo>
                <a:lnTo>
                  <a:pt x="33834" y="524932"/>
                </a:lnTo>
                <a:lnTo>
                  <a:pt x="33834" y="23810"/>
                </a:lnTo>
                <a:lnTo>
                  <a:pt x="79553" y="23810"/>
                </a:lnTo>
                <a:lnTo>
                  <a:pt x="79553" y="524932"/>
                </a:lnTo>
                <a:lnTo>
                  <a:pt x="167822" y="524932"/>
                </a:lnTo>
                <a:close/>
              </a:path>
            </a:pathLst>
          </a:custGeom>
          <a:solidFill>
            <a:srgbClr val="339933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479376" y="332656"/>
            <a:ext cx="846609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Impact" panose="020B0806030902050204" pitchFamily="34" charset="0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Impact" panose="020B080603090205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615805" y="184785"/>
            <a:ext cx="2434590" cy="5562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第3章节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3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35971" y="6334897"/>
            <a:ext cx="292061" cy="28314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lIns="0" tIns="0" rIns="0" bIns="0" anchor="ctr" anchorCtr="1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5" name="直接连接符 4"/>
          <p:cNvCxnSpPr/>
          <p:nvPr userDrawn="1"/>
        </p:nvCxnSpPr>
        <p:spPr>
          <a:xfrm flipH="1">
            <a:off x="1430458" y="6479836"/>
            <a:ext cx="10620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 flipH="1">
            <a:off x="141543" y="6479836"/>
            <a:ext cx="7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 userDrawn="1"/>
        </p:nvGrpSpPr>
        <p:grpSpPr>
          <a:xfrm flipH="1">
            <a:off x="975516" y="6268899"/>
            <a:ext cx="412970" cy="421874"/>
            <a:chOff x="7019085" y="157473"/>
            <a:chExt cx="3868830" cy="3952255"/>
          </a:xfrm>
          <a:solidFill>
            <a:schemeClr val="accent1"/>
          </a:solidFill>
        </p:grpSpPr>
        <p:sp>
          <p:nvSpPr>
            <p:cNvPr id="8" name="椭圆 7"/>
            <p:cNvSpPr/>
            <p:nvPr/>
          </p:nvSpPr>
          <p:spPr>
            <a:xfrm>
              <a:off x="8641073" y="1574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 rot="1542857">
              <a:off x="9362925" y="32223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 rot="3085714">
              <a:off x="9941806" y="783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 rot="7714286">
              <a:off x="9941806" y="2858472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 rot="4628572">
              <a:off x="10263060" y="145096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9257143">
              <a:off x="9362925" y="332011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 rot="6171428">
              <a:off x="10263060" y="219138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 rot="10800000">
              <a:off x="8641073" y="3484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 rot="12342857">
              <a:off x="7919220" y="332011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 rot="13885714">
              <a:off x="7340340" y="2858472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 rot="20057142">
              <a:off x="7919220" y="32223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 rot="15428571">
              <a:off x="7019085" y="219138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 rot="16971429">
              <a:off x="7019085" y="145096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 rot="18514286">
              <a:off x="7340340" y="783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cxnSp>
        <p:nvCxnSpPr>
          <p:cNvPr id="24" name="直接连接符 23" hidden="1"/>
          <p:cNvCxnSpPr/>
          <p:nvPr userDrawn="1"/>
        </p:nvCxnSpPr>
        <p:spPr>
          <a:xfrm>
            <a:off x="3181635" y="431856"/>
            <a:ext cx="0" cy="524933"/>
          </a:xfrm>
          <a:prstGeom prst="line">
            <a:avLst/>
          </a:prstGeom>
          <a:ln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任意多边形 28"/>
          <p:cNvSpPr/>
          <p:nvPr userDrawn="1"/>
        </p:nvSpPr>
        <p:spPr>
          <a:xfrm flipV="1">
            <a:off x="174171" y="423706"/>
            <a:ext cx="1386789" cy="432000"/>
          </a:xfrm>
          <a:custGeom>
            <a:avLst/>
            <a:gdLst>
              <a:gd name="connsiteX0" fmla="*/ 167822 w 1386790"/>
              <a:gd name="connsiteY0" fmla="*/ 524933 h 524933"/>
              <a:gd name="connsiteX1" fmla="*/ 168846 w 1386790"/>
              <a:gd name="connsiteY1" fmla="*/ 524933 h 524933"/>
              <a:gd name="connsiteX2" fmla="*/ 168846 w 1386790"/>
              <a:gd name="connsiteY2" fmla="*/ 14598 h 524933"/>
              <a:gd name="connsiteX3" fmla="*/ 1386790 w 1386790"/>
              <a:gd name="connsiteY3" fmla="*/ 14598 h 524933"/>
              <a:gd name="connsiteX4" fmla="*/ 1386790 w 1386790"/>
              <a:gd name="connsiteY4" fmla="*/ 0 h 524933"/>
              <a:gd name="connsiteX5" fmla="*/ 167822 w 1386790"/>
              <a:gd name="connsiteY5" fmla="*/ 0 h 524933"/>
              <a:gd name="connsiteX6" fmla="*/ 152999 w 1386790"/>
              <a:gd name="connsiteY6" fmla="*/ 0 h 524933"/>
              <a:gd name="connsiteX7" fmla="*/ 152999 w 1386790"/>
              <a:gd name="connsiteY7" fmla="*/ 507260 h 524933"/>
              <a:gd name="connsiteX8" fmla="*/ 107280 w 1386790"/>
              <a:gd name="connsiteY8" fmla="*/ 507260 h 524933"/>
              <a:gd name="connsiteX9" fmla="*/ 107280 w 1386790"/>
              <a:gd name="connsiteY9" fmla="*/ 0 h 524933"/>
              <a:gd name="connsiteX10" fmla="*/ 0 w 1386790"/>
              <a:gd name="connsiteY10" fmla="*/ 0 h 524933"/>
              <a:gd name="connsiteX11" fmla="*/ 0 w 1386790"/>
              <a:gd name="connsiteY11" fmla="*/ 524932 h 524933"/>
              <a:gd name="connsiteX12" fmla="*/ 33834 w 1386790"/>
              <a:gd name="connsiteY12" fmla="*/ 524932 h 524933"/>
              <a:gd name="connsiteX13" fmla="*/ 33834 w 1386790"/>
              <a:gd name="connsiteY13" fmla="*/ 23810 h 524933"/>
              <a:gd name="connsiteX14" fmla="*/ 79553 w 1386790"/>
              <a:gd name="connsiteY14" fmla="*/ 23810 h 524933"/>
              <a:gd name="connsiteX15" fmla="*/ 79553 w 1386790"/>
              <a:gd name="connsiteY15" fmla="*/ 524932 h 524933"/>
              <a:gd name="connsiteX16" fmla="*/ 167822 w 1386790"/>
              <a:gd name="connsiteY16" fmla="*/ 524932 h 524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86790" h="524933">
                <a:moveTo>
                  <a:pt x="167822" y="524933"/>
                </a:moveTo>
                <a:lnTo>
                  <a:pt x="168846" y="524933"/>
                </a:lnTo>
                <a:lnTo>
                  <a:pt x="168846" y="14598"/>
                </a:lnTo>
                <a:lnTo>
                  <a:pt x="1386790" y="14598"/>
                </a:lnTo>
                <a:lnTo>
                  <a:pt x="1386790" y="0"/>
                </a:lnTo>
                <a:lnTo>
                  <a:pt x="167822" y="0"/>
                </a:lnTo>
                <a:lnTo>
                  <a:pt x="152999" y="0"/>
                </a:lnTo>
                <a:lnTo>
                  <a:pt x="152999" y="507260"/>
                </a:lnTo>
                <a:lnTo>
                  <a:pt x="107280" y="507260"/>
                </a:lnTo>
                <a:lnTo>
                  <a:pt x="107280" y="0"/>
                </a:lnTo>
                <a:lnTo>
                  <a:pt x="0" y="0"/>
                </a:lnTo>
                <a:lnTo>
                  <a:pt x="0" y="524932"/>
                </a:lnTo>
                <a:lnTo>
                  <a:pt x="33834" y="524932"/>
                </a:lnTo>
                <a:lnTo>
                  <a:pt x="33834" y="23810"/>
                </a:lnTo>
                <a:lnTo>
                  <a:pt x="79553" y="23810"/>
                </a:lnTo>
                <a:lnTo>
                  <a:pt x="79553" y="524932"/>
                </a:lnTo>
                <a:lnTo>
                  <a:pt x="167822" y="524932"/>
                </a:lnTo>
                <a:close/>
              </a:path>
            </a:pathLst>
          </a:custGeom>
          <a:solidFill>
            <a:srgbClr val="339933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479376" y="332656"/>
            <a:ext cx="846609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Impact" panose="020B0806030902050204" pitchFamily="34" charset="0"/>
              </a:rPr>
              <a:t>03</a:t>
            </a:r>
            <a:endParaRPr lang="zh-CN" altLang="en-US" sz="3200" dirty="0">
              <a:solidFill>
                <a:schemeClr val="accent1"/>
              </a:solidFill>
              <a:latin typeface="Impact" panose="020B080603090205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615805" y="184785"/>
            <a:ext cx="2434590" cy="5562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第4章节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3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35971" y="6334897"/>
            <a:ext cx="292061" cy="28314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lIns="0" tIns="0" rIns="0" bIns="0" anchor="ctr" anchorCtr="1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5" name="直接连接符 4"/>
          <p:cNvCxnSpPr/>
          <p:nvPr userDrawn="1"/>
        </p:nvCxnSpPr>
        <p:spPr>
          <a:xfrm flipH="1">
            <a:off x="1430458" y="6479836"/>
            <a:ext cx="10620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 flipH="1">
            <a:off x="141543" y="6479836"/>
            <a:ext cx="7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 userDrawn="1"/>
        </p:nvGrpSpPr>
        <p:grpSpPr>
          <a:xfrm flipH="1">
            <a:off x="975516" y="6268899"/>
            <a:ext cx="412970" cy="421874"/>
            <a:chOff x="7019085" y="157473"/>
            <a:chExt cx="3868830" cy="3952255"/>
          </a:xfrm>
          <a:solidFill>
            <a:schemeClr val="accent1"/>
          </a:solidFill>
        </p:grpSpPr>
        <p:sp>
          <p:nvSpPr>
            <p:cNvPr id="8" name="椭圆 7"/>
            <p:cNvSpPr/>
            <p:nvPr/>
          </p:nvSpPr>
          <p:spPr>
            <a:xfrm>
              <a:off x="8641073" y="1574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 rot="1542857">
              <a:off x="9362925" y="32223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 rot="3085714">
              <a:off x="9941806" y="783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 rot="7714286">
              <a:off x="9941806" y="2858472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 rot="4628572">
              <a:off x="10263060" y="145096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9257143">
              <a:off x="9362925" y="332011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 rot="6171428">
              <a:off x="10263060" y="219138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 rot="10800000">
              <a:off x="8641073" y="3484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 rot="12342857">
              <a:off x="7919220" y="332011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 rot="13885714">
              <a:off x="7340340" y="2858472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 rot="20057142">
              <a:off x="7919220" y="32223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 rot="15428571">
              <a:off x="7019085" y="219138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 rot="16971429">
              <a:off x="7019085" y="145096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 rot="18514286">
              <a:off x="7340340" y="783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cxnSp>
        <p:nvCxnSpPr>
          <p:cNvPr id="24" name="直接连接符 23" hidden="1"/>
          <p:cNvCxnSpPr/>
          <p:nvPr userDrawn="1"/>
        </p:nvCxnSpPr>
        <p:spPr>
          <a:xfrm>
            <a:off x="3181635" y="431856"/>
            <a:ext cx="0" cy="524933"/>
          </a:xfrm>
          <a:prstGeom prst="line">
            <a:avLst/>
          </a:prstGeom>
          <a:ln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任意多边形 28"/>
          <p:cNvSpPr/>
          <p:nvPr userDrawn="1"/>
        </p:nvSpPr>
        <p:spPr>
          <a:xfrm flipV="1">
            <a:off x="174171" y="423706"/>
            <a:ext cx="1386789" cy="432000"/>
          </a:xfrm>
          <a:custGeom>
            <a:avLst/>
            <a:gdLst>
              <a:gd name="connsiteX0" fmla="*/ 167822 w 1386790"/>
              <a:gd name="connsiteY0" fmla="*/ 524933 h 524933"/>
              <a:gd name="connsiteX1" fmla="*/ 168846 w 1386790"/>
              <a:gd name="connsiteY1" fmla="*/ 524933 h 524933"/>
              <a:gd name="connsiteX2" fmla="*/ 168846 w 1386790"/>
              <a:gd name="connsiteY2" fmla="*/ 14598 h 524933"/>
              <a:gd name="connsiteX3" fmla="*/ 1386790 w 1386790"/>
              <a:gd name="connsiteY3" fmla="*/ 14598 h 524933"/>
              <a:gd name="connsiteX4" fmla="*/ 1386790 w 1386790"/>
              <a:gd name="connsiteY4" fmla="*/ 0 h 524933"/>
              <a:gd name="connsiteX5" fmla="*/ 167822 w 1386790"/>
              <a:gd name="connsiteY5" fmla="*/ 0 h 524933"/>
              <a:gd name="connsiteX6" fmla="*/ 152999 w 1386790"/>
              <a:gd name="connsiteY6" fmla="*/ 0 h 524933"/>
              <a:gd name="connsiteX7" fmla="*/ 152999 w 1386790"/>
              <a:gd name="connsiteY7" fmla="*/ 507260 h 524933"/>
              <a:gd name="connsiteX8" fmla="*/ 107280 w 1386790"/>
              <a:gd name="connsiteY8" fmla="*/ 507260 h 524933"/>
              <a:gd name="connsiteX9" fmla="*/ 107280 w 1386790"/>
              <a:gd name="connsiteY9" fmla="*/ 0 h 524933"/>
              <a:gd name="connsiteX10" fmla="*/ 0 w 1386790"/>
              <a:gd name="connsiteY10" fmla="*/ 0 h 524933"/>
              <a:gd name="connsiteX11" fmla="*/ 0 w 1386790"/>
              <a:gd name="connsiteY11" fmla="*/ 524932 h 524933"/>
              <a:gd name="connsiteX12" fmla="*/ 33834 w 1386790"/>
              <a:gd name="connsiteY12" fmla="*/ 524932 h 524933"/>
              <a:gd name="connsiteX13" fmla="*/ 33834 w 1386790"/>
              <a:gd name="connsiteY13" fmla="*/ 23810 h 524933"/>
              <a:gd name="connsiteX14" fmla="*/ 79553 w 1386790"/>
              <a:gd name="connsiteY14" fmla="*/ 23810 h 524933"/>
              <a:gd name="connsiteX15" fmla="*/ 79553 w 1386790"/>
              <a:gd name="connsiteY15" fmla="*/ 524932 h 524933"/>
              <a:gd name="connsiteX16" fmla="*/ 167822 w 1386790"/>
              <a:gd name="connsiteY16" fmla="*/ 524932 h 524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86790" h="524933">
                <a:moveTo>
                  <a:pt x="167822" y="524933"/>
                </a:moveTo>
                <a:lnTo>
                  <a:pt x="168846" y="524933"/>
                </a:lnTo>
                <a:lnTo>
                  <a:pt x="168846" y="14598"/>
                </a:lnTo>
                <a:lnTo>
                  <a:pt x="1386790" y="14598"/>
                </a:lnTo>
                <a:lnTo>
                  <a:pt x="1386790" y="0"/>
                </a:lnTo>
                <a:lnTo>
                  <a:pt x="167822" y="0"/>
                </a:lnTo>
                <a:lnTo>
                  <a:pt x="152999" y="0"/>
                </a:lnTo>
                <a:lnTo>
                  <a:pt x="152999" y="507260"/>
                </a:lnTo>
                <a:lnTo>
                  <a:pt x="107280" y="507260"/>
                </a:lnTo>
                <a:lnTo>
                  <a:pt x="107280" y="0"/>
                </a:lnTo>
                <a:lnTo>
                  <a:pt x="0" y="0"/>
                </a:lnTo>
                <a:lnTo>
                  <a:pt x="0" y="524932"/>
                </a:lnTo>
                <a:lnTo>
                  <a:pt x="33834" y="524932"/>
                </a:lnTo>
                <a:lnTo>
                  <a:pt x="33834" y="23810"/>
                </a:lnTo>
                <a:lnTo>
                  <a:pt x="79553" y="23810"/>
                </a:lnTo>
                <a:lnTo>
                  <a:pt x="79553" y="524932"/>
                </a:lnTo>
                <a:lnTo>
                  <a:pt x="167822" y="524932"/>
                </a:lnTo>
                <a:close/>
              </a:path>
            </a:pathLst>
          </a:custGeom>
          <a:solidFill>
            <a:srgbClr val="339933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479376" y="332656"/>
            <a:ext cx="846609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Impact" panose="020B0806030902050204" pitchFamily="34" charset="0"/>
              </a:rPr>
              <a:t>04</a:t>
            </a:r>
            <a:endParaRPr lang="zh-CN" altLang="en-US" sz="3200" dirty="0">
              <a:solidFill>
                <a:schemeClr val="accent1"/>
              </a:solidFill>
              <a:latin typeface="Impact" panose="020B080603090205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615805" y="184785"/>
            <a:ext cx="2434590" cy="5562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第5章节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3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35971" y="6334897"/>
            <a:ext cx="292061" cy="28314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lIns="0" tIns="0" rIns="0" bIns="0" anchor="ctr" anchorCtr="1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5" name="直接连接符 4"/>
          <p:cNvCxnSpPr/>
          <p:nvPr userDrawn="1"/>
        </p:nvCxnSpPr>
        <p:spPr>
          <a:xfrm flipH="1">
            <a:off x="1430458" y="6479836"/>
            <a:ext cx="10620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 flipH="1">
            <a:off x="141543" y="6479836"/>
            <a:ext cx="7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 userDrawn="1"/>
        </p:nvGrpSpPr>
        <p:grpSpPr>
          <a:xfrm flipH="1">
            <a:off x="975516" y="6268899"/>
            <a:ext cx="412970" cy="421874"/>
            <a:chOff x="7019085" y="157473"/>
            <a:chExt cx="3868830" cy="3952255"/>
          </a:xfrm>
          <a:solidFill>
            <a:schemeClr val="accent1"/>
          </a:solidFill>
        </p:grpSpPr>
        <p:sp>
          <p:nvSpPr>
            <p:cNvPr id="8" name="椭圆 7"/>
            <p:cNvSpPr/>
            <p:nvPr/>
          </p:nvSpPr>
          <p:spPr>
            <a:xfrm>
              <a:off x="8641073" y="1574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 rot="1542857">
              <a:off x="9362925" y="32223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 rot="3085714">
              <a:off x="9941806" y="783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 rot="7714286">
              <a:off x="9941806" y="2858472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 rot="4628572">
              <a:off x="10263060" y="145096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9257143">
              <a:off x="9362925" y="332011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 rot="6171428">
              <a:off x="10263060" y="219138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 rot="10800000">
              <a:off x="8641073" y="3484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 rot="12342857">
              <a:off x="7919220" y="332011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 rot="13885714">
              <a:off x="7340340" y="2858472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 rot="20057142">
              <a:off x="7919220" y="32223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 rot="15428571">
              <a:off x="7019085" y="219138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 rot="16971429">
              <a:off x="7019085" y="145096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 rot="18514286">
              <a:off x="7340340" y="783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cxnSp>
        <p:nvCxnSpPr>
          <p:cNvPr id="24" name="直接连接符 23" hidden="1"/>
          <p:cNvCxnSpPr/>
          <p:nvPr userDrawn="1"/>
        </p:nvCxnSpPr>
        <p:spPr>
          <a:xfrm>
            <a:off x="3181635" y="431856"/>
            <a:ext cx="0" cy="524933"/>
          </a:xfrm>
          <a:prstGeom prst="line">
            <a:avLst/>
          </a:prstGeom>
          <a:ln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任意多边形 28"/>
          <p:cNvSpPr/>
          <p:nvPr userDrawn="1"/>
        </p:nvSpPr>
        <p:spPr>
          <a:xfrm flipV="1">
            <a:off x="174171" y="423706"/>
            <a:ext cx="1386789" cy="432000"/>
          </a:xfrm>
          <a:custGeom>
            <a:avLst/>
            <a:gdLst>
              <a:gd name="connsiteX0" fmla="*/ 167822 w 1386790"/>
              <a:gd name="connsiteY0" fmla="*/ 524933 h 524933"/>
              <a:gd name="connsiteX1" fmla="*/ 168846 w 1386790"/>
              <a:gd name="connsiteY1" fmla="*/ 524933 h 524933"/>
              <a:gd name="connsiteX2" fmla="*/ 168846 w 1386790"/>
              <a:gd name="connsiteY2" fmla="*/ 14598 h 524933"/>
              <a:gd name="connsiteX3" fmla="*/ 1386790 w 1386790"/>
              <a:gd name="connsiteY3" fmla="*/ 14598 h 524933"/>
              <a:gd name="connsiteX4" fmla="*/ 1386790 w 1386790"/>
              <a:gd name="connsiteY4" fmla="*/ 0 h 524933"/>
              <a:gd name="connsiteX5" fmla="*/ 167822 w 1386790"/>
              <a:gd name="connsiteY5" fmla="*/ 0 h 524933"/>
              <a:gd name="connsiteX6" fmla="*/ 152999 w 1386790"/>
              <a:gd name="connsiteY6" fmla="*/ 0 h 524933"/>
              <a:gd name="connsiteX7" fmla="*/ 152999 w 1386790"/>
              <a:gd name="connsiteY7" fmla="*/ 507260 h 524933"/>
              <a:gd name="connsiteX8" fmla="*/ 107280 w 1386790"/>
              <a:gd name="connsiteY8" fmla="*/ 507260 h 524933"/>
              <a:gd name="connsiteX9" fmla="*/ 107280 w 1386790"/>
              <a:gd name="connsiteY9" fmla="*/ 0 h 524933"/>
              <a:gd name="connsiteX10" fmla="*/ 0 w 1386790"/>
              <a:gd name="connsiteY10" fmla="*/ 0 h 524933"/>
              <a:gd name="connsiteX11" fmla="*/ 0 w 1386790"/>
              <a:gd name="connsiteY11" fmla="*/ 524932 h 524933"/>
              <a:gd name="connsiteX12" fmla="*/ 33834 w 1386790"/>
              <a:gd name="connsiteY12" fmla="*/ 524932 h 524933"/>
              <a:gd name="connsiteX13" fmla="*/ 33834 w 1386790"/>
              <a:gd name="connsiteY13" fmla="*/ 23810 h 524933"/>
              <a:gd name="connsiteX14" fmla="*/ 79553 w 1386790"/>
              <a:gd name="connsiteY14" fmla="*/ 23810 h 524933"/>
              <a:gd name="connsiteX15" fmla="*/ 79553 w 1386790"/>
              <a:gd name="connsiteY15" fmla="*/ 524932 h 524933"/>
              <a:gd name="connsiteX16" fmla="*/ 167822 w 1386790"/>
              <a:gd name="connsiteY16" fmla="*/ 524932 h 524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86790" h="524933">
                <a:moveTo>
                  <a:pt x="167822" y="524933"/>
                </a:moveTo>
                <a:lnTo>
                  <a:pt x="168846" y="524933"/>
                </a:lnTo>
                <a:lnTo>
                  <a:pt x="168846" y="14598"/>
                </a:lnTo>
                <a:lnTo>
                  <a:pt x="1386790" y="14598"/>
                </a:lnTo>
                <a:lnTo>
                  <a:pt x="1386790" y="0"/>
                </a:lnTo>
                <a:lnTo>
                  <a:pt x="167822" y="0"/>
                </a:lnTo>
                <a:lnTo>
                  <a:pt x="152999" y="0"/>
                </a:lnTo>
                <a:lnTo>
                  <a:pt x="152999" y="507260"/>
                </a:lnTo>
                <a:lnTo>
                  <a:pt x="107280" y="507260"/>
                </a:lnTo>
                <a:lnTo>
                  <a:pt x="107280" y="0"/>
                </a:lnTo>
                <a:lnTo>
                  <a:pt x="0" y="0"/>
                </a:lnTo>
                <a:lnTo>
                  <a:pt x="0" y="524932"/>
                </a:lnTo>
                <a:lnTo>
                  <a:pt x="33834" y="524932"/>
                </a:lnTo>
                <a:lnTo>
                  <a:pt x="33834" y="23810"/>
                </a:lnTo>
                <a:lnTo>
                  <a:pt x="79553" y="23810"/>
                </a:lnTo>
                <a:lnTo>
                  <a:pt x="79553" y="524932"/>
                </a:lnTo>
                <a:lnTo>
                  <a:pt x="167822" y="524932"/>
                </a:lnTo>
                <a:close/>
              </a:path>
            </a:pathLst>
          </a:custGeom>
          <a:solidFill>
            <a:srgbClr val="339933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479376" y="332656"/>
            <a:ext cx="846609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Impact" panose="020B0806030902050204" pitchFamily="34" charset="0"/>
              </a:rPr>
              <a:t>05</a:t>
            </a:r>
            <a:endParaRPr lang="zh-CN" altLang="en-US" sz="3200" dirty="0">
              <a:solidFill>
                <a:schemeClr val="accent1"/>
              </a:solidFill>
              <a:latin typeface="Impact" panose="020B080603090205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615805" y="184785"/>
            <a:ext cx="2434590" cy="5562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第6章节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3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35971" y="6334897"/>
            <a:ext cx="292061" cy="28314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lIns="0" tIns="0" rIns="0" bIns="0" anchor="ctr" anchorCtr="1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5" name="直接连接符 4"/>
          <p:cNvCxnSpPr/>
          <p:nvPr userDrawn="1"/>
        </p:nvCxnSpPr>
        <p:spPr>
          <a:xfrm flipH="1">
            <a:off x="1430458" y="6479836"/>
            <a:ext cx="10620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 flipH="1">
            <a:off x="141543" y="6479836"/>
            <a:ext cx="7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 userDrawn="1"/>
        </p:nvGrpSpPr>
        <p:grpSpPr>
          <a:xfrm flipH="1">
            <a:off x="975516" y="6268899"/>
            <a:ext cx="412970" cy="421874"/>
            <a:chOff x="7019085" y="157473"/>
            <a:chExt cx="3868830" cy="3952255"/>
          </a:xfrm>
          <a:solidFill>
            <a:schemeClr val="accent1"/>
          </a:solidFill>
        </p:grpSpPr>
        <p:sp>
          <p:nvSpPr>
            <p:cNvPr id="8" name="椭圆 7"/>
            <p:cNvSpPr/>
            <p:nvPr/>
          </p:nvSpPr>
          <p:spPr>
            <a:xfrm>
              <a:off x="8641073" y="1574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 rot="1542857">
              <a:off x="9362925" y="32223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 rot="3085714">
              <a:off x="9941806" y="783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 rot="7714286">
              <a:off x="9941806" y="2858472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 rot="4628572">
              <a:off x="10263060" y="145096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9257143">
              <a:off x="9362925" y="332011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 rot="6171428">
              <a:off x="10263060" y="219138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 rot="10800000">
              <a:off x="8641073" y="3484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 rot="12342857">
              <a:off x="7919220" y="332011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 rot="13885714">
              <a:off x="7340340" y="2858472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 rot="20057142">
              <a:off x="7919220" y="32223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 rot="15428571">
              <a:off x="7019085" y="219138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 rot="16971429">
              <a:off x="7019085" y="145096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 rot="18514286">
              <a:off x="7340340" y="783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cxnSp>
        <p:nvCxnSpPr>
          <p:cNvPr id="24" name="直接连接符 23" hidden="1"/>
          <p:cNvCxnSpPr/>
          <p:nvPr userDrawn="1"/>
        </p:nvCxnSpPr>
        <p:spPr>
          <a:xfrm>
            <a:off x="3181635" y="431856"/>
            <a:ext cx="0" cy="524933"/>
          </a:xfrm>
          <a:prstGeom prst="line">
            <a:avLst/>
          </a:prstGeom>
          <a:ln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任意多边形 28"/>
          <p:cNvSpPr/>
          <p:nvPr userDrawn="1"/>
        </p:nvSpPr>
        <p:spPr>
          <a:xfrm flipV="1">
            <a:off x="174171" y="423706"/>
            <a:ext cx="1386789" cy="432000"/>
          </a:xfrm>
          <a:custGeom>
            <a:avLst/>
            <a:gdLst>
              <a:gd name="connsiteX0" fmla="*/ 167822 w 1386790"/>
              <a:gd name="connsiteY0" fmla="*/ 524933 h 524933"/>
              <a:gd name="connsiteX1" fmla="*/ 168846 w 1386790"/>
              <a:gd name="connsiteY1" fmla="*/ 524933 h 524933"/>
              <a:gd name="connsiteX2" fmla="*/ 168846 w 1386790"/>
              <a:gd name="connsiteY2" fmla="*/ 14598 h 524933"/>
              <a:gd name="connsiteX3" fmla="*/ 1386790 w 1386790"/>
              <a:gd name="connsiteY3" fmla="*/ 14598 h 524933"/>
              <a:gd name="connsiteX4" fmla="*/ 1386790 w 1386790"/>
              <a:gd name="connsiteY4" fmla="*/ 0 h 524933"/>
              <a:gd name="connsiteX5" fmla="*/ 167822 w 1386790"/>
              <a:gd name="connsiteY5" fmla="*/ 0 h 524933"/>
              <a:gd name="connsiteX6" fmla="*/ 152999 w 1386790"/>
              <a:gd name="connsiteY6" fmla="*/ 0 h 524933"/>
              <a:gd name="connsiteX7" fmla="*/ 152999 w 1386790"/>
              <a:gd name="connsiteY7" fmla="*/ 507260 h 524933"/>
              <a:gd name="connsiteX8" fmla="*/ 107280 w 1386790"/>
              <a:gd name="connsiteY8" fmla="*/ 507260 h 524933"/>
              <a:gd name="connsiteX9" fmla="*/ 107280 w 1386790"/>
              <a:gd name="connsiteY9" fmla="*/ 0 h 524933"/>
              <a:gd name="connsiteX10" fmla="*/ 0 w 1386790"/>
              <a:gd name="connsiteY10" fmla="*/ 0 h 524933"/>
              <a:gd name="connsiteX11" fmla="*/ 0 w 1386790"/>
              <a:gd name="connsiteY11" fmla="*/ 524932 h 524933"/>
              <a:gd name="connsiteX12" fmla="*/ 33834 w 1386790"/>
              <a:gd name="connsiteY12" fmla="*/ 524932 h 524933"/>
              <a:gd name="connsiteX13" fmla="*/ 33834 w 1386790"/>
              <a:gd name="connsiteY13" fmla="*/ 23810 h 524933"/>
              <a:gd name="connsiteX14" fmla="*/ 79553 w 1386790"/>
              <a:gd name="connsiteY14" fmla="*/ 23810 h 524933"/>
              <a:gd name="connsiteX15" fmla="*/ 79553 w 1386790"/>
              <a:gd name="connsiteY15" fmla="*/ 524932 h 524933"/>
              <a:gd name="connsiteX16" fmla="*/ 167822 w 1386790"/>
              <a:gd name="connsiteY16" fmla="*/ 524932 h 524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86790" h="524933">
                <a:moveTo>
                  <a:pt x="167822" y="524933"/>
                </a:moveTo>
                <a:lnTo>
                  <a:pt x="168846" y="524933"/>
                </a:lnTo>
                <a:lnTo>
                  <a:pt x="168846" y="14598"/>
                </a:lnTo>
                <a:lnTo>
                  <a:pt x="1386790" y="14598"/>
                </a:lnTo>
                <a:lnTo>
                  <a:pt x="1386790" y="0"/>
                </a:lnTo>
                <a:lnTo>
                  <a:pt x="167822" y="0"/>
                </a:lnTo>
                <a:lnTo>
                  <a:pt x="152999" y="0"/>
                </a:lnTo>
                <a:lnTo>
                  <a:pt x="152999" y="507260"/>
                </a:lnTo>
                <a:lnTo>
                  <a:pt x="107280" y="507260"/>
                </a:lnTo>
                <a:lnTo>
                  <a:pt x="107280" y="0"/>
                </a:lnTo>
                <a:lnTo>
                  <a:pt x="0" y="0"/>
                </a:lnTo>
                <a:lnTo>
                  <a:pt x="0" y="524932"/>
                </a:lnTo>
                <a:lnTo>
                  <a:pt x="33834" y="524932"/>
                </a:lnTo>
                <a:lnTo>
                  <a:pt x="33834" y="23810"/>
                </a:lnTo>
                <a:lnTo>
                  <a:pt x="79553" y="23810"/>
                </a:lnTo>
                <a:lnTo>
                  <a:pt x="79553" y="524932"/>
                </a:lnTo>
                <a:lnTo>
                  <a:pt x="167822" y="524932"/>
                </a:lnTo>
                <a:close/>
              </a:path>
            </a:pathLst>
          </a:custGeom>
          <a:solidFill>
            <a:srgbClr val="339933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TextBox 24"/>
          <p:cNvSpPr txBox="1"/>
          <p:nvPr userDrawn="1"/>
        </p:nvSpPr>
        <p:spPr>
          <a:xfrm>
            <a:off x="479376" y="332656"/>
            <a:ext cx="846609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Impact" panose="020B0806030902050204" pitchFamily="34" charset="0"/>
              </a:rPr>
              <a:t>06</a:t>
            </a:r>
            <a:endParaRPr lang="zh-CN" altLang="en-US" sz="3200" dirty="0">
              <a:solidFill>
                <a:schemeClr val="accent1"/>
              </a:solidFill>
              <a:latin typeface="Impact" panose="020B080603090205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615805" y="184785"/>
            <a:ext cx="2434590" cy="5562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底面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3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/>
        </p:nvSpPr>
        <p:spPr>
          <a:xfrm>
            <a:off x="0" y="2626517"/>
            <a:ext cx="12192000" cy="1714585"/>
          </a:xfrm>
          <a:prstGeom prst="rect">
            <a:avLst/>
          </a:prstGeom>
          <a:solidFill>
            <a:schemeClr val="accent1"/>
          </a:solidFill>
          <a:ln>
            <a:solidFill>
              <a:srgbClr val="339933"/>
            </a:solidFill>
          </a:ln>
          <a:effectLst/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cxnSp>
        <p:nvCxnSpPr>
          <p:cNvPr id="15" name="直接连接符 14"/>
          <p:cNvCxnSpPr/>
          <p:nvPr userDrawn="1"/>
        </p:nvCxnSpPr>
        <p:spPr>
          <a:xfrm>
            <a:off x="0" y="4373612"/>
            <a:ext cx="12192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3"/>
          <p:cNvSpPr txBox="1"/>
          <p:nvPr userDrawn="1"/>
        </p:nvSpPr>
        <p:spPr>
          <a:xfrm>
            <a:off x="3876871" y="2822089"/>
            <a:ext cx="4438258" cy="120032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b="1" dirty="0">
                <a:ln w="3175">
                  <a:solidFill>
                    <a:srgbClr val="31A5D7"/>
                  </a:solidFill>
                </a:ln>
                <a:solidFill>
                  <a:schemeClr val="bg1"/>
                </a:solidFill>
                <a:latin typeface="Copperplate Gothic Bold" panose="020E0705020206020404" pitchFamily="34" charset="0"/>
                <a:ea typeface="华康俪金黑W8" pitchFamily="49" charset="-122"/>
              </a:rPr>
              <a:t>谢谢</a:t>
            </a:r>
            <a:endParaRPr lang="zh-CN" altLang="en-US" sz="11500" b="1" dirty="0">
              <a:ln w="3175">
                <a:solidFill>
                  <a:srgbClr val="31A5D7"/>
                </a:solidFill>
              </a:ln>
              <a:solidFill>
                <a:schemeClr val="bg1"/>
              </a:solidFill>
              <a:latin typeface="华康俪金黑W8" pitchFamily="49" charset="-122"/>
              <a:ea typeface="华康俪金黑W8" pitchFamily="49" charset="-122"/>
            </a:endParaRPr>
          </a:p>
        </p:txBody>
      </p:sp>
      <p:cxnSp>
        <p:nvCxnSpPr>
          <p:cNvPr id="26" name="直接连接符 25"/>
          <p:cNvCxnSpPr/>
          <p:nvPr userDrawn="1"/>
        </p:nvCxnSpPr>
        <p:spPr>
          <a:xfrm>
            <a:off x="-34" y="2597856"/>
            <a:ext cx="12192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 userDrawn="1"/>
        </p:nvCxnSpPr>
        <p:spPr>
          <a:xfrm>
            <a:off x="0" y="6217149"/>
            <a:ext cx="4320000" cy="12674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 userDrawn="1"/>
        </p:nvCxnSpPr>
        <p:spPr>
          <a:xfrm>
            <a:off x="0" y="6283435"/>
            <a:ext cx="4320000" cy="12674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 userDrawn="1"/>
        </p:nvCxnSpPr>
        <p:spPr>
          <a:xfrm>
            <a:off x="0" y="6349721"/>
            <a:ext cx="4320000" cy="12674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 userDrawn="1"/>
        </p:nvCxnSpPr>
        <p:spPr>
          <a:xfrm>
            <a:off x="7872000" y="6217149"/>
            <a:ext cx="4320000" cy="12674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 userDrawn="1"/>
        </p:nvCxnSpPr>
        <p:spPr>
          <a:xfrm>
            <a:off x="7872000" y="6283435"/>
            <a:ext cx="4320000" cy="12674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 userDrawn="1"/>
        </p:nvCxnSpPr>
        <p:spPr>
          <a:xfrm>
            <a:off x="7872000" y="6349721"/>
            <a:ext cx="4320000" cy="12674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42"/>
          <p:cNvSpPr txBox="1"/>
          <p:nvPr userDrawn="1"/>
        </p:nvSpPr>
        <p:spPr>
          <a:xfrm>
            <a:off x="4814570" y="6078220"/>
            <a:ext cx="27838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润泽科技发展有限公司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615805" y="184785"/>
            <a:ext cx="2434590" cy="55626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943261" y="6338262"/>
            <a:ext cx="540987" cy="283147"/>
          </a:xfrm>
          <a:prstGeom prst="rect">
            <a:avLst/>
          </a:prstGeom>
        </p:spPr>
        <p:txBody>
          <a:bodyPr wrap="square" lIns="0" tIns="0" rIns="0" bIns="0"/>
          <a:lstStyle>
            <a:lvl1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hf hdr="0" ftr="0" dt="0"/>
  <p:txStyles>
    <p:titleStyle>
      <a:lvl1pPr algn="ctr" defTabSz="1218565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0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1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2.jpe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5000">
              <a:srgbClr val="E6E6E6"/>
            </a:gs>
            <a:gs pos="25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13"/>
          <p:cNvSpPr txBox="1"/>
          <p:nvPr/>
        </p:nvSpPr>
        <p:spPr>
          <a:xfrm>
            <a:off x="1847528" y="3212976"/>
            <a:ext cx="8496944" cy="5835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ln w="3175">
                  <a:solidFill>
                    <a:srgbClr val="31A5D7"/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水处理</a:t>
            </a:r>
            <a:r>
              <a:rPr lang="zh-CN" altLang="en-US" sz="3200" b="1" dirty="0" smtClean="0">
                <a:ln w="3175">
                  <a:solidFill>
                    <a:srgbClr val="31A5D7"/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系统维护</a:t>
            </a:r>
            <a:r>
              <a:rPr lang="zh-CN" altLang="en-US" sz="3200" b="1" dirty="0">
                <a:ln w="3175">
                  <a:solidFill>
                    <a:srgbClr val="31A5D7"/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保养培训</a:t>
            </a:r>
            <a:endParaRPr lang="en-US" altLang="zh-CN" sz="3200" b="1" dirty="0">
              <a:ln w="3175">
                <a:solidFill>
                  <a:srgbClr val="31A5D7"/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904312" y="4869160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培训</a:t>
            </a:r>
            <a:r>
              <a:rPr lang="zh-CN" altLang="en-US"/>
              <a:t>讲师</a:t>
            </a:r>
            <a:r>
              <a:rPr lang="zh-CN" altLang="en-US" smtClean="0"/>
              <a:t>：</a:t>
            </a:r>
            <a:endParaRPr lang="en-US" altLang="zh-CN" dirty="0"/>
          </a:p>
          <a:p>
            <a:r>
              <a:rPr lang="zh-CN" altLang="en-US" dirty="0"/>
              <a:t>培训日期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wrap="square" lIns="0" tIns="0" rIns="0" bIns="0" anchor="ctr" anchorCtr="1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kern="120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ern="120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ern="120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ern="120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ern="120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cs typeface="+mn-cs"/>
              </a:defRPr>
            </a:lvl5pPr>
          </a:lstStyle>
          <a:p>
            <a:pPr lvl="0" algn="ctr"/>
            <a:fld id="{9A0DB2DC-4C9A-4742-B13C-FB6460FD3503}" type="slidenum">
              <a:rPr lang="zh-CN" altLang="en-US" sz="1200">
                <a:solidFill>
                  <a:schemeClr val="bg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</a:rPr>
            </a:fld>
            <a:endParaRPr lang="zh-CN" altLang="en-US" sz="1200" dirty="0">
              <a:solidFill>
                <a:schemeClr val="bg1"/>
              </a:solidFill>
              <a:latin typeface="Copperplate Gothic Bold" panose="020E0705020206020404" pitchFamily="34" charset="0"/>
              <a:ea typeface="微软雅黑" panose="020B0503020204020204" pitchFamily="34" charset="-122"/>
            </a:endParaRPr>
          </a:p>
        </p:txBody>
      </p:sp>
      <p:sp>
        <p:nvSpPr>
          <p:cNvPr id="30722" name="TextBox 5"/>
          <p:cNvSpPr txBox="1"/>
          <p:nvPr/>
        </p:nvSpPr>
        <p:spPr>
          <a:xfrm>
            <a:off x="1703388" y="404813"/>
            <a:ext cx="8856662" cy="46196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</a:rPr>
              <a:t>外观检查</a:t>
            </a:r>
            <a:endParaRPr lang="zh-CN" altLang="en-US" sz="2400" b="1" dirty="0">
              <a:solidFill>
                <a:schemeClr val="accent1"/>
              </a:solidFill>
              <a:latin typeface="Copperplate Gothic Bold" panose="020E0705020206020404" pitchFamily="34" charset="0"/>
              <a:ea typeface="微软雅黑" panose="020B0503020204020204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558925" y="1773238"/>
          <a:ext cx="8928992" cy="33516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0458"/>
                <a:gridCol w="7908534"/>
              </a:tblGrid>
              <a:tr h="47880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序号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全自动软化水装置</a:t>
                      </a:r>
                      <a:r>
                        <a:rPr lang="zh-CN" altLang="en-US" sz="1600" dirty="0"/>
                        <a:t>操作步骤</a:t>
                      </a:r>
                      <a:endParaRPr lang="zh-CN" altLang="en-US" sz="1600" dirty="0"/>
                    </a:p>
                  </a:txBody>
                  <a:tcPr anchor="ctr"/>
                </a:tc>
              </a:tr>
              <a:tr h="4788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1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/>
                        <a:t>设备指示灯、仪表、控制按钮等无缺失、破损；</a:t>
                      </a:r>
                      <a:endParaRPr lang="en-US" altLang="zh-CN" sz="1600" dirty="0"/>
                    </a:p>
                  </a:txBody>
                  <a:tcPr anchor="ctr"/>
                </a:tc>
              </a:tr>
              <a:tr h="4788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2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/>
                        <a:t>设备表面无划痕、无油污、无变形和锈蚀等情况；</a:t>
                      </a:r>
                      <a:endParaRPr lang="en-US" altLang="zh-CN" sz="1600" dirty="0"/>
                    </a:p>
                  </a:txBody>
                  <a:tcPr anchor="ctr"/>
                </a:tc>
              </a:tr>
              <a:tr h="4788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3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/>
                        <a:t>关闭全自动软化水装置；</a:t>
                      </a:r>
                      <a:endParaRPr lang="en-US" altLang="zh-CN" sz="1600" dirty="0"/>
                    </a:p>
                  </a:txBody>
                  <a:tcPr anchor="ctr"/>
                </a:tc>
              </a:tr>
              <a:tr h="4788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4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/>
                        <a:t>检查机头部位：主要检修项目为活塞、</a:t>
                      </a:r>
                      <a:r>
                        <a:rPr lang="en-US" altLang="zh-CN" sz="1600" dirty="0"/>
                        <a:t>O</a:t>
                      </a:r>
                      <a:r>
                        <a:rPr lang="zh-CN" altLang="en-US" sz="1600" dirty="0"/>
                        <a:t>型圈、格栅、射流器、控制面板；</a:t>
                      </a:r>
                      <a:endParaRPr lang="en-US" altLang="zh-CN" sz="1600" dirty="0"/>
                    </a:p>
                  </a:txBody>
                  <a:tcPr anchor="ctr"/>
                </a:tc>
              </a:tr>
              <a:tr h="4788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5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/>
                        <a:t>检查树脂罐：检查上下布水器、树脂量、树脂颜色；</a:t>
                      </a:r>
                      <a:endParaRPr lang="en-US" altLang="zh-CN" sz="1600" dirty="0"/>
                    </a:p>
                  </a:txBody>
                  <a:tcPr anchor="ctr"/>
                </a:tc>
              </a:tr>
              <a:tr h="4788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6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/>
                        <a:t>检查盐桶：清理盐桶内壁的淤泥、检查底部过滤器；</a:t>
                      </a:r>
                      <a:endParaRPr lang="en-US" altLang="zh-CN" sz="160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wrap="square" lIns="0" tIns="0" rIns="0" bIns="0" anchor="ctr" anchorCtr="1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kern="120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ern="120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ern="120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ern="120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ern="120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cs typeface="+mn-cs"/>
              </a:defRPr>
            </a:lvl5pPr>
          </a:lstStyle>
          <a:p>
            <a:pPr lvl="0" algn="ctr"/>
            <a:fld id="{9A0DB2DC-4C9A-4742-B13C-FB6460FD3503}" type="slidenum">
              <a:rPr lang="zh-CN" altLang="en-US" sz="1200">
                <a:solidFill>
                  <a:schemeClr val="bg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</a:rPr>
            </a:fld>
            <a:endParaRPr lang="zh-CN" altLang="en-US" sz="1200" dirty="0">
              <a:solidFill>
                <a:schemeClr val="bg1"/>
              </a:solidFill>
              <a:latin typeface="Copperplate Gothic Bold" panose="020E0705020206020404" pitchFamily="34" charset="0"/>
              <a:ea typeface="微软雅黑" panose="020B0503020204020204" pitchFamily="34" charset="-122"/>
            </a:endParaRPr>
          </a:p>
        </p:txBody>
      </p:sp>
      <p:pic>
        <p:nvPicPr>
          <p:cNvPr id="37890" name="图片 2" descr="微信图片_2019031120274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36800" y="1146175"/>
            <a:ext cx="4263242" cy="2814584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7891" name="图片 3" descr="微信图片_201903112027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9954" y="1132058"/>
            <a:ext cx="3924611" cy="5223409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800" y="3974219"/>
            <a:ext cx="4263242" cy="2381249"/>
          </a:xfrm>
          <a:prstGeom prst="rect">
            <a:avLst/>
          </a:prstGeom>
        </p:spPr>
      </p:pic>
      <p:sp>
        <p:nvSpPr>
          <p:cNvPr id="3" name="矩形标注 2"/>
          <p:cNvSpPr/>
          <p:nvPr/>
        </p:nvSpPr>
        <p:spPr>
          <a:xfrm>
            <a:off x="983574" y="1340826"/>
            <a:ext cx="914400" cy="612648"/>
          </a:xfrm>
          <a:prstGeom prst="wedgeRectCallout">
            <a:avLst>
              <a:gd name="adj1" fmla="val 185725"/>
              <a:gd name="adj2" fmla="val 13835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控制器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标注 7"/>
          <p:cNvSpPr/>
          <p:nvPr/>
        </p:nvSpPr>
        <p:spPr>
          <a:xfrm>
            <a:off x="983574" y="3568078"/>
            <a:ext cx="914400" cy="612648"/>
          </a:xfrm>
          <a:prstGeom prst="wedgeRectCallout">
            <a:avLst>
              <a:gd name="adj1" fmla="val 254577"/>
              <a:gd name="adj2" fmla="val 11388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进水过滤器器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标注 8"/>
          <p:cNvSpPr/>
          <p:nvPr/>
        </p:nvSpPr>
        <p:spPr>
          <a:xfrm>
            <a:off x="983574" y="5229150"/>
            <a:ext cx="914400" cy="612648"/>
          </a:xfrm>
          <a:prstGeom prst="wedgeRectCallout">
            <a:avLst>
              <a:gd name="adj1" fmla="val 403757"/>
              <a:gd name="adj2" fmla="val -4026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进水压力表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标注 9"/>
          <p:cNvSpPr/>
          <p:nvPr/>
        </p:nvSpPr>
        <p:spPr>
          <a:xfrm>
            <a:off x="10641461" y="3340934"/>
            <a:ext cx="914400" cy="612648"/>
          </a:xfrm>
          <a:prstGeom prst="wedgeRectCallout">
            <a:avLst>
              <a:gd name="adj1" fmla="val -196243"/>
              <a:gd name="adj2" fmla="val 17505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流量计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TextBox 5"/>
          <p:cNvSpPr txBox="1"/>
          <p:nvPr/>
        </p:nvSpPr>
        <p:spPr>
          <a:xfrm>
            <a:off x="1703388" y="404813"/>
            <a:ext cx="8856662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全自动软化水装置</a:t>
            </a:r>
            <a:r>
              <a:rPr lang="en-US" altLang="zh-CN" sz="2400" b="1" dirty="0">
                <a:solidFill>
                  <a:schemeClr val="accent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-</a:t>
            </a:r>
            <a:r>
              <a:rPr lang="zh-CN" altLang="en-US" sz="2400" b="1" dirty="0">
                <a:solidFill>
                  <a:schemeClr val="accent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运行保养</a:t>
            </a:r>
            <a:endParaRPr lang="zh-CN" altLang="en-US" sz="2400" b="1" dirty="0">
              <a:solidFill>
                <a:schemeClr val="accent1"/>
              </a:solidFill>
              <a:latin typeface="Copperplate Gothic Bold" panose="020E07050202060204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wrap="square" lIns="0" tIns="0" rIns="0" bIns="0" anchor="ctr" anchorCtr="1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kern="120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ern="120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ern="120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ern="120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ern="120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cs typeface="+mn-cs"/>
              </a:defRPr>
            </a:lvl5pPr>
          </a:lstStyle>
          <a:p>
            <a:pPr lvl="0" algn="ctr"/>
            <a:fld id="{9A0DB2DC-4C9A-4742-B13C-FB6460FD3503}" type="slidenum">
              <a:rPr lang="zh-CN" altLang="en-US" sz="1200">
                <a:solidFill>
                  <a:schemeClr val="bg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</a:rPr>
            </a:fld>
            <a:endParaRPr lang="zh-CN" altLang="en-US" sz="1200" dirty="0">
              <a:solidFill>
                <a:schemeClr val="bg1"/>
              </a:solidFill>
              <a:latin typeface="Copperplate Gothic Bold" panose="020E0705020206020404" pitchFamily="34" charset="0"/>
              <a:ea typeface="微软雅黑" panose="020B0503020204020204" pitchFamily="34" charset="-122"/>
            </a:endParaRPr>
          </a:p>
        </p:txBody>
      </p:sp>
      <p:sp>
        <p:nvSpPr>
          <p:cNvPr id="7" name="TextBox 5"/>
          <p:cNvSpPr txBox="1"/>
          <p:nvPr/>
        </p:nvSpPr>
        <p:spPr>
          <a:xfrm>
            <a:off x="1703388" y="404813"/>
            <a:ext cx="8856662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全自动软化水装置</a:t>
            </a:r>
            <a:r>
              <a:rPr lang="en-US" altLang="zh-CN" sz="2400" b="1" dirty="0">
                <a:solidFill>
                  <a:schemeClr val="accent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-</a:t>
            </a:r>
            <a:r>
              <a:rPr lang="zh-CN" altLang="en-US" sz="2400" b="1" dirty="0">
                <a:solidFill>
                  <a:schemeClr val="accent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运行保养</a:t>
            </a:r>
            <a:endParaRPr lang="zh-CN" altLang="en-US" sz="2400" b="1" dirty="0">
              <a:solidFill>
                <a:schemeClr val="accent1"/>
              </a:solidFill>
              <a:latin typeface="Copperplate Gothic Bold" panose="020E0705020206020404" pitchFamily="34" charset="0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388" y="1268820"/>
            <a:ext cx="9145008" cy="5045578"/>
          </a:xfrm>
          <a:prstGeom prst="rect">
            <a:avLst/>
          </a:prstGeom>
        </p:spPr>
      </p:pic>
      <p:sp>
        <p:nvSpPr>
          <p:cNvPr id="3" name="矩形标注 2"/>
          <p:cNvSpPr/>
          <p:nvPr/>
        </p:nvSpPr>
        <p:spPr>
          <a:xfrm>
            <a:off x="573216" y="3717024"/>
            <a:ext cx="914400" cy="612648"/>
          </a:xfrm>
          <a:prstGeom prst="wedgeRectCallout">
            <a:avLst>
              <a:gd name="adj1" fmla="val 231626"/>
              <a:gd name="adj2" fmla="val 11143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树脂罐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标注 9"/>
          <p:cNvSpPr/>
          <p:nvPr/>
        </p:nvSpPr>
        <p:spPr>
          <a:xfrm>
            <a:off x="573216" y="2276904"/>
            <a:ext cx="914400" cy="612648"/>
          </a:xfrm>
          <a:prstGeom prst="wedgeRectCallout">
            <a:avLst>
              <a:gd name="adj1" fmla="val 187364"/>
              <a:gd name="adj2" fmla="val 9430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吸</a:t>
            </a:r>
            <a:r>
              <a:rPr lang="zh-CN" altLang="en-US" dirty="0" smtClean="0">
                <a:solidFill>
                  <a:schemeClr val="tx1"/>
                </a:solidFill>
              </a:rPr>
              <a:t>盐、补水管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标注 10"/>
          <p:cNvSpPr/>
          <p:nvPr/>
        </p:nvSpPr>
        <p:spPr>
          <a:xfrm>
            <a:off x="573216" y="2996964"/>
            <a:ext cx="914400" cy="612648"/>
          </a:xfrm>
          <a:prstGeom prst="wedgeRectCallout">
            <a:avLst>
              <a:gd name="adj1" fmla="val 207036"/>
              <a:gd name="adj2" fmla="val 9920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排水管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标注 7"/>
          <p:cNvSpPr/>
          <p:nvPr/>
        </p:nvSpPr>
        <p:spPr>
          <a:xfrm>
            <a:off x="10848396" y="3410700"/>
            <a:ext cx="914400" cy="612648"/>
          </a:xfrm>
          <a:prstGeom prst="wedgeRectCallout">
            <a:avLst>
              <a:gd name="adj1" fmla="val -178210"/>
              <a:gd name="adj2" fmla="val 21664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盐桶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wrap="square" lIns="0" tIns="0" rIns="0" bIns="0" anchor="ctr" anchorCtr="1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kern="120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ern="120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ern="120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ern="120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ern="120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cs typeface="+mn-cs"/>
              </a:defRPr>
            </a:lvl5pPr>
          </a:lstStyle>
          <a:p>
            <a:pPr lvl="0" algn="ctr"/>
            <a:fld id="{9A0DB2DC-4C9A-4742-B13C-FB6460FD3503}" type="slidenum">
              <a:rPr lang="zh-CN" altLang="en-US" sz="1200">
                <a:solidFill>
                  <a:schemeClr val="bg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</a:rPr>
            </a:fld>
            <a:endParaRPr lang="zh-CN" altLang="en-US" sz="1200" dirty="0">
              <a:solidFill>
                <a:schemeClr val="bg1"/>
              </a:solidFill>
              <a:latin typeface="Copperplate Gothic Bold" panose="020E0705020206020404" pitchFamily="34" charset="0"/>
              <a:ea typeface="微软雅黑" panose="020B0503020204020204" pitchFamily="34" charset="-122"/>
            </a:endParaRPr>
          </a:p>
        </p:txBody>
      </p:sp>
      <p:sp>
        <p:nvSpPr>
          <p:cNvPr id="33794" name="TextBox 5"/>
          <p:cNvSpPr txBox="1"/>
          <p:nvPr/>
        </p:nvSpPr>
        <p:spPr>
          <a:xfrm>
            <a:off x="1703388" y="404813"/>
            <a:ext cx="8856662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全自动软化水装置</a:t>
            </a:r>
            <a:r>
              <a:rPr lang="en-US" altLang="zh-CN" sz="2400" b="1" dirty="0">
                <a:solidFill>
                  <a:schemeClr val="accent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-</a:t>
            </a:r>
            <a:r>
              <a:rPr lang="zh-CN" altLang="en-US" sz="2400" b="1" dirty="0">
                <a:solidFill>
                  <a:schemeClr val="accent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</a:rPr>
              <a:t>运行保养</a:t>
            </a:r>
            <a:endParaRPr lang="zh-CN" altLang="en-US" sz="2400" b="1" dirty="0">
              <a:solidFill>
                <a:schemeClr val="accent1"/>
              </a:solidFill>
              <a:latin typeface="Copperplate Gothic Bold" panose="020E0705020206020404" pitchFamily="34" charset="0"/>
              <a:ea typeface="微软雅黑" panose="020B0503020204020204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558925" y="908050"/>
          <a:ext cx="9001000" cy="5467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687"/>
                <a:gridCol w="7972313"/>
              </a:tblGrid>
              <a:tr h="47880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序号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ym typeface="+mn-ea"/>
                        </a:rPr>
                        <a:t>全自动软化水装置</a:t>
                      </a: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操作步骤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78802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软化水设备运行中应做好以下几方面的维护保养工作：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788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1</a:t>
                      </a:r>
                      <a:endParaRPr lang="en-US" altLang="zh-CN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检查软水器运行情况，有无异常掉电及管路脱落情况；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78802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>
                          <a:latin typeface="+mn-ea"/>
                          <a:sym typeface="+mn-ea"/>
                        </a:rPr>
                        <a:t>保证输入的电压电流稳定，防止电控装置烧损；</a:t>
                      </a: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电控装置外部应安装密封罩，防止受潮和水浸。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788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2</a:t>
                      </a:r>
                      <a:endParaRPr lang="en-US" altLang="zh-CN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定期向盐箱内加固体颗粒食盐（严禁加精盐或加碘盐）；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78790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>
                          <a:latin typeface="+mn-ea"/>
                          <a:sym typeface="+mn-ea"/>
                        </a:rPr>
                        <a:t>必须保证盐箱内食盐溶液处于过饱和状态。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78802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>
                          <a:latin typeface="+mn-ea"/>
                          <a:sym typeface="+mn-ea"/>
                        </a:rPr>
                        <a:t>加盐时要注意不要将固体颗粒食盐撒入到盐井盐阀上内，防止在盐阀上结生盐桥，堵塞吸盐管路；将粗粒盐倒置在盐罐内即可，一罐加1袋半左右。</a:t>
                      </a:r>
                      <a:endParaRPr lang="zh-CN" altLang="en-US" sz="1600" dirty="0">
                        <a:latin typeface="+mn-ea"/>
                        <a:sym typeface="+mn-ea"/>
                      </a:endParaRPr>
                    </a:p>
                  </a:txBody>
                  <a:tcPr anchor="ctr"/>
                </a:tc>
              </a:tr>
              <a:tr h="478790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>
                          <a:latin typeface="+mn-ea"/>
                          <a:sym typeface="+mn-ea"/>
                        </a:rPr>
                        <a:t>由于固体颗粒食盐中含有一定量的杂质，大量的杂志会沉积在盐箱底部，堵塞盐阀；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78802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>
                          <a:latin typeface="+mn-ea"/>
                          <a:sym typeface="+mn-ea"/>
                        </a:rPr>
                        <a:t>所以要定期清理盐箱底部的杂质。</a:t>
                      </a:r>
                      <a:endParaRPr lang="en-US" altLang="zh-CN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78802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>
                          <a:latin typeface="+mn-ea"/>
                          <a:sym typeface="+mn-ea"/>
                        </a:rPr>
                        <a:t>清理时可打开盐箱底部的排污阀，用清水冲洗直至无杂质流出为止；</a:t>
                      </a:r>
                      <a:endParaRPr lang="en-US" altLang="zh-CN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78802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盐箱的清洁周期应根据固体颗粒食盐的杂质含量来确定。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wrap="square" lIns="0" tIns="0" rIns="0" bIns="0" anchor="ctr" anchorCtr="1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kern="120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ern="120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ern="120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ern="120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ern="120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cs typeface="+mn-cs"/>
              </a:defRPr>
            </a:lvl5pPr>
          </a:lstStyle>
          <a:p>
            <a:pPr lvl="0" algn="ctr"/>
            <a:fld id="{9A0DB2DC-4C9A-4742-B13C-FB6460FD3503}" type="slidenum">
              <a:rPr lang="zh-CN" altLang="en-US" sz="1200">
                <a:solidFill>
                  <a:schemeClr val="bg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</a:rPr>
            </a:fld>
            <a:endParaRPr lang="zh-CN" altLang="en-US" sz="1200" dirty="0">
              <a:solidFill>
                <a:schemeClr val="bg1"/>
              </a:solidFill>
              <a:latin typeface="Copperplate Gothic Bold" panose="020E0705020206020404" pitchFamily="34" charset="0"/>
              <a:ea typeface="微软雅黑" panose="020B0503020204020204" pitchFamily="34" charset="-122"/>
            </a:endParaRPr>
          </a:p>
        </p:txBody>
      </p:sp>
      <p:sp>
        <p:nvSpPr>
          <p:cNvPr id="35842" name="TextBox 5"/>
          <p:cNvSpPr txBox="1"/>
          <p:nvPr/>
        </p:nvSpPr>
        <p:spPr>
          <a:xfrm>
            <a:off x="1703388" y="404813"/>
            <a:ext cx="8856662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全自动软化水装置</a:t>
            </a:r>
            <a:r>
              <a:rPr lang="en-US" altLang="zh-CN" sz="2400" b="1" dirty="0">
                <a:solidFill>
                  <a:schemeClr val="accent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-</a:t>
            </a:r>
            <a:r>
              <a:rPr lang="zh-CN" altLang="en-US" sz="2400" b="1" dirty="0">
                <a:solidFill>
                  <a:schemeClr val="accent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运行保养</a:t>
            </a:r>
            <a:endParaRPr lang="zh-CN" altLang="en-US" sz="2400" b="1" dirty="0">
              <a:solidFill>
                <a:schemeClr val="accent1"/>
              </a:solidFill>
              <a:latin typeface="Copperplate Gothic Bold" panose="020E0705020206020404" pitchFamily="34" charset="0"/>
              <a:ea typeface="微软雅黑" panose="020B0503020204020204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558925" y="1739900"/>
          <a:ext cx="8856984" cy="2973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228"/>
                <a:gridCol w="7844756"/>
              </a:tblGrid>
              <a:tr h="47880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序号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ym typeface="+mn-ea"/>
                        </a:rPr>
                        <a:t>全自动软化水装置</a:t>
                      </a:r>
                      <a:r>
                        <a:rPr lang="zh-CN" altLang="en-US" sz="1600" dirty="0"/>
                        <a:t>操作步骤</a:t>
                      </a:r>
                      <a:endParaRPr lang="zh-CN" altLang="en-US" sz="1600" dirty="0"/>
                    </a:p>
                  </a:txBody>
                  <a:tcPr anchor="ctr"/>
                </a:tc>
              </a:tr>
              <a:tr h="4788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3</a:t>
                      </a:r>
                      <a:endParaRPr lang="en-US" altLang="zh-CN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/>
                        <a:t>定期检查射流器及吸盐管路的气密性，防止漏气而影响再生效果。</a:t>
                      </a:r>
                      <a:endParaRPr lang="zh-CN" altLang="en-US" sz="1600" dirty="0"/>
                    </a:p>
                  </a:txBody>
                  <a:tcPr anchor="ctr"/>
                </a:tc>
              </a:tr>
              <a:tr h="4788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4</a:t>
                      </a:r>
                      <a:endParaRPr lang="en-US" altLang="zh-CN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/>
                        <a:t>每年要将软水器拆卸一次，清理上下布水器及石英砂垫层内的杂质，</a:t>
                      </a:r>
                      <a:endParaRPr lang="zh-CN" altLang="en-US" sz="1600" dirty="0"/>
                    </a:p>
                  </a:txBody>
                  <a:tcPr anchor="ctr"/>
                </a:tc>
              </a:tr>
              <a:tr h="478802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>
                          <a:sym typeface="+mn-ea"/>
                        </a:rPr>
                        <a:t>并检查树脂的损耗量和交换能力，更换老化严重的树脂；</a:t>
                      </a:r>
                      <a:endParaRPr lang="en-US" altLang="zh-CN" sz="1600" dirty="0"/>
                    </a:p>
                  </a:txBody>
                  <a:tcPr anchor="ctr"/>
                </a:tc>
              </a:tr>
              <a:tr h="478802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>
                          <a:sym typeface="+mn-ea"/>
                        </a:rPr>
                        <a:t>对于铁中毒的树脂可用盐酸溶液进行复苏。</a:t>
                      </a:r>
                      <a:endParaRPr lang="en-US" altLang="zh-CN" sz="1600" dirty="0"/>
                    </a:p>
                  </a:txBody>
                  <a:tcPr anchor="ctr"/>
                </a:tc>
              </a:tr>
              <a:tr h="4788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5</a:t>
                      </a:r>
                      <a:endParaRPr lang="en-US" altLang="zh-CN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>
                          <a:sym typeface="+mn-ea"/>
                        </a:rPr>
                        <a:t>检验设备各项功能是否正常，将软化水箱放一部分水，观察水处理装置运行状态，正常运行为工作状态-反清洗状态-清洗-盐罐注水。</a:t>
                      </a:r>
                      <a:endParaRPr lang="en-US" altLang="zh-CN" sz="160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wrap="square" lIns="0" tIns="0" rIns="0" bIns="0" anchor="ctr" anchorCtr="1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kern="120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ern="120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ern="120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ern="120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ern="120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cs typeface="+mn-cs"/>
              </a:defRPr>
            </a:lvl5pPr>
          </a:lstStyle>
          <a:p>
            <a:pPr lvl="0" algn="ctr"/>
            <a:fld id="{9A0DB2DC-4C9A-4742-B13C-FB6460FD3503}" type="slidenum">
              <a:rPr lang="zh-CN" altLang="en-US" sz="1200">
                <a:solidFill>
                  <a:schemeClr val="bg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</a:rPr>
            </a:fld>
            <a:endParaRPr lang="zh-CN" altLang="en-US" sz="1200" dirty="0">
              <a:solidFill>
                <a:schemeClr val="bg1"/>
              </a:solidFill>
              <a:latin typeface="Copperplate Gothic Bold" panose="020E0705020206020404" pitchFamily="34" charset="0"/>
              <a:ea typeface="微软雅黑" panose="020B0503020204020204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558925" y="1989138"/>
          <a:ext cx="8856984" cy="3073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228"/>
                <a:gridCol w="7844756"/>
              </a:tblGrid>
              <a:tr h="47880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序号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ym typeface="+mn-ea"/>
                        </a:rPr>
                        <a:t>全自动软化水装置</a:t>
                      </a:r>
                      <a:r>
                        <a:rPr lang="zh-CN" altLang="en-US" sz="1600" dirty="0"/>
                        <a:t>操作步骤</a:t>
                      </a:r>
                      <a:endParaRPr lang="zh-CN" altLang="en-US" sz="1600" dirty="0"/>
                    </a:p>
                  </a:txBody>
                  <a:tcPr anchor="ctr"/>
                </a:tc>
              </a:tr>
              <a:tr h="478802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>
                          <a:latin typeface="+mn-ea"/>
                          <a:sym typeface="+mn-ea"/>
                        </a:rPr>
                        <a:t>软化水设备维修中常用的工具有：螺丝刀、尖嘴钳子、扳手、万用表、手套、壁纸刀、水瓶等。</a:t>
                      </a:r>
                      <a:endParaRPr lang="en-US" altLang="zh-CN" sz="1600" dirty="0"/>
                    </a:p>
                  </a:txBody>
                  <a:tcPr anchor="ctr"/>
                </a:tc>
              </a:tr>
              <a:tr h="478802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>
                          <a:latin typeface="+mn-ea"/>
                          <a:sym typeface="+mn-ea"/>
                        </a:rPr>
                        <a:t>当软水设备出现出水硬度超标时，主要有以下三方面的原因：</a:t>
                      </a:r>
                      <a:endParaRPr lang="en-US" altLang="zh-CN" sz="1600" dirty="0"/>
                    </a:p>
                  </a:txBody>
                  <a:tcPr anchor="ctr"/>
                </a:tc>
              </a:tr>
              <a:tr h="4788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1</a:t>
                      </a:r>
                      <a:endParaRPr lang="en-US" altLang="zh-CN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>
                          <a:latin typeface="+mn-ea"/>
                          <a:sym typeface="+mn-ea"/>
                        </a:rPr>
                        <a:t>软水设备机械故障，造成设备无法正常工作；</a:t>
                      </a:r>
                      <a:endParaRPr lang="en-US" altLang="zh-CN" sz="1600" dirty="0"/>
                    </a:p>
                  </a:txBody>
                  <a:tcPr anchor="ctr"/>
                </a:tc>
              </a:tr>
              <a:tr h="4788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2</a:t>
                      </a:r>
                      <a:endParaRPr lang="en-US" altLang="zh-CN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>
                          <a:latin typeface="+mn-ea"/>
                          <a:sym typeface="+mn-ea"/>
                        </a:rPr>
                        <a:t>树脂老化或失效，工作交换容量下降，应定期更换老化严重或失效的树脂；</a:t>
                      </a:r>
                      <a:endParaRPr lang="en-US" altLang="zh-CN" sz="1600" dirty="0"/>
                    </a:p>
                  </a:txBody>
                  <a:tcPr anchor="ctr"/>
                </a:tc>
              </a:tr>
              <a:tr h="4788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3</a:t>
                      </a:r>
                      <a:endParaRPr lang="en-US" altLang="zh-CN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>
                          <a:latin typeface="+mn-ea"/>
                          <a:sym typeface="+mn-ea"/>
                        </a:rPr>
                        <a:t>由于进水情况发生变化，造成软水器参数设置不正确，应定期根据进水情况，对软水器进行运行调试。</a:t>
                      </a:r>
                      <a:endParaRPr lang="en-US" altLang="zh-CN" sz="16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9961" name="TextBox 5"/>
          <p:cNvSpPr txBox="1"/>
          <p:nvPr/>
        </p:nvSpPr>
        <p:spPr>
          <a:xfrm>
            <a:off x="1703388" y="404813"/>
            <a:ext cx="8856662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全自动软化水装置</a:t>
            </a:r>
            <a:r>
              <a:rPr lang="en-US" altLang="zh-CN" sz="2400" b="1" dirty="0">
                <a:solidFill>
                  <a:schemeClr val="accent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-</a:t>
            </a:r>
            <a:r>
              <a:rPr lang="zh-CN" altLang="en-US" sz="2400" b="1" dirty="0">
                <a:solidFill>
                  <a:schemeClr val="accent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</a:rPr>
              <a:t>故障维修</a:t>
            </a:r>
            <a:endParaRPr lang="zh-CN" altLang="en-US" sz="2400" b="1" dirty="0">
              <a:solidFill>
                <a:schemeClr val="accent1"/>
              </a:solidFill>
              <a:latin typeface="Copperplate Gothic Bold" panose="020E07050202060204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wrap="square" lIns="0" tIns="0" rIns="0" bIns="0" anchor="ctr" anchorCtr="1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kern="120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ern="120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ern="120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ern="120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ern="120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cs typeface="+mn-cs"/>
              </a:defRPr>
            </a:lvl5pPr>
          </a:lstStyle>
          <a:p>
            <a:pPr lvl="0" algn="ctr"/>
            <a:fld id="{9A0DB2DC-4C9A-4742-B13C-FB6460FD3503}" type="slidenum">
              <a:rPr lang="zh-CN" altLang="en-US" sz="1200">
                <a:solidFill>
                  <a:schemeClr val="bg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</a:rPr>
            </a:fld>
            <a:endParaRPr lang="zh-CN" altLang="en-US" sz="1200" dirty="0">
              <a:solidFill>
                <a:schemeClr val="bg1"/>
              </a:solidFill>
              <a:latin typeface="Copperplate Gothic Bold" panose="020E0705020206020404" pitchFamily="34" charset="0"/>
              <a:ea typeface="微软雅黑" panose="020B0503020204020204" pitchFamily="34" charset="-122"/>
            </a:endParaRPr>
          </a:p>
        </p:txBody>
      </p:sp>
      <p:sp>
        <p:nvSpPr>
          <p:cNvPr id="41986" name="TextBox 5"/>
          <p:cNvSpPr txBox="1"/>
          <p:nvPr/>
        </p:nvSpPr>
        <p:spPr>
          <a:xfrm>
            <a:off x="1703388" y="404813"/>
            <a:ext cx="8856662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全自动软化水装置</a:t>
            </a:r>
            <a:r>
              <a:rPr lang="en-US" altLang="zh-CN" sz="2400" b="1" dirty="0">
                <a:solidFill>
                  <a:schemeClr val="accent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-</a:t>
            </a:r>
            <a:r>
              <a:rPr lang="zh-CN" altLang="en-US" sz="2400" b="1" dirty="0">
                <a:solidFill>
                  <a:schemeClr val="accent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常见问题与处理</a:t>
            </a:r>
            <a:endParaRPr lang="zh-CN" altLang="en-US" sz="2400" b="1" dirty="0">
              <a:solidFill>
                <a:schemeClr val="accent1"/>
              </a:solidFill>
              <a:latin typeface="Copperplate Gothic Bold" panose="020E0705020206020404" pitchFamily="34" charset="0"/>
              <a:ea typeface="微软雅黑" panose="020B0503020204020204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558925" y="981075"/>
          <a:ext cx="9001000" cy="5367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687"/>
                <a:gridCol w="7972313"/>
              </a:tblGrid>
              <a:tr h="47880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序号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ym typeface="+mn-ea"/>
                        </a:rPr>
                        <a:t>全自动软化水装置</a:t>
                      </a: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操作步骤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788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1</a:t>
                      </a:r>
                      <a:endParaRPr lang="en-US" altLang="zh-CN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问题：软化水装置不能正常还原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78802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原因（解决办法）：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78802">
                <a:tc>
                  <a:txBody>
                    <a:bodyPr/>
                    <a:lstStyle/>
                    <a:p>
                      <a:pPr algn="ctr"/>
                      <a:endParaRPr lang="en-US" altLang="zh-CN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>
                          <a:latin typeface="+mn-ea"/>
                          <a:sym typeface="+mn-ea"/>
                        </a:rPr>
                        <a:t>1</a:t>
                      </a:r>
                      <a:r>
                        <a:rPr lang="zh-CN" altLang="en-US" sz="1600" dirty="0">
                          <a:latin typeface="+mn-ea"/>
                          <a:sym typeface="+mn-ea"/>
                        </a:rPr>
                        <a:t>、电源系统曾出过故障（保证电路完好，能持续供电</a:t>
                      </a:r>
                      <a:r>
                        <a:rPr lang="en-US" altLang="zh-CN" sz="1600" dirty="0">
                          <a:latin typeface="+mn-ea"/>
                          <a:sym typeface="+mn-ea"/>
                        </a:rPr>
                        <a:t>“</a:t>
                      </a:r>
                      <a:r>
                        <a:rPr lang="zh-CN" altLang="en-US" sz="1600" dirty="0">
                          <a:latin typeface="+mn-ea"/>
                          <a:sym typeface="+mn-ea"/>
                        </a:rPr>
                        <a:t>检查保险丝、插头、电缆及开关</a:t>
                      </a:r>
                      <a:r>
                        <a:rPr lang="en-US" altLang="zh-CN" sz="1600" dirty="0">
                          <a:latin typeface="+mn-ea"/>
                          <a:sym typeface="+mn-ea"/>
                        </a:rPr>
                        <a:t>”</a:t>
                      </a:r>
                      <a:r>
                        <a:rPr lang="zh-CN" altLang="en-US" sz="1600" dirty="0">
                          <a:latin typeface="+mn-ea"/>
                          <a:sym typeface="+mn-ea"/>
                        </a:rPr>
                        <a:t>）；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78802">
                <a:tc>
                  <a:txBody>
                    <a:bodyPr/>
                    <a:lstStyle/>
                    <a:p>
                      <a:pPr algn="ctr"/>
                      <a:endParaRPr lang="en-US" altLang="zh-CN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>
                          <a:latin typeface="+mn-ea"/>
                          <a:sym typeface="+mn-ea"/>
                        </a:rPr>
                        <a:t>2</a:t>
                      </a:r>
                      <a:r>
                        <a:rPr lang="zh-CN" altLang="en-US" sz="1600" dirty="0">
                          <a:latin typeface="+mn-ea"/>
                          <a:sym typeface="+mn-ea"/>
                        </a:rPr>
                        <a:t>、定时器有故障（重调定时器）；</a:t>
                      </a:r>
                      <a:endParaRPr lang="en-US" altLang="zh-CN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78802">
                <a:tc>
                  <a:txBody>
                    <a:bodyPr/>
                    <a:lstStyle/>
                    <a:p>
                      <a:pPr algn="ctr"/>
                      <a:endParaRPr lang="en-US" altLang="zh-CN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>
                          <a:latin typeface="+mn-ea"/>
                          <a:sym typeface="+mn-ea"/>
                        </a:rPr>
                        <a:t>3</a:t>
                      </a:r>
                      <a:r>
                        <a:rPr lang="zh-CN" altLang="en-US" sz="1600" dirty="0">
                          <a:latin typeface="+mn-ea"/>
                          <a:sym typeface="+mn-ea"/>
                        </a:rPr>
                        <a:t>、电源中断（重调今天当前的时间）；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788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2</a:t>
                      </a:r>
                      <a:endParaRPr lang="en-US" altLang="zh-CN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>
                          <a:latin typeface="+mn-ea"/>
                          <a:sym typeface="+mn-ea"/>
                        </a:rPr>
                        <a:t>问题：硬水</a:t>
                      </a:r>
                      <a:endParaRPr lang="zh-CN" altLang="en-US" sz="1600" dirty="0">
                        <a:latin typeface="+mn-ea"/>
                        <a:sym typeface="+mn-ea"/>
                      </a:endParaRPr>
                    </a:p>
                  </a:txBody>
                  <a:tcPr anchor="ctr"/>
                </a:tc>
              </a:tr>
              <a:tr h="478790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>
                          <a:latin typeface="+mn-ea"/>
                          <a:sym typeface="+mn-ea"/>
                        </a:rPr>
                        <a:t>原因（解决办法）：</a:t>
                      </a:r>
                      <a:endParaRPr lang="en-US" altLang="zh-CN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78802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1</a:t>
                      </a: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、旁通阀开启（关闭旁通阀）；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78802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2</a:t>
                      </a: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、盐液罐中没有盐（向盐液罐中加盐）；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78802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3</a:t>
                      </a: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、射流过滤器堵塞（清洗射流过滤器）；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wrap="square" lIns="0" tIns="0" rIns="0" bIns="0" anchor="ctr" anchorCtr="1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kern="120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ern="120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ern="120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ern="120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ern="120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cs typeface="+mn-cs"/>
              </a:defRPr>
            </a:lvl5pPr>
          </a:lstStyle>
          <a:p>
            <a:pPr lvl="0" algn="ctr"/>
            <a:fld id="{9A0DB2DC-4C9A-4742-B13C-FB6460FD3503}" type="slidenum">
              <a:rPr lang="zh-CN" altLang="en-US" sz="1200">
                <a:solidFill>
                  <a:schemeClr val="bg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</a:rPr>
            </a:fld>
            <a:endParaRPr lang="zh-CN" altLang="en-US" sz="1200" dirty="0">
              <a:solidFill>
                <a:schemeClr val="bg1"/>
              </a:solidFill>
              <a:latin typeface="Copperplate Gothic Bold" panose="020E0705020206020404" pitchFamily="34" charset="0"/>
              <a:ea typeface="微软雅黑" panose="020B0503020204020204" pitchFamily="34" charset="-122"/>
            </a:endParaRPr>
          </a:p>
        </p:txBody>
      </p:sp>
      <p:sp>
        <p:nvSpPr>
          <p:cNvPr id="44034" name="TextBox 5"/>
          <p:cNvSpPr txBox="1"/>
          <p:nvPr/>
        </p:nvSpPr>
        <p:spPr>
          <a:xfrm>
            <a:off x="1703388" y="404813"/>
            <a:ext cx="8856662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全自动软化水装置</a:t>
            </a:r>
            <a:r>
              <a:rPr lang="en-US" altLang="zh-CN" sz="2400" b="1" dirty="0">
                <a:solidFill>
                  <a:schemeClr val="accent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-</a:t>
            </a:r>
            <a:r>
              <a:rPr lang="zh-CN" altLang="en-US" sz="2400" b="1" dirty="0">
                <a:solidFill>
                  <a:schemeClr val="accent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常见问题与处理</a:t>
            </a:r>
            <a:endParaRPr lang="zh-CN" altLang="en-US" sz="2400" b="1" dirty="0">
              <a:solidFill>
                <a:schemeClr val="accent1"/>
              </a:solidFill>
              <a:latin typeface="Copperplate Gothic Bold" panose="020E0705020206020404" pitchFamily="34" charset="0"/>
              <a:ea typeface="微软雅黑" panose="020B0503020204020204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558925" y="981075"/>
          <a:ext cx="9001000" cy="5266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687"/>
                <a:gridCol w="7972313"/>
              </a:tblGrid>
              <a:tr h="47880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序号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ym typeface="+mn-ea"/>
                        </a:rPr>
                        <a:t>全自动软化水装置</a:t>
                      </a: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操作步骤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78802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4</a:t>
                      </a: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、盐液罐中水量不足（检查盐液罐充注时间，若盐管流量控制阀堵塞则清洗它）；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78802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5</a:t>
                      </a: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、布水器管漏水（如果需要就重新冲洗热水罐）；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78802">
                <a:tc>
                  <a:txBody>
                    <a:bodyPr/>
                    <a:lstStyle/>
                    <a:p>
                      <a:pPr algn="ctr"/>
                      <a:endParaRPr lang="en-US" altLang="zh-CN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6</a:t>
                      </a: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、内部阀门漏水（保证分水管不破裂，检查</a:t>
                      </a:r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O</a:t>
                      </a: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型圈和补焊）；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78802">
                <a:tc>
                  <a:txBody>
                    <a:bodyPr/>
                    <a:lstStyle/>
                    <a:p>
                      <a:pPr algn="ctr"/>
                      <a:endParaRPr lang="en-US" altLang="zh-CN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7</a:t>
                      </a: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、升降管与阀体脱落（重新封条）；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78802">
                <a:tc>
                  <a:txBody>
                    <a:bodyPr/>
                    <a:lstStyle/>
                    <a:p>
                      <a:pPr algn="ctr"/>
                      <a:endParaRPr lang="en-US" altLang="zh-CN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8</a:t>
                      </a: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、</a:t>
                      </a:r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O</a:t>
                      </a: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型圈安装有损（重新安装或重新更换）；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788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3</a:t>
                      </a:r>
                      <a:endParaRPr lang="en-US" altLang="zh-CN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>
                          <a:latin typeface="+mn-ea"/>
                          <a:sym typeface="+mn-ea"/>
                        </a:rPr>
                        <a:t>问题：系统用盐过多</a:t>
                      </a:r>
                      <a:endParaRPr lang="zh-CN" altLang="en-US" sz="1600" dirty="0">
                        <a:latin typeface="+mn-ea"/>
                        <a:sym typeface="+mn-ea"/>
                      </a:endParaRPr>
                    </a:p>
                  </a:txBody>
                  <a:tcPr anchor="ctr"/>
                </a:tc>
              </a:tr>
              <a:tr h="478790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>
                          <a:latin typeface="+mn-ea"/>
                          <a:sym typeface="+mn-ea"/>
                        </a:rPr>
                        <a:t>原因（解决办法）：</a:t>
                      </a:r>
                      <a:endParaRPr lang="en-US" altLang="zh-CN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78802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1</a:t>
                      </a: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、装盐不正确（检查盐用量及装置）；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78802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2</a:t>
                      </a: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、盐罐中水量过多（请查看问题</a:t>
                      </a:r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“7”</a:t>
                      </a: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内容）；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78802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3</a:t>
                      </a: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、时间调整不合理（重新调整）；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wrap="square" lIns="0" tIns="0" rIns="0" bIns="0" anchor="ctr" anchorCtr="1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kern="120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ern="120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ern="120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ern="120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ern="120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cs typeface="+mn-cs"/>
              </a:defRPr>
            </a:lvl5pPr>
          </a:lstStyle>
          <a:p>
            <a:pPr lvl="0" algn="ctr"/>
            <a:fld id="{9A0DB2DC-4C9A-4742-B13C-FB6460FD3503}" type="slidenum">
              <a:rPr lang="zh-CN" altLang="en-US" sz="1200">
                <a:solidFill>
                  <a:schemeClr val="bg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</a:rPr>
            </a:fld>
            <a:endParaRPr lang="zh-CN" altLang="en-US" sz="1200" dirty="0">
              <a:solidFill>
                <a:schemeClr val="bg1"/>
              </a:solidFill>
              <a:latin typeface="Copperplate Gothic Bold" panose="020E0705020206020404" pitchFamily="34" charset="0"/>
              <a:ea typeface="微软雅黑" panose="020B0503020204020204" pitchFamily="34" charset="-122"/>
            </a:endParaRPr>
          </a:p>
        </p:txBody>
      </p:sp>
      <p:sp>
        <p:nvSpPr>
          <p:cNvPr id="46082" name="TextBox 5"/>
          <p:cNvSpPr txBox="1"/>
          <p:nvPr/>
        </p:nvSpPr>
        <p:spPr>
          <a:xfrm>
            <a:off x="1703388" y="404813"/>
            <a:ext cx="8856662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全自动软化水装置</a:t>
            </a:r>
            <a:r>
              <a:rPr lang="en-US" altLang="zh-CN" sz="2400" b="1" dirty="0">
                <a:solidFill>
                  <a:schemeClr val="accent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-</a:t>
            </a:r>
            <a:r>
              <a:rPr lang="zh-CN" altLang="en-US" sz="2400" b="1" dirty="0">
                <a:solidFill>
                  <a:schemeClr val="accent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常见问题与处理</a:t>
            </a:r>
            <a:endParaRPr lang="zh-CN" altLang="en-US" sz="2400" b="1" dirty="0">
              <a:solidFill>
                <a:schemeClr val="accent1"/>
              </a:solidFill>
              <a:latin typeface="Copperplate Gothic Bold" panose="020E0705020206020404" pitchFamily="34" charset="0"/>
              <a:ea typeface="微软雅黑" panose="020B0503020204020204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558925" y="981075"/>
          <a:ext cx="9001000" cy="5266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687"/>
                <a:gridCol w="7972313"/>
              </a:tblGrid>
              <a:tr h="47880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序号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ym typeface="+mn-ea"/>
                        </a:rPr>
                        <a:t>全自动软化水装置</a:t>
                      </a: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操作步骤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788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4</a:t>
                      </a:r>
                      <a:endParaRPr lang="en-US" altLang="zh-CN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>
                          <a:latin typeface="+mn-ea"/>
                          <a:sym typeface="+mn-ea"/>
                        </a:rPr>
                        <a:t>问题：水压降低</a:t>
                      </a:r>
                      <a:endParaRPr lang="zh-CN" altLang="en-US" sz="1600" dirty="0">
                        <a:latin typeface="+mn-ea"/>
                        <a:sym typeface="+mn-ea"/>
                      </a:endParaRPr>
                    </a:p>
                  </a:txBody>
                  <a:tcPr anchor="ctr"/>
                </a:tc>
              </a:tr>
              <a:tr h="478802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>
                          <a:latin typeface="+mn-ea"/>
                          <a:sym typeface="+mn-ea"/>
                        </a:rPr>
                        <a:t>原因（解决办法）：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78802">
                <a:tc>
                  <a:txBody>
                    <a:bodyPr/>
                    <a:lstStyle/>
                    <a:p>
                      <a:pPr algn="ctr"/>
                      <a:endParaRPr lang="en-US" altLang="zh-CN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1</a:t>
                      </a: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、到分水器的罐子中积垢（清洗这段管子）；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78802">
                <a:tc>
                  <a:txBody>
                    <a:bodyPr/>
                    <a:lstStyle/>
                    <a:p>
                      <a:pPr algn="ctr"/>
                      <a:endParaRPr lang="en-US" altLang="zh-CN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2</a:t>
                      </a: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、分水器生锈（清洗控制阀，加添树脂层，加大还原频率）；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78802">
                <a:tc>
                  <a:txBody>
                    <a:bodyPr/>
                    <a:lstStyle/>
                    <a:p>
                      <a:pPr algn="ctr"/>
                      <a:endParaRPr lang="en-US" altLang="zh-CN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3</a:t>
                      </a: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、控制阀管路有异物（拆下活塞，清洗控制阀）；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78802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4</a:t>
                      </a: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、布水器污堵（清洗布水器）；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787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5</a:t>
                      </a:r>
                      <a:endParaRPr lang="en-US" altLang="zh-CN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>
                          <a:latin typeface="+mn-ea"/>
                          <a:sym typeface="+mn-ea"/>
                        </a:rPr>
                        <a:t>问题：排污管流出树脂</a:t>
                      </a:r>
                      <a:endParaRPr lang="en-US" altLang="zh-CN" sz="1600" dirty="0">
                        <a:latin typeface="+mn-ea"/>
                        <a:sym typeface="+mn-ea"/>
                      </a:endParaRPr>
                    </a:p>
                  </a:txBody>
                  <a:tcPr anchor="ctr"/>
                </a:tc>
              </a:tr>
              <a:tr h="478802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>
                          <a:latin typeface="+mn-ea"/>
                          <a:sym typeface="+mn-ea"/>
                        </a:rPr>
                        <a:t>原因（解决办法）：</a:t>
                      </a:r>
                      <a:endParaRPr lang="en-US" altLang="zh-CN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78802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1</a:t>
                      </a: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、系统中有空气（系统应有空气排除装置，检查操作条件）；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78802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2</a:t>
                      </a: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、排污限流器选择大了（检查并调整出正确的排污限流）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wrap="square" lIns="0" tIns="0" rIns="0" bIns="0" anchor="ctr" anchorCtr="1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kern="120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ern="120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ern="120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ern="120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ern="120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cs typeface="+mn-cs"/>
              </a:defRPr>
            </a:lvl5pPr>
          </a:lstStyle>
          <a:p>
            <a:pPr lvl="0" algn="ctr"/>
            <a:fld id="{9A0DB2DC-4C9A-4742-B13C-FB6460FD3503}" type="slidenum">
              <a:rPr lang="zh-CN" altLang="en-US" sz="1200">
                <a:solidFill>
                  <a:schemeClr val="bg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</a:rPr>
            </a:fld>
            <a:endParaRPr lang="zh-CN" altLang="en-US" sz="1200" dirty="0">
              <a:solidFill>
                <a:schemeClr val="bg1"/>
              </a:solidFill>
              <a:latin typeface="Copperplate Gothic Bold" panose="020E0705020206020404" pitchFamily="34" charset="0"/>
              <a:ea typeface="微软雅黑" panose="020B0503020204020204" pitchFamily="34" charset="-122"/>
            </a:endParaRPr>
          </a:p>
        </p:txBody>
      </p:sp>
      <p:sp>
        <p:nvSpPr>
          <p:cNvPr id="48130" name="TextBox 5"/>
          <p:cNvSpPr txBox="1"/>
          <p:nvPr/>
        </p:nvSpPr>
        <p:spPr>
          <a:xfrm>
            <a:off x="1703388" y="404813"/>
            <a:ext cx="8856662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全自动软化水装置</a:t>
            </a:r>
            <a:r>
              <a:rPr lang="en-US" altLang="zh-CN" sz="2400" b="1" dirty="0">
                <a:solidFill>
                  <a:schemeClr val="accent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-</a:t>
            </a:r>
            <a:r>
              <a:rPr lang="zh-CN" altLang="en-US" sz="2400" b="1" dirty="0">
                <a:solidFill>
                  <a:schemeClr val="accent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常见问题与处理</a:t>
            </a:r>
            <a:endParaRPr lang="zh-CN" altLang="en-US" sz="2400" b="1" dirty="0">
              <a:solidFill>
                <a:schemeClr val="accent1"/>
              </a:solidFill>
              <a:latin typeface="Copperplate Gothic Bold" panose="020E0705020206020404" pitchFamily="34" charset="0"/>
              <a:ea typeface="微软雅黑" panose="020B0503020204020204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558925" y="981075"/>
          <a:ext cx="9001000" cy="5367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687"/>
                <a:gridCol w="7972313"/>
              </a:tblGrid>
              <a:tr h="47880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序号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ym typeface="+mn-ea"/>
                        </a:rPr>
                        <a:t>全自动软化水装置</a:t>
                      </a: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操作步骤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78802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3</a:t>
                      </a: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、树脂装填过多，树脂反洗膨胀空间过小（自然排放）；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78802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4</a:t>
                      </a: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、上布水器脱落（重新安装）；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788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6</a:t>
                      </a:r>
                      <a:endParaRPr lang="en-US" altLang="zh-CN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>
                          <a:latin typeface="+mn-ea"/>
                          <a:sym typeface="+mn-ea"/>
                        </a:rPr>
                        <a:t>问题：进水含铁、锰等重金属离子</a:t>
                      </a:r>
                      <a:endParaRPr lang="zh-CN" altLang="en-US" sz="1600" dirty="0">
                        <a:latin typeface="+mn-ea"/>
                        <a:sym typeface="+mn-ea"/>
                      </a:endParaRPr>
                    </a:p>
                  </a:txBody>
                  <a:tcPr anchor="ctr"/>
                </a:tc>
              </a:tr>
              <a:tr h="478802">
                <a:tc>
                  <a:txBody>
                    <a:bodyPr/>
                    <a:lstStyle/>
                    <a:p>
                      <a:pPr algn="ctr"/>
                      <a:endParaRPr lang="en-US" altLang="zh-CN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>
                          <a:latin typeface="+mn-ea"/>
                          <a:sym typeface="+mn-ea"/>
                        </a:rPr>
                        <a:t>原因（解决办法）：</a:t>
                      </a:r>
                      <a:endParaRPr lang="en-US" altLang="zh-CN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78802">
                <a:tc>
                  <a:txBody>
                    <a:bodyPr/>
                    <a:lstStyle/>
                    <a:p>
                      <a:pPr algn="ctr"/>
                      <a:endParaRPr lang="en-US" altLang="zh-CN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1</a:t>
                      </a: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、树脂中毒（检查反洗、吸盐水和盐水流入过程，加大还原频率，增加反洗时间，严重时需更换树脂）；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788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7</a:t>
                      </a:r>
                      <a:endParaRPr lang="en-US" altLang="zh-CN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>
                          <a:latin typeface="+mn-ea"/>
                          <a:sym typeface="+mn-ea"/>
                        </a:rPr>
                        <a:t>问题：盐液罐中水过量</a:t>
                      </a:r>
                      <a:endParaRPr lang="zh-CN" altLang="en-US" sz="1600" dirty="0">
                        <a:latin typeface="+mn-ea"/>
                        <a:sym typeface="+mn-ea"/>
                      </a:endParaRPr>
                    </a:p>
                  </a:txBody>
                  <a:tcPr anchor="ctr"/>
                </a:tc>
              </a:tr>
              <a:tr h="478790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>
                          <a:latin typeface="+mn-ea"/>
                          <a:sym typeface="+mn-ea"/>
                        </a:rPr>
                        <a:t>原因（解决办法）：</a:t>
                      </a:r>
                      <a:endParaRPr lang="en-US" altLang="zh-CN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78802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1</a:t>
                      </a: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、排污阀堵塞（清洗排污管路）；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78802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2</a:t>
                      </a: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、射流器及滤网堵塞（清洗射流器及管路）；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78802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3</a:t>
                      </a: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、定时器不循环（更换定时器）；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wrap="square" lIns="0" tIns="0" rIns="0" bIns="0" anchor="ctr" anchorCtr="1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kern="120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ern="120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ern="120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ern="120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ern="120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cs typeface="+mn-cs"/>
              </a:defRPr>
            </a:lvl5pPr>
          </a:lstStyle>
          <a:p>
            <a:pPr lvl="0" algn="ctr"/>
            <a:fld id="{9A0DB2DC-4C9A-4742-B13C-FB6460FD3503}" type="slidenum">
              <a:rPr lang="zh-CN" altLang="en-US" sz="1200">
                <a:solidFill>
                  <a:schemeClr val="bg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</a:rPr>
            </a:fld>
            <a:endParaRPr lang="zh-CN" altLang="en-US" sz="1200" dirty="0">
              <a:solidFill>
                <a:schemeClr val="bg1"/>
              </a:solidFill>
              <a:latin typeface="Copperplate Gothic Bold" panose="020E07050202060204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34" name="直接连接符 33"/>
          <p:cNvCxnSpPr/>
          <p:nvPr/>
        </p:nvCxnSpPr>
        <p:spPr>
          <a:xfrm>
            <a:off x="4870296" y="2463800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4865746" y="2695575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4865746" y="2212975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4870296" y="2463800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4865746" y="2695575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4865746" y="2501900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4870296" y="2286000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393" name="组合 11"/>
          <p:cNvGrpSpPr/>
          <p:nvPr/>
        </p:nvGrpSpPr>
        <p:grpSpPr>
          <a:xfrm>
            <a:off x="2135188" y="1476375"/>
            <a:ext cx="7775575" cy="809625"/>
            <a:chOff x="3504874" y="1353111"/>
            <a:chExt cx="5182251" cy="1057946"/>
          </a:xfrm>
        </p:grpSpPr>
        <p:sp>
          <p:nvSpPr>
            <p:cNvPr id="13" name="矩形 12"/>
            <p:cNvSpPr/>
            <p:nvPr/>
          </p:nvSpPr>
          <p:spPr>
            <a:xfrm>
              <a:off x="5108996" y="1353111"/>
              <a:ext cx="3578129" cy="1057946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3175">
              <a:solidFill>
                <a:srgbClr val="FFFFFF"/>
              </a:solidFill>
            </a:ln>
            <a:effectLst>
              <a:outerShdw blurRad="762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  <p:sp>
          <p:nvSpPr>
            <p:cNvPr id="14" name="矩形 29"/>
            <p:cNvSpPr/>
            <p:nvPr/>
          </p:nvSpPr>
          <p:spPr>
            <a:xfrm>
              <a:off x="3504874" y="1353111"/>
              <a:ext cx="1764623" cy="1057946"/>
            </a:xfrm>
            <a:custGeom>
              <a:avLst/>
              <a:gdLst/>
              <a:ahLst/>
              <a:cxnLst/>
              <a:rect l="l" t="t" r="r" b="b"/>
              <a:pathLst>
                <a:path w="1801608" h="1080120">
                  <a:moveTo>
                    <a:pt x="566538" y="144016"/>
                  </a:moveTo>
                  <a:cubicBezTo>
                    <a:pt x="347809" y="144016"/>
                    <a:pt x="170494" y="321331"/>
                    <a:pt x="170494" y="540060"/>
                  </a:cubicBezTo>
                  <a:cubicBezTo>
                    <a:pt x="170494" y="758789"/>
                    <a:pt x="347809" y="936104"/>
                    <a:pt x="566538" y="936104"/>
                  </a:cubicBezTo>
                  <a:cubicBezTo>
                    <a:pt x="785267" y="936104"/>
                    <a:pt x="962582" y="758789"/>
                    <a:pt x="962582" y="540060"/>
                  </a:cubicBezTo>
                  <a:cubicBezTo>
                    <a:pt x="962582" y="321331"/>
                    <a:pt x="785267" y="144016"/>
                    <a:pt x="566538" y="144016"/>
                  </a:cubicBezTo>
                  <a:close/>
                  <a:moveTo>
                    <a:pt x="0" y="0"/>
                  </a:moveTo>
                  <a:lnTo>
                    <a:pt x="1649800" y="0"/>
                  </a:lnTo>
                  <a:lnTo>
                    <a:pt x="1649800" y="376201"/>
                  </a:lnTo>
                  <a:lnTo>
                    <a:pt x="1801608" y="550380"/>
                  </a:lnTo>
                  <a:lnTo>
                    <a:pt x="1649800" y="703920"/>
                  </a:lnTo>
                  <a:lnTo>
                    <a:pt x="1649800" y="1080120"/>
                  </a:lnTo>
                  <a:lnTo>
                    <a:pt x="0" y="1080120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rgbClr val="339933"/>
              </a:solidFill>
            </a:ln>
            <a:effectLst>
              <a:outerShdw blurRad="76200" dist="38100" dir="81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z="2000" strike="noStrike" noProof="1"/>
            </a:p>
          </p:txBody>
        </p:sp>
        <p:sp>
          <p:nvSpPr>
            <p:cNvPr id="16396" name="TextBox 14"/>
            <p:cNvSpPr txBox="1"/>
            <p:nvPr/>
          </p:nvSpPr>
          <p:spPr>
            <a:xfrm>
              <a:off x="3758792" y="1516717"/>
              <a:ext cx="564237" cy="76368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ctr" anchorCtr="1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accent1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01</a:t>
              </a:r>
              <a:endParaRPr lang="zh-CN" altLang="en-US" sz="3200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6397" name="TextBox 42"/>
            <p:cNvSpPr txBox="1"/>
            <p:nvPr/>
          </p:nvSpPr>
          <p:spPr>
            <a:xfrm>
              <a:off x="5269496" y="1716282"/>
              <a:ext cx="3416854" cy="44213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1600" b="1" dirty="0">
                  <a:solidFill>
                    <a:schemeClr val="bg1"/>
                  </a:solidFill>
                  <a:latin typeface="Copperplate Gothic Bold" panose="020E0705020206020404" pitchFamily="34" charset="0"/>
                  <a:ea typeface="微软雅黑" panose="020B0503020204020204" pitchFamily="34" charset="-122"/>
                </a:rPr>
                <a:t>培训目标及培训要求</a:t>
              </a:r>
              <a:endParaRPr lang="zh-CN" altLang="en-US" sz="1600" b="1" dirty="0">
                <a:solidFill>
                  <a:schemeClr val="bg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398" name="组合 16"/>
          <p:cNvGrpSpPr/>
          <p:nvPr/>
        </p:nvGrpSpPr>
        <p:grpSpPr>
          <a:xfrm>
            <a:off x="2136458" y="2363470"/>
            <a:ext cx="7775575" cy="811213"/>
            <a:chOff x="3504874" y="2510154"/>
            <a:chExt cx="5182252" cy="1057946"/>
          </a:xfrm>
        </p:grpSpPr>
        <p:sp>
          <p:nvSpPr>
            <p:cNvPr id="18" name="矩形 17"/>
            <p:cNvSpPr/>
            <p:nvPr/>
          </p:nvSpPr>
          <p:spPr>
            <a:xfrm>
              <a:off x="5108996" y="2510154"/>
              <a:ext cx="3578130" cy="105794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rgbClr val="FFFFFF"/>
              </a:solidFill>
            </a:ln>
            <a:effectLst>
              <a:outerShdw blurRad="762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  <p:sp>
          <p:nvSpPr>
            <p:cNvPr id="19" name="矩形 29"/>
            <p:cNvSpPr/>
            <p:nvPr/>
          </p:nvSpPr>
          <p:spPr>
            <a:xfrm>
              <a:off x="3504874" y="2510154"/>
              <a:ext cx="1764623" cy="1057946"/>
            </a:xfrm>
            <a:custGeom>
              <a:avLst/>
              <a:gdLst/>
              <a:ahLst/>
              <a:cxnLst/>
              <a:rect l="l" t="t" r="r" b="b"/>
              <a:pathLst>
                <a:path w="1801608" h="1080120">
                  <a:moveTo>
                    <a:pt x="566538" y="144016"/>
                  </a:moveTo>
                  <a:cubicBezTo>
                    <a:pt x="347809" y="144016"/>
                    <a:pt x="170494" y="321331"/>
                    <a:pt x="170494" y="540060"/>
                  </a:cubicBezTo>
                  <a:cubicBezTo>
                    <a:pt x="170494" y="758789"/>
                    <a:pt x="347809" y="936104"/>
                    <a:pt x="566538" y="936104"/>
                  </a:cubicBezTo>
                  <a:cubicBezTo>
                    <a:pt x="785267" y="936104"/>
                    <a:pt x="962582" y="758789"/>
                    <a:pt x="962582" y="540060"/>
                  </a:cubicBezTo>
                  <a:cubicBezTo>
                    <a:pt x="962582" y="321331"/>
                    <a:pt x="785267" y="144016"/>
                    <a:pt x="566538" y="144016"/>
                  </a:cubicBezTo>
                  <a:close/>
                  <a:moveTo>
                    <a:pt x="0" y="0"/>
                  </a:moveTo>
                  <a:lnTo>
                    <a:pt x="1649800" y="0"/>
                  </a:lnTo>
                  <a:lnTo>
                    <a:pt x="1649800" y="376201"/>
                  </a:lnTo>
                  <a:lnTo>
                    <a:pt x="1801608" y="550380"/>
                  </a:lnTo>
                  <a:lnTo>
                    <a:pt x="1649800" y="703920"/>
                  </a:lnTo>
                  <a:lnTo>
                    <a:pt x="1649800" y="1080120"/>
                  </a:lnTo>
                  <a:lnTo>
                    <a:pt x="0" y="1080120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chemeClr val="accent1"/>
              </a:solidFill>
            </a:ln>
            <a:effectLst>
              <a:outerShdw blurRad="76200" dist="38100" dir="81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z="2000" strike="noStrike" noProof="1"/>
            </a:p>
          </p:txBody>
        </p:sp>
        <p:sp>
          <p:nvSpPr>
            <p:cNvPr id="16401" name="TextBox 80"/>
            <p:cNvSpPr txBox="1"/>
            <p:nvPr/>
          </p:nvSpPr>
          <p:spPr>
            <a:xfrm>
              <a:off x="3744450" y="2670391"/>
              <a:ext cx="616706" cy="76368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ctr" anchorCtr="1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accent1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02</a:t>
              </a:r>
              <a:endParaRPr lang="zh-CN" altLang="en-US" sz="3200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6402" name="TextBox 81"/>
            <p:cNvSpPr txBox="1"/>
            <p:nvPr/>
          </p:nvSpPr>
          <p:spPr>
            <a:xfrm>
              <a:off x="5269498" y="2873327"/>
              <a:ext cx="3417628" cy="43974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水处理系统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-</a:t>
              </a:r>
              <a:r>
                <a:rPr lang="zh-CN" altLang="en-US" sz="1600" b="1" dirty="0">
                  <a:solidFill>
                    <a:schemeClr val="bg1"/>
                  </a:solidFill>
                  <a:latin typeface="Copperplate Gothic Bold" panose="020E0705020206020404" pitchFamily="34" charset="0"/>
                  <a:ea typeface="微软雅黑" panose="020B0503020204020204" pitchFamily="34" charset="-122"/>
                  <a:sym typeface="+mn-ea"/>
                </a:rPr>
                <a:t>安全保障、工具、备件要求及回退计划</a:t>
              </a:r>
              <a:endParaRPr lang="zh-CN" altLang="en-US" sz="1600" b="1" dirty="0">
                <a:solidFill>
                  <a:schemeClr val="bg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" name="组合 21"/>
          <p:cNvGrpSpPr/>
          <p:nvPr/>
        </p:nvGrpSpPr>
        <p:grpSpPr>
          <a:xfrm>
            <a:off x="2134553" y="3252153"/>
            <a:ext cx="7775575" cy="809625"/>
            <a:chOff x="3504874" y="3667198"/>
            <a:chExt cx="5182251" cy="1057946"/>
          </a:xfrm>
        </p:grpSpPr>
        <p:sp>
          <p:nvSpPr>
            <p:cNvPr id="3" name="矩形 2"/>
            <p:cNvSpPr/>
            <p:nvPr/>
          </p:nvSpPr>
          <p:spPr>
            <a:xfrm>
              <a:off x="5108996" y="3667198"/>
              <a:ext cx="3578129" cy="105794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rgbClr val="FFFFFF"/>
              </a:solidFill>
            </a:ln>
            <a:effectLst>
              <a:outerShdw blurRad="762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zh-CN" altLang="en-US" strike="noStrike" noProof="1"/>
            </a:p>
          </p:txBody>
        </p:sp>
        <p:sp>
          <p:nvSpPr>
            <p:cNvPr id="4" name="矩形 29"/>
            <p:cNvSpPr/>
            <p:nvPr/>
          </p:nvSpPr>
          <p:spPr>
            <a:xfrm>
              <a:off x="3504874" y="3667198"/>
              <a:ext cx="1764623" cy="1057946"/>
            </a:xfrm>
            <a:custGeom>
              <a:avLst/>
              <a:gdLst/>
              <a:ahLst/>
              <a:cxnLst/>
              <a:rect l="l" t="t" r="r" b="b"/>
              <a:pathLst>
                <a:path w="1801608" h="1080120">
                  <a:moveTo>
                    <a:pt x="566538" y="144016"/>
                  </a:moveTo>
                  <a:cubicBezTo>
                    <a:pt x="347809" y="144016"/>
                    <a:pt x="170494" y="321331"/>
                    <a:pt x="170494" y="540060"/>
                  </a:cubicBezTo>
                  <a:cubicBezTo>
                    <a:pt x="170494" y="758789"/>
                    <a:pt x="347809" y="936104"/>
                    <a:pt x="566538" y="936104"/>
                  </a:cubicBezTo>
                  <a:cubicBezTo>
                    <a:pt x="785267" y="936104"/>
                    <a:pt x="962582" y="758789"/>
                    <a:pt x="962582" y="540060"/>
                  </a:cubicBezTo>
                  <a:cubicBezTo>
                    <a:pt x="962582" y="321331"/>
                    <a:pt x="785267" y="144016"/>
                    <a:pt x="566538" y="144016"/>
                  </a:cubicBezTo>
                  <a:close/>
                  <a:moveTo>
                    <a:pt x="0" y="0"/>
                  </a:moveTo>
                  <a:lnTo>
                    <a:pt x="1649800" y="0"/>
                  </a:lnTo>
                  <a:lnTo>
                    <a:pt x="1649800" y="376201"/>
                  </a:lnTo>
                  <a:lnTo>
                    <a:pt x="1801608" y="550380"/>
                  </a:lnTo>
                  <a:lnTo>
                    <a:pt x="1649800" y="703920"/>
                  </a:lnTo>
                  <a:lnTo>
                    <a:pt x="1649800" y="1080120"/>
                  </a:lnTo>
                  <a:lnTo>
                    <a:pt x="0" y="1080120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rgbClr val="339933"/>
              </a:solidFill>
            </a:ln>
            <a:effectLst>
              <a:outerShdw blurRad="76200" dist="38100" dir="81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zh-CN" altLang="en-US" sz="2000" strike="noStrike" noProof="1"/>
            </a:p>
          </p:txBody>
        </p:sp>
        <p:sp>
          <p:nvSpPr>
            <p:cNvPr id="5" name="TextBox 89"/>
            <p:cNvSpPr txBox="1"/>
            <p:nvPr/>
          </p:nvSpPr>
          <p:spPr>
            <a:xfrm>
              <a:off x="3736212" y="3823133"/>
              <a:ext cx="616706" cy="76255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ctr" anchorCtr="1">
              <a:spAutoFit/>
            </a:bodyPr>
            <a:p>
              <a:pPr algn="ctr"/>
              <a:r>
                <a:rPr lang="en-US" altLang="zh-CN" sz="3200" dirty="0">
                  <a:solidFill>
                    <a:schemeClr val="accent1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03</a:t>
              </a:r>
              <a:endParaRPr lang="zh-CN" altLang="en-US" sz="3200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6" name="TextBox 90"/>
            <p:cNvSpPr txBox="1"/>
            <p:nvPr/>
          </p:nvSpPr>
          <p:spPr>
            <a:xfrm>
              <a:off x="5269499" y="4030369"/>
              <a:ext cx="3416852" cy="44060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r>
                <a:rPr lang="zh-CN" altLang="en-US" sz="1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水处理系统</a:t>
              </a:r>
              <a:r>
                <a:rPr lang="en-US" altLang="zh-CN" sz="1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-</a:t>
              </a:r>
              <a:r>
                <a:rPr lang="zh-CN" altLang="en-US" sz="1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软化水装置</a:t>
              </a:r>
              <a:r>
                <a:rPr lang="zh-CN" altLang="en-US" sz="1600" b="1" dirty="0">
                  <a:solidFill>
                    <a:schemeClr val="bg1"/>
                  </a:solidFill>
                  <a:latin typeface="Copperplate Gothic Bold" panose="020E0705020206020404" pitchFamily="34" charset="0"/>
                  <a:ea typeface="微软雅黑" panose="020B0503020204020204" pitchFamily="34" charset="-122"/>
                </a:rPr>
                <a:t>维护操作步骤、常见问题处理</a:t>
              </a:r>
              <a:endParaRPr lang="zh-CN" altLang="en-US" sz="1600" b="1" dirty="0">
                <a:solidFill>
                  <a:schemeClr val="bg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21"/>
          <p:cNvGrpSpPr/>
          <p:nvPr/>
        </p:nvGrpSpPr>
        <p:grpSpPr>
          <a:xfrm>
            <a:off x="2135823" y="4140518"/>
            <a:ext cx="7775575" cy="809625"/>
            <a:chOff x="3504874" y="3667198"/>
            <a:chExt cx="5182251" cy="1057946"/>
          </a:xfrm>
        </p:grpSpPr>
        <p:sp>
          <p:nvSpPr>
            <p:cNvPr id="12" name="矩形 11"/>
            <p:cNvSpPr/>
            <p:nvPr/>
          </p:nvSpPr>
          <p:spPr>
            <a:xfrm>
              <a:off x="5108996" y="3667198"/>
              <a:ext cx="3578129" cy="105794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rgbClr val="FFFFFF"/>
              </a:solidFill>
            </a:ln>
            <a:effectLst>
              <a:outerShdw blurRad="762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zh-CN" altLang="en-US" strike="noStrike" noProof="1"/>
            </a:p>
          </p:txBody>
        </p:sp>
        <p:sp>
          <p:nvSpPr>
            <p:cNvPr id="15" name="矩形 29"/>
            <p:cNvSpPr/>
            <p:nvPr/>
          </p:nvSpPr>
          <p:spPr>
            <a:xfrm>
              <a:off x="3504874" y="3667198"/>
              <a:ext cx="1764623" cy="1057946"/>
            </a:xfrm>
            <a:custGeom>
              <a:avLst/>
              <a:gdLst/>
              <a:ahLst/>
              <a:cxnLst/>
              <a:rect l="l" t="t" r="r" b="b"/>
              <a:pathLst>
                <a:path w="1801608" h="1080120">
                  <a:moveTo>
                    <a:pt x="566538" y="144016"/>
                  </a:moveTo>
                  <a:cubicBezTo>
                    <a:pt x="347809" y="144016"/>
                    <a:pt x="170494" y="321331"/>
                    <a:pt x="170494" y="540060"/>
                  </a:cubicBezTo>
                  <a:cubicBezTo>
                    <a:pt x="170494" y="758789"/>
                    <a:pt x="347809" y="936104"/>
                    <a:pt x="566538" y="936104"/>
                  </a:cubicBezTo>
                  <a:cubicBezTo>
                    <a:pt x="785267" y="936104"/>
                    <a:pt x="962582" y="758789"/>
                    <a:pt x="962582" y="540060"/>
                  </a:cubicBezTo>
                  <a:cubicBezTo>
                    <a:pt x="962582" y="321331"/>
                    <a:pt x="785267" y="144016"/>
                    <a:pt x="566538" y="144016"/>
                  </a:cubicBezTo>
                  <a:close/>
                  <a:moveTo>
                    <a:pt x="0" y="0"/>
                  </a:moveTo>
                  <a:lnTo>
                    <a:pt x="1649800" y="0"/>
                  </a:lnTo>
                  <a:lnTo>
                    <a:pt x="1649800" y="376201"/>
                  </a:lnTo>
                  <a:lnTo>
                    <a:pt x="1801608" y="550380"/>
                  </a:lnTo>
                  <a:lnTo>
                    <a:pt x="1649800" y="703920"/>
                  </a:lnTo>
                  <a:lnTo>
                    <a:pt x="1649800" y="1080120"/>
                  </a:lnTo>
                  <a:lnTo>
                    <a:pt x="0" y="1080120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rgbClr val="339933"/>
              </a:solidFill>
            </a:ln>
            <a:effectLst>
              <a:outerShdw blurRad="76200" dist="38100" dir="81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zh-CN" altLang="en-US" sz="2000" strike="noStrike" noProof="1"/>
            </a:p>
          </p:txBody>
        </p:sp>
        <p:sp>
          <p:nvSpPr>
            <p:cNvPr id="16" name="TextBox 89"/>
            <p:cNvSpPr txBox="1"/>
            <p:nvPr/>
          </p:nvSpPr>
          <p:spPr>
            <a:xfrm>
              <a:off x="3736212" y="3823133"/>
              <a:ext cx="616706" cy="76255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ctr" anchorCtr="1">
              <a:spAutoFit/>
            </a:bodyPr>
            <a:p>
              <a:pPr algn="ctr"/>
              <a:r>
                <a:rPr lang="en-US" altLang="zh-CN" sz="3200" dirty="0">
                  <a:solidFill>
                    <a:schemeClr val="accent1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04</a:t>
              </a:r>
              <a:endParaRPr lang="zh-CN" altLang="en-US" sz="3200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7" name="TextBox 90"/>
            <p:cNvSpPr txBox="1"/>
            <p:nvPr/>
          </p:nvSpPr>
          <p:spPr>
            <a:xfrm>
              <a:off x="5269499" y="4030369"/>
              <a:ext cx="3416852" cy="44060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r>
                <a:rPr lang="zh-CN" altLang="en-US" sz="1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水处理系统</a:t>
              </a:r>
              <a:r>
                <a:rPr lang="en-US" altLang="zh-CN" sz="1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-</a:t>
              </a:r>
              <a:r>
                <a:rPr lang="zh-CN" altLang="en-US" sz="1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加药装置</a:t>
              </a:r>
              <a:r>
                <a:rPr lang="zh-CN" altLang="en-US" sz="1600" b="1" dirty="0">
                  <a:solidFill>
                    <a:schemeClr val="bg1"/>
                  </a:solidFill>
                  <a:latin typeface="Copperplate Gothic Bold" panose="020E0705020206020404" pitchFamily="34" charset="0"/>
                  <a:ea typeface="微软雅黑" panose="020B0503020204020204" pitchFamily="34" charset="-122"/>
                </a:rPr>
                <a:t>维护操作步骤、常见问题处理</a:t>
              </a:r>
              <a:endParaRPr lang="zh-CN" altLang="en-US" sz="1600" b="1" dirty="0">
                <a:solidFill>
                  <a:schemeClr val="bg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" name="组合 21"/>
          <p:cNvGrpSpPr/>
          <p:nvPr/>
        </p:nvGrpSpPr>
        <p:grpSpPr>
          <a:xfrm>
            <a:off x="2136458" y="5028248"/>
            <a:ext cx="7775575" cy="809625"/>
            <a:chOff x="3504874" y="3667198"/>
            <a:chExt cx="5182251" cy="1057946"/>
          </a:xfrm>
        </p:grpSpPr>
        <p:sp>
          <p:nvSpPr>
            <p:cNvPr id="21" name="矩形 20"/>
            <p:cNvSpPr/>
            <p:nvPr/>
          </p:nvSpPr>
          <p:spPr>
            <a:xfrm>
              <a:off x="5108996" y="3667198"/>
              <a:ext cx="3578129" cy="105794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rgbClr val="FFFFFF"/>
              </a:solidFill>
            </a:ln>
            <a:effectLst>
              <a:outerShdw blurRad="762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zh-CN" altLang="en-US" strike="noStrike" noProof="1"/>
            </a:p>
          </p:txBody>
        </p:sp>
        <p:sp>
          <p:nvSpPr>
            <p:cNvPr id="22" name="矩形 29"/>
            <p:cNvSpPr/>
            <p:nvPr/>
          </p:nvSpPr>
          <p:spPr>
            <a:xfrm>
              <a:off x="3504874" y="3667198"/>
              <a:ext cx="1764623" cy="1057946"/>
            </a:xfrm>
            <a:custGeom>
              <a:avLst/>
              <a:gdLst/>
              <a:ahLst/>
              <a:cxnLst/>
              <a:rect l="l" t="t" r="r" b="b"/>
              <a:pathLst>
                <a:path w="1801608" h="1080120">
                  <a:moveTo>
                    <a:pt x="566538" y="144016"/>
                  </a:moveTo>
                  <a:cubicBezTo>
                    <a:pt x="347809" y="144016"/>
                    <a:pt x="170494" y="321331"/>
                    <a:pt x="170494" y="540060"/>
                  </a:cubicBezTo>
                  <a:cubicBezTo>
                    <a:pt x="170494" y="758789"/>
                    <a:pt x="347809" y="936104"/>
                    <a:pt x="566538" y="936104"/>
                  </a:cubicBezTo>
                  <a:cubicBezTo>
                    <a:pt x="785267" y="936104"/>
                    <a:pt x="962582" y="758789"/>
                    <a:pt x="962582" y="540060"/>
                  </a:cubicBezTo>
                  <a:cubicBezTo>
                    <a:pt x="962582" y="321331"/>
                    <a:pt x="785267" y="144016"/>
                    <a:pt x="566538" y="144016"/>
                  </a:cubicBezTo>
                  <a:close/>
                  <a:moveTo>
                    <a:pt x="0" y="0"/>
                  </a:moveTo>
                  <a:lnTo>
                    <a:pt x="1649800" y="0"/>
                  </a:lnTo>
                  <a:lnTo>
                    <a:pt x="1649800" y="376201"/>
                  </a:lnTo>
                  <a:lnTo>
                    <a:pt x="1801608" y="550380"/>
                  </a:lnTo>
                  <a:lnTo>
                    <a:pt x="1649800" y="703920"/>
                  </a:lnTo>
                  <a:lnTo>
                    <a:pt x="1649800" y="1080120"/>
                  </a:lnTo>
                  <a:lnTo>
                    <a:pt x="0" y="1080120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rgbClr val="339933"/>
              </a:solidFill>
            </a:ln>
            <a:effectLst>
              <a:outerShdw blurRad="76200" dist="38100" dir="81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zh-CN" altLang="en-US" sz="2000" strike="noStrike" noProof="1"/>
            </a:p>
          </p:txBody>
        </p:sp>
        <p:sp>
          <p:nvSpPr>
            <p:cNvPr id="23" name="TextBox 89"/>
            <p:cNvSpPr txBox="1"/>
            <p:nvPr/>
          </p:nvSpPr>
          <p:spPr>
            <a:xfrm>
              <a:off x="3736212" y="3823133"/>
              <a:ext cx="616706" cy="76255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ctr" anchorCtr="1">
              <a:spAutoFit/>
            </a:bodyPr>
            <a:p>
              <a:pPr algn="ctr"/>
              <a:r>
                <a:rPr lang="en-US" altLang="zh-CN" sz="3200" dirty="0">
                  <a:solidFill>
                    <a:schemeClr val="accent1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05</a:t>
              </a:r>
              <a:endParaRPr lang="zh-CN" altLang="en-US" sz="3200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4" name="TextBox 90"/>
            <p:cNvSpPr txBox="1"/>
            <p:nvPr/>
          </p:nvSpPr>
          <p:spPr>
            <a:xfrm>
              <a:off x="5269499" y="4030369"/>
              <a:ext cx="3416852" cy="44060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r>
                <a:rPr lang="zh-CN" altLang="en-US" sz="1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水处理系统</a:t>
              </a:r>
              <a:r>
                <a:rPr lang="en-US" altLang="zh-CN" sz="1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-</a:t>
              </a:r>
              <a:r>
                <a:rPr lang="zh-CN" altLang="en-US" sz="1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微晶旁流装置</a:t>
              </a:r>
              <a:r>
                <a:rPr lang="zh-CN" altLang="en-US" sz="1600" b="1" dirty="0">
                  <a:solidFill>
                    <a:schemeClr val="bg1"/>
                  </a:solidFill>
                  <a:latin typeface="Copperplate Gothic Bold" panose="020E0705020206020404" pitchFamily="34" charset="0"/>
                  <a:ea typeface="微软雅黑" panose="020B0503020204020204" pitchFamily="34" charset="-122"/>
                </a:rPr>
                <a:t>维护操作步骤</a:t>
              </a:r>
              <a:endParaRPr lang="zh-CN" altLang="en-US" sz="1600" b="1" dirty="0">
                <a:solidFill>
                  <a:schemeClr val="bg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wrap="square" lIns="0" tIns="0" rIns="0" bIns="0" anchor="ctr" anchorCtr="1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kern="120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ern="120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ern="120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ern="120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ern="120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cs typeface="+mn-cs"/>
              </a:defRPr>
            </a:lvl5pPr>
          </a:lstStyle>
          <a:p>
            <a:pPr lvl="0" algn="ctr"/>
            <a:fld id="{9A0DB2DC-4C9A-4742-B13C-FB6460FD3503}" type="slidenum">
              <a:rPr lang="zh-CN" altLang="en-US" sz="1200">
                <a:solidFill>
                  <a:schemeClr val="bg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</a:rPr>
            </a:fld>
            <a:endParaRPr lang="zh-CN" altLang="en-US" sz="1200" dirty="0">
              <a:solidFill>
                <a:schemeClr val="bg1"/>
              </a:solidFill>
              <a:latin typeface="Copperplate Gothic Bold" panose="020E0705020206020404" pitchFamily="34" charset="0"/>
              <a:ea typeface="微软雅黑" panose="020B0503020204020204" pitchFamily="34" charset="-122"/>
            </a:endParaRPr>
          </a:p>
        </p:txBody>
      </p:sp>
      <p:sp>
        <p:nvSpPr>
          <p:cNvPr id="50178" name="TextBox 5"/>
          <p:cNvSpPr txBox="1"/>
          <p:nvPr/>
        </p:nvSpPr>
        <p:spPr>
          <a:xfrm>
            <a:off x="1703388" y="404813"/>
            <a:ext cx="8856662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全自动软化水装置</a:t>
            </a:r>
            <a:r>
              <a:rPr lang="en-US" altLang="zh-CN" sz="2400" b="1" dirty="0">
                <a:solidFill>
                  <a:schemeClr val="accent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-</a:t>
            </a:r>
            <a:r>
              <a:rPr lang="zh-CN" altLang="en-US" sz="2400" b="1" dirty="0">
                <a:solidFill>
                  <a:schemeClr val="accent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常见问题与处理</a:t>
            </a:r>
            <a:endParaRPr lang="zh-CN" altLang="en-US" sz="2400" b="1" dirty="0">
              <a:solidFill>
                <a:schemeClr val="accent1"/>
              </a:solidFill>
              <a:latin typeface="Copperplate Gothic Bold" panose="020E0705020206020404" pitchFamily="34" charset="0"/>
              <a:ea typeface="微软雅黑" panose="020B0503020204020204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558925" y="981075"/>
          <a:ext cx="9001000" cy="5266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687"/>
                <a:gridCol w="7972313"/>
              </a:tblGrid>
              <a:tr h="47880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序号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ym typeface="+mn-ea"/>
                        </a:rPr>
                        <a:t>全自动软化水装置</a:t>
                      </a: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操作步骤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78802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4</a:t>
                      </a: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、吸盐阀中有异物（更换吸盐控制阀的座并清洗此阀）；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78802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5</a:t>
                      </a: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、吸盐管路中有异物（清除异物）；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78802">
                <a:tc>
                  <a:txBody>
                    <a:bodyPr/>
                    <a:lstStyle/>
                    <a:p>
                      <a:pPr algn="ctr"/>
                      <a:endParaRPr lang="en-US" altLang="zh-CN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6</a:t>
                      </a: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、盐罐注水时断过电（检查电源）；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78802">
                <a:tc>
                  <a:txBody>
                    <a:bodyPr/>
                    <a:lstStyle/>
                    <a:p>
                      <a:pPr algn="ctr"/>
                      <a:endParaRPr lang="en-US" altLang="zh-CN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7</a:t>
                      </a: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、使用的精盐和细盐（换盐）；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788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8</a:t>
                      </a:r>
                      <a:endParaRPr lang="en-US" altLang="zh-CN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>
                          <a:latin typeface="+mn-ea"/>
                          <a:sym typeface="+mn-ea"/>
                        </a:rPr>
                        <a:t>问题：软化水装置不能吸盐</a:t>
                      </a:r>
                      <a:endParaRPr lang="zh-CN" altLang="en-US" sz="1600" dirty="0">
                        <a:latin typeface="+mn-ea"/>
                        <a:sym typeface="+mn-ea"/>
                      </a:endParaRPr>
                    </a:p>
                  </a:txBody>
                  <a:tcPr anchor="ctr"/>
                </a:tc>
              </a:tr>
              <a:tr h="478802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>
                          <a:latin typeface="+mn-ea"/>
                          <a:sym typeface="+mn-ea"/>
                        </a:rPr>
                        <a:t>原因（解决办法）：</a:t>
                      </a:r>
                      <a:endParaRPr lang="en-US" altLang="zh-CN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78790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1</a:t>
                      </a: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、吸盐控制阀堵塞（清除堵塞物）；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78802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2</a:t>
                      </a: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、射流器堵塞（清除堵塞物）；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78790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3</a:t>
                      </a: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、进水器过滤网堵塞（清洗过滤网）；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78802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4</a:t>
                      </a: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、进水压力太低（将管网压力升至</a:t>
                      </a:r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-2KG/CM²</a:t>
                      </a: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以上）；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wrap="square" lIns="0" tIns="0" rIns="0" bIns="0" anchor="ctr" anchorCtr="1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kern="120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ern="120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ern="120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ern="120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ern="120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cs typeface="+mn-cs"/>
              </a:defRPr>
            </a:lvl5pPr>
          </a:lstStyle>
          <a:p>
            <a:pPr lvl="0" algn="ctr"/>
            <a:fld id="{9A0DB2DC-4C9A-4742-B13C-FB6460FD3503}" type="slidenum">
              <a:rPr lang="zh-CN" altLang="en-US" sz="1200">
                <a:solidFill>
                  <a:schemeClr val="bg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</a:rPr>
            </a:fld>
            <a:endParaRPr lang="zh-CN" altLang="en-US" sz="1200" dirty="0">
              <a:solidFill>
                <a:schemeClr val="bg1"/>
              </a:solidFill>
              <a:latin typeface="Copperplate Gothic Bold" panose="020E0705020206020404" pitchFamily="34" charset="0"/>
              <a:ea typeface="微软雅黑" panose="020B0503020204020204" pitchFamily="34" charset="-122"/>
            </a:endParaRPr>
          </a:p>
        </p:txBody>
      </p:sp>
      <p:sp>
        <p:nvSpPr>
          <p:cNvPr id="52226" name="TextBox 5"/>
          <p:cNvSpPr txBox="1"/>
          <p:nvPr/>
        </p:nvSpPr>
        <p:spPr>
          <a:xfrm>
            <a:off x="1703388" y="404813"/>
            <a:ext cx="8856662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全自动软化水装置</a:t>
            </a:r>
            <a:r>
              <a:rPr lang="en-US" altLang="zh-CN" sz="2400" b="1" dirty="0">
                <a:solidFill>
                  <a:schemeClr val="accent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-</a:t>
            </a:r>
            <a:r>
              <a:rPr lang="zh-CN" altLang="en-US" sz="2400" b="1" dirty="0">
                <a:solidFill>
                  <a:schemeClr val="accent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常见问题与处理</a:t>
            </a:r>
            <a:endParaRPr lang="zh-CN" altLang="en-US" sz="2400" b="1" dirty="0">
              <a:solidFill>
                <a:schemeClr val="accent1"/>
              </a:solidFill>
              <a:latin typeface="Copperplate Gothic Bold" panose="020E0705020206020404" pitchFamily="34" charset="0"/>
              <a:ea typeface="微软雅黑" panose="020B0503020204020204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558925" y="981075"/>
          <a:ext cx="9001000" cy="5266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687"/>
                <a:gridCol w="7972313"/>
              </a:tblGrid>
              <a:tr h="47880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序号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ym typeface="+mn-ea"/>
                        </a:rPr>
                        <a:t>全自动软化水装置</a:t>
                      </a: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操作步骤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78802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5</a:t>
                      </a: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、内部控制阀漏水（更换密封垫、环及活塞）；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78802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6</a:t>
                      </a: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、周期选择器不能循环（检查马达及开关）；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788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9</a:t>
                      </a:r>
                      <a:endParaRPr lang="en-US" altLang="zh-CN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>
                          <a:latin typeface="+mn-ea"/>
                          <a:sym typeface="+mn-ea"/>
                        </a:rPr>
                        <a:t>问题：控制阀不停的循环</a:t>
                      </a:r>
                      <a:endParaRPr lang="zh-CN" altLang="en-US" sz="1600" dirty="0">
                        <a:latin typeface="+mn-ea"/>
                        <a:sym typeface="+mn-ea"/>
                      </a:endParaRPr>
                    </a:p>
                  </a:txBody>
                  <a:tcPr anchor="ctr"/>
                </a:tc>
              </a:tr>
              <a:tr h="478802">
                <a:tc>
                  <a:txBody>
                    <a:bodyPr/>
                    <a:lstStyle/>
                    <a:p>
                      <a:pPr algn="ctr"/>
                      <a:endParaRPr lang="en-US" altLang="zh-CN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>
                          <a:latin typeface="+mn-ea"/>
                          <a:sym typeface="+mn-ea"/>
                        </a:rPr>
                        <a:t>原因（解决办法）：</a:t>
                      </a:r>
                      <a:endParaRPr lang="en-US" altLang="zh-CN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78802">
                <a:tc>
                  <a:txBody>
                    <a:bodyPr/>
                    <a:lstStyle/>
                    <a:p>
                      <a:pPr algn="ctr"/>
                      <a:endParaRPr lang="en-US" altLang="zh-CN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1</a:t>
                      </a: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、调节失误，开关断路或短路（若是开关或计时器坏就更换它，或重新启动一次）；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788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10</a:t>
                      </a:r>
                      <a:endParaRPr lang="en-US" altLang="zh-CN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>
                          <a:latin typeface="+mn-ea"/>
                          <a:sym typeface="+mn-ea"/>
                        </a:rPr>
                        <a:t>问题：溢流不断</a:t>
                      </a:r>
                      <a:endParaRPr lang="zh-CN" altLang="en-US" sz="1600" dirty="0">
                        <a:latin typeface="+mn-ea"/>
                        <a:sym typeface="+mn-ea"/>
                      </a:endParaRPr>
                    </a:p>
                  </a:txBody>
                  <a:tcPr anchor="ctr"/>
                </a:tc>
              </a:tr>
              <a:tr h="478790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>
                          <a:latin typeface="+mn-ea"/>
                          <a:sym typeface="+mn-ea"/>
                        </a:rPr>
                        <a:t>原因（解决办法）：</a:t>
                      </a:r>
                      <a:endParaRPr lang="en-US" altLang="zh-CN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78802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1</a:t>
                      </a: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、阀不能按照程序运行（检查定时器及控制器活塞阀的位置或更换动力头）；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78802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2</a:t>
                      </a: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、控制阀中有异物（关闭电源打开罐口取出异物并检查控制器在还原中的各个位置）；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78802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3</a:t>
                      </a: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、内部控制阀漏水（重换密封垫及活塞）；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wrap="square" lIns="0" tIns="0" rIns="0" bIns="0" anchor="ctr" anchorCtr="1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kern="120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ern="120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ern="120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ern="120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ern="120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cs typeface="+mn-cs"/>
              </a:defRPr>
            </a:lvl5pPr>
          </a:lstStyle>
          <a:p>
            <a:pPr lvl="0" algn="ctr"/>
            <a:fld id="{9A0DB2DC-4C9A-4742-B13C-FB6460FD3503}" type="slidenum">
              <a:rPr lang="zh-CN" altLang="en-US" sz="1200">
                <a:solidFill>
                  <a:schemeClr val="bg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</a:rPr>
            </a:fld>
            <a:endParaRPr lang="zh-CN" altLang="en-US" sz="1200" dirty="0">
              <a:solidFill>
                <a:schemeClr val="bg1"/>
              </a:solidFill>
              <a:latin typeface="Copperplate Gothic Bold" panose="020E07050202060204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34" name="直接连接符 33"/>
          <p:cNvCxnSpPr/>
          <p:nvPr/>
        </p:nvCxnSpPr>
        <p:spPr>
          <a:xfrm>
            <a:off x="4870296" y="2463800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4865746" y="2695575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4865746" y="2212975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4870296" y="2463800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4865746" y="2695575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4865746" y="2501900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4870296" y="2286000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393" name="组合 11"/>
          <p:cNvGrpSpPr/>
          <p:nvPr/>
        </p:nvGrpSpPr>
        <p:grpSpPr>
          <a:xfrm>
            <a:off x="2135188" y="1476375"/>
            <a:ext cx="7775575" cy="809625"/>
            <a:chOff x="3504874" y="1353111"/>
            <a:chExt cx="5182251" cy="1057946"/>
          </a:xfrm>
        </p:grpSpPr>
        <p:sp>
          <p:nvSpPr>
            <p:cNvPr id="13" name="矩形 12"/>
            <p:cNvSpPr/>
            <p:nvPr/>
          </p:nvSpPr>
          <p:spPr>
            <a:xfrm>
              <a:off x="5108996" y="1353111"/>
              <a:ext cx="3578129" cy="105794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rgbClr val="FFFFFF"/>
              </a:solidFill>
            </a:ln>
            <a:effectLst>
              <a:outerShdw blurRad="762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  <p:sp>
          <p:nvSpPr>
            <p:cNvPr id="14" name="矩形 29"/>
            <p:cNvSpPr/>
            <p:nvPr/>
          </p:nvSpPr>
          <p:spPr>
            <a:xfrm>
              <a:off x="3504874" y="1353111"/>
              <a:ext cx="1764623" cy="1057946"/>
            </a:xfrm>
            <a:custGeom>
              <a:avLst/>
              <a:gdLst/>
              <a:ahLst/>
              <a:cxnLst/>
              <a:rect l="l" t="t" r="r" b="b"/>
              <a:pathLst>
                <a:path w="1801608" h="1080120">
                  <a:moveTo>
                    <a:pt x="566538" y="144016"/>
                  </a:moveTo>
                  <a:cubicBezTo>
                    <a:pt x="347809" y="144016"/>
                    <a:pt x="170494" y="321331"/>
                    <a:pt x="170494" y="540060"/>
                  </a:cubicBezTo>
                  <a:cubicBezTo>
                    <a:pt x="170494" y="758789"/>
                    <a:pt x="347809" y="936104"/>
                    <a:pt x="566538" y="936104"/>
                  </a:cubicBezTo>
                  <a:cubicBezTo>
                    <a:pt x="785267" y="936104"/>
                    <a:pt x="962582" y="758789"/>
                    <a:pt x="962582" y="540060"/>
                  </a:cubicBezTo>
                  <a:cubicBezTo>
                    <a:pt x="962582" y="321331"/>
                    <a:pt x="785267" y="144016"/>
                    <a:pt x="566538" y="144016"/>
                  </a:cubicBezTo>
                  <a:close/>
                  <a:moveTo>
                    <a:pt x="0" y="0"/>
                  </a:moveTo>
                  <a:lnTo>
                    <a:pt x="1649800" y="0"/>
                  </a:lnTo>
                  <a:lnTo>
                    <a:pt x="1649800" y="376201"/>
                  </a:lnTo>
                  <a:lnTo>
                    <a:pt x="1801608" y="550380"/>
                  </a:lnTo>
                  <a:lnTo>
                    <a:pt x="1649800" y="703920"/>
                  </a:lnTo>
                  <a:lnTo>
                    <a:pt x="1649800" y="1080120"/>
                  </a:lnTo>
                  <a:lnTo>
                    <a:pt x="0" y="1080120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rgbClr val="339933"/>
              </a:solidFill>
            </a:ln>
            <a:effectLst>
              <a:outerShdw blurRad="76200" dist="38100" dir="81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z="2000" strike="noStrike" noProof="1"/>
            </a:p>
          </p:txBody>
        </p:sp>
        <p:sp>
          <p:nvSpPr>
            <p:cNvPr id="16396" name="TextBox 14"/>
            <p:cNvSpPr txBox="1"/>
            <p:nvPr/>
          </p:nvSpPr>
          <p:spPr>
            <a:xfrm>
              <a:off x="3758792" y="1516717"/>
              <a:ext cx="564237" cy="76368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ctr" anchorCtr="1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accent1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01</a:t>
              </a:r>
              <a:endParaRPr lang="zh-CN" altLang="en-US" sz="3200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6397" name="TextBox 42"/>
            <p:cNvSpPr txBox="1"/>
            <p:nvPr/>
          </p:nvSpPr>
          <p:spPr>
            <a:xfrm>
              <a:off x="5269496" y="1716282"/>
              <a:ext cx="3416854" cy="44213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1600" b="1" dirty="0">
                  <a:solidFill>
                    <a:schemeClr val="bg1"/>
                  </a:solidFill>
                  <a:latin typeface="Copperplate Gothic Bold" panose="020E0705020206020404" pitchFamily="34" charset="0"/>
                  <a:ea typeface="微软雅黑" panose="020B0503020204020204" pitchFamily="34" charset="-122"/>
                </a:rPr>
                <a:t>培训目标及培训要求</a:t>
              </a:r>
              <a:endParaRPr lang="zh-CN" altLang="en-US" sz="1600" b="1" dirty="0">
                <a:solidFill>
                  <a:schemeClr val="bg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398" name="组合 16"/>
          <p:cNvGrpSpPr/>
          <p:nvPr/>
        </p:nvGrpSpPr>
        <p:grpSpPr>
          <a:xfrm>
            <a:off x="2136458" y="2363470"/>
            <a:ext cx="7775575" cy="811213"/>
            <a:chOff x="3504874" y="2510154"/>
            <a:chExt cx="5182252" cy="1057946"/>
          </a:xfrm>
        </p:grpSpPr>
        <p:sp>
          <p:nvSpPr>
            <p:cNvPr id="18" name="矩形 17"/>
            <p:cNvSpPr/>
            <p:nvPr/>
          </p:nvSpPr>
          <p:spPr>
            <a:xfrm>
              <a:off x="5108996" y="2510154"/>
              <a:ext cx="3578130" cy="105794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rgbClr val="FFFFFF"/>
              </a:solidFill>
            </a:ln>
            <a:effectLst>
              <a:outerShdw blurRad="762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  <p:sp>
          <p:nvSpPr>
            <p:cNvPr id="19" name="矩形 29"/>
            <p:cNvSpPr/>
            <p:nvPr/>
          </p:nvSpPr>
          <p:spPr>
            <a:xfrm>
              <a:off x="3504874" y="2510154"/>
              <a:ext cx="1764623" cy="1057946"/>
            </a:xfrm>
            <a:custGeom>
              <a:avLst/>
              <a:gdLst/>
              <a:ahLst/>
              <a:cxnLst/>
              <a:rect l="l" t="t" r="r" b="b"/>
              <a:pathLst>
                <a:path w="1801608" h="1080120">
                  <a:moveTo>
                    <a:pt x="566538" y="144016"/>
                  </a:moveTo>
                  <a:cubicBezTo>
                    <a:pt x="347809" y="144016"/>
                    <a:pt x="170494" y="321331"/>
                    <a:pt x="170494" y="540060"/>
                  </a:cubicBezTo>
                  <a:cubicBezTo>
                    <a:pt x="170494" y="758789"/>
                    <a:pt x="347809" y="936104"/>
                    <a:pt x="566538" y="936104"/>
                  </a:cubicBezTo>
                  <a:cubicBezTo>
                    <a:pt x="785267" y="936104"/>
                    <a:pt x="962582" y="758789"/>
                    <a:pt x="962582" y="540060"/>
                  </a:cubicBezTo>
                  <a:cubicBezTo>
                    <a:pt x="962582" y="321331"/>
                    <a:pt x="785267" y="144016"/>
                    <a:pt x="566538" y="144016"/>
                  </a:cubicBezTo>
                  <a:close/>
                  <a:moveTo>
                    <a:pt x="0" y="0"/>
                  </a:moveTo>
                  <a:lnTo>
                    <a:pt x="1649800" y="0"/>
                  </a:lnTo>
                  <a:lnTo>
                    <a:pt x="1649800" y="376201"/>
                  </a:lnTo>
                  <a:lnTo>
                    <a:pt x="1801608" y="550380"/>
                  </a:lnTo>
                  <a:lnTo>
                    <a:pt x="1649800" y="703920"/>
                  </a:lnTo>
                  <a:lnTo>
                    <a:pt x="1649800" y="1080120"/>
                  </a:lnTo>
                  <a:lnTo>
                    <a:pt x="0" y="1080120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chemeClr val="accent1"/>
              </a:solidFill>
            </a:ln>
            <a:effectLst>
              <a:outerShdw blurRad="76200" dist="38100" dir="81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z="2000" strike="noStrike" noProof="1"/>
            </a:p>
          </p:txBody>
        </p:sp>
        <p:sp>
          <p:nvSpPr>
            <p:cNvPr id="16401" name="TextBox 80"/>
            <p:cNvSpPr txBox="1"/>
            <p:nvPr/>
          </p:nvSpPr>
          <p:spPr>
            <a:xfrm>
              <a:off x="3744450" y="2670391"/>
              <a:ext cx="616706" cy="76368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ctr" anchorCtr="1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accent1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02</a:t>
              </a:r>
              <a:endParaRPr lang="zh-CN" altLang="en-US" sz="3200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6402" name="TextBox 81"/>
            <p:cNvSpPr txBox="1"/>
            <p:nvPr/>
          </p:nvSpPr>
          <p:spPr>
            <a:xfrm>
              <a:off x="5269498" y="2873327"/>
              <a:ext cx="3417628" cy="43974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水处理系统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-</a:t>
              </a:r>
              <a:r>
                <a:rPr lang="zh-CN" altLang="en-US" sz="1600" b="1" dirty="0">
                  <a:solidFill>
                    <a:schemeClr val="bg1"/>
                  </a:solidFill>
                  <a:latin typeface="Copperplate Gothic Bold" panose="020E0705020206020404" pitchFamily="34" charset="0"/>
                  <a:ea typeface="微软雅黑" panose="020B0503020204020204" pitchFamily="34" charset="-122"/>
                  <a:sym typeface="+mn-ea"/>
                </a:rPr>
                <a:t>安全保障、工具、备件要求及回退计划</a:t>
              </a:r>
              <a:endParaRPr lang="zh-CN" altLang="en-US" sz="1600" b="1" dirty="0">
                <a:solidFill>
                  <a:schemeClr val="bg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" name="组合 21"/>
          <p:cNvGrpSpPr/>
          <p:nvPr/>
        </p:nvGrpSpPr>
        <p:grpSpPr>
          <a:xfrm>
            <a:off x="2134553" y="3252153"/>
            <a:ext cx="7775575" cy="809625"/>
            <a:chOff x="3504874" y="3667198"/>
            <a:chExt cx="5182251" cy="1057946"/>
          </a:xfrm>
        </p:grpSpPr>
        <p:sp>
          <p:nvSpPr>
            <p:cNvPr id="3" name="矩形 2"/>
            <p:cNvSpPr/>
            <p:nvPr/>
          </p:nvSpPr>
          <p:spPr>
            <a:xfrm>
              <a:off x="5108996" y="3667198"/>
              <a:ext cx="3578129" cy="105794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rgbClr val="FFFFFF"/>
              </a:solidFill>
            </a:ln>
            <a:effectLst>
              <a:outerShdw blurRad="762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zh-CN" altLang="en-US" strike="noStrike" noProof="1"/>
            </a:p>
          </p:txBody>
        </p:sp>
        <p:sp>
          <p:nvSpPr>
            <p:cNvPr id="4" name="矩形 29"/>
            <p:cNvSpPr/>
            <p:nvPr/>
          </p:nvSpPr>
          <p:spPr>
            <a:xfrm>
              <a:off x="3504874" y="3667198"/>
              <a:ext cx="1764623" cy="1057946"/>
            </a:xfrm>
            <a:custGeom>
              <a:avLst/>
              <a:gdLst/>
              <a:ahLst/>
              <a:cxnLst/>
              <a:rect l="l" t="t" r="r" b="b"/>
              <a:pathLst>
                <a:path w="1801608" h="1080120">
                  <a:moveTo>
                    <a:pt x="566538" y="144016"/>
                  </a:moveTo>
                  <a:cubicBezTo>
                    <a:pt x="347809" y="144016"/>
                    <a:pt x="170494" y="321331"/>
                    <a:pt x="170494" y="540060"/>
                  </a:cubicBezTo>
                  <a:cubicBezTo>
                    <a:pt x="170494" y="758789"/>
                    <a:pt x="347809" y="936104"/>
                    <a:pt x="566538" y="936104"/>
                  </a:cubicBezTo>
                  <a:cubicBezTo>
                    <a:pt x="785267" y="936104"/>
                    <a:pt x="962582" y="758789"/>
                    <a:pt x="962582" y="540060"/>
                  </a:cubicBezTo>
                  <a:cubicBezTo>
                    <a:pt x="962582" y="321331"/>
                    <a:pt x="785267" y="144016"/>
                    <a:pt x="566538" y="144016"/>
                  </a:cubicBezTo>
                  <a:close/>
                  <a:moveTo>
                    <a:pt x="0" y="0"/>
                  </a:moveTo>
                  <a:lnTo>
                    <a:pt x="1649800" y="0"/>
                  </a:lnTo>
                  <a:lnTo>
                    <a:pt x="1649800" y="376201"/>
                  </a:lnTo>
                  <a:lnTo>
                    <a:pt x="1801608" y="550380"/>
                  </a:lnTo>
                  <a:lnTo>
                    <a:pt x="1649800" y="703920"/>
                  </a:lnTo>
                  <a:lnTo>
                    <a:pt x="1649800" y="1080120"/>
                  </a:lnTo>
                  <a:lnTo>
                    <a:pt x="0" y="1080120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rgbClr val="339933"/>
              </a:solidFill>
            </a:ln>
            <a:effectLst>
              <a:outerShdw blurRad="76200" dist="38100" dir="81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zh-CN" altLang="en-US" sz="2000" strike="noStrike" noProof="1"/>
            </a:p>
          </p:txBody>
        </p:sp>
        <p:sp>
          <p:nvSpPr>
            <p:cNvPr id="5" name="TextBox 89"/>
            <p:cNvSpPr txBox="1"/>
            <p:nvPr/>
          </p:nvSpPr>
          <p:spPr>
            <a:xfrm>
              <a:off x="3736212" y="3823133"/>
              <a:ext cx="616706" cy="76255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ctr" anchorCtr="1">
              <a:spAutoFit/>
            </a:bodyPr>
            <a:p>
              <a:pPr algn="ctr"/>
              <a:r>
                <a:rPr lang="en-US" altLang="zh-CN" sz="3200" dirty="0">
                  <a:solidFill>
                    <a:schemeClr val="accent1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03</a:t>
              </a:r>
              <a:endParaRPr lang="zh-CN" altLang="en-US" sz="3200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6" name="TextBox 90"/>
            <p:cNvSpPr txBox="1"/>
            <p:nvPr/>
          </p:nvSpPr>
          <p:spPr>
            <a:xfrm>
              <a:off x="5269499" y="4030369"/>
              <a:ext cx="3416852" cy="44060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r>
                <a:rPr lang="zh-CN" altLang="en-US" sz="1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水处理系统</a:t>
              </a:r>
              <a:r>
                <a:rPr lang="en-US" altLang="zh-CN" sz="1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-</a:t>
              </a:r>
              <a:r>
                <a:rPr lang="zh-CN" altLang="en-US" sz="1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软化水装置</a:t>
              </a:r>
              <a:r>
                <a:rPr lang="zh-CN" altLang="en-US" sz="1600" b="1" dirty="0">
                  <a:solidFill>
                    <a:schemeClr val="bg1"/>
                  </a:solidFill>
                  <a:latin typeface="Copperplate Gothic Bold" panose="020E0705020206020404" pitchFamily="34" charset="0"/>
                  <a:ea typeface="微软雅黑" panose="020B0503020204020204" pitchFamily="34" charset="-122"/>
                </a:rPr>
                <a:t>维护操作步骤、常见问题处理</a:t>
              </a:r>
              <a:endParaRPr lang="zh-CN" altLang="en-US" sz="1600" b="1" dirty="0">
                <a:solidFill>
                  <a:schemeClr val="bg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21"/>
          <p:cNvGrpSpPr/>
          <p:nvPr/>
        </p:nvGrpSpPr>
        <p:grpSpPr>
          <a:xfrm>
            <a:off x="2135823" y="4140518"/>
            <a:ext cx="7775575" cy="809625"/>
            <a:chOff x="3504874" y="3667198"/>
            <a:chExt cx="5182251" cy="1057946"/>
          </a:xfrm>
        </p:grpSpPr>
        <p:sp>
          <p:nvSpPr>
            <p:cNvPr id="12" name="矩形 11"/>
            <p:cNvSpPr/>
            <p:nvPr/>
          </p:nvSpPr>
          <p:spPr>
            <a:xfrm>
              <a:off x="5108996" y="3667198"/>
              <a:ext cx="3578129" cy="1057946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3175">
              <a:solidFill>
                <a:srgbClr val="FFFFFF"/>
              </a:solidFill>
            </a:ln>
            <a:effectLst>
              <a:outerShdw blurRad="762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zh-CN" altLang="en-US" strike="noStrike" noProof="1"/>
            </a:p>
          </p:txBody>
        </p:sp>
        <p:sp>
          <p:nvSpPr>
            <p:cNvPr id="15" name="矩形 29"/>
            <p:cNvSpPr/>
            <p:nvPr/>
          </p:nvSpPr>
          <p:spPr>
            <a:xfrm>
              <a:off x="3504874" y="3667198"/>
              <a:ext cx="1764623" cy="1057946"/>
            </a:xfrm>
            <a:custGeom>
              <a:avLst/>
              <a:gdLst/>
              <a:ahLst/>
              <a:cxnLst/>
              <a:rect l="l" t="t" r="r" b="b"/>
              <a:pathLst>
                <a:path w="1801608" h="1080120">
                  <a:moveTo>
                    <a:pt x="566538" y="144016"/>
                  </a:moveTo>
                  <a:cubicBezTo>
                    <a:pt x="347809" y="144016"/>
                    <a:pt x="170494" y="321331"/>
                    <a:pt x="170494" y="540060"/>
                  </a:cubicBezTo>
                  <a:cubicBezTo>
                    <a:pt x="170494" y="758789"/>
                    <a:pt x="347809" y="936104"/>
                    <a:pt x="566538" y="936104"/>
                  </a:cubicBezTo>
                  <a:cubicBezTo>
                    <a:pt x="785267" y="936104"/>
                    <a:pt x="962582" y="758789"/>
                    <a:pt x="962582" y="540060"/>
                  </a:cubicBezTo>
                  <a:cubicBezTo>
                    <a:pt x="962582" y="321331"/>
                    <a:pt x="785267" y="144016"/>
                    <a:pt x="566538" y="144016"/>
                  </a:cubicBezTo>
                  <a:close/>
                  <a:moveTo>
                    <a:pt x="0" y="0"/>
                  </a:moveTo>
                  <a:lnTo>
                    <a:pt x="1649800" y="0"/>
                  </a:lnTo>
                  <a:lnTo>
                    <a:pt x="1649800" y="376201"/>
                  </a:lnTo>
                  <a:lnTo>
                    <a:pt x="1801608" y="550380"/>
                  </a:lnTo>
                  <a:lnTo>
                    <a:pt x="1649800" y="703920"/>
                  </a:lnTo>
                  <a:lnTo>
                    <a:pt x="1649800" y="1080120"/>
                  </a:lnTo>
                  <a:lnTo>
                    <a:pt x="0" y="1080120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rgbClr val="339933"/>
              </a:solidFill>
            </a:ln>
            <a:effectLst>
              <a:outerShdw blurRad="76200" dist="38100" dir="81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zh-CN" altLang="en-US" sz="2000" strike="noStrike" noProof="1"/>
            </a:p>
          </p:txBody>
        </p:sp>
        <p:sp>
          <p:nvSpPr>
            <p:cNvPr id="16" name="TextBox 89"/>
            <p:cNvSpPr txBox="1"/>
            <p:nvPr/>
          </p:nvSpPr>
          <p:spPr>
            <a:xfrm>
              <a:off x="3736212" y="3823133"/>
              <a:ext cx="616706" cy="76255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ctr" anchorCtr="1">
              <a:spAutoFit/>
            </a:bodyPr>
            <a:p>
              <a:pPr algn="ctr"/>
              <a:r>
                <a:rPr lang="en-US" altLang="zh-CN" sz="3200" dirty="0">
                  <a:solidFill>
                    <a:schemeClr val="accent1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04</a:t>
              </a:r>
              <a:endParaRPr lang="zh-CN" altLang="en-US" sz="3200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7" name="TextBox 90"/>
            <p:cNvSpPr txBox="1"/>
            <p:nvPr/>
          </p:nvSpPr>
          <p:spPr>
            <a:xfrm>
              <a:off x="5269499" y="4030369"/>
              <a:ext cx="3416852" cy="44060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r>
                <a:rPr lang="zh-CN" altLang="en-US" sz="1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水处理系统</a:t>
              </a:r>
              <a:r>
                <a:rPr lang="en-US" altLang="zh-CN" sz="1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-</a:t>
              </a:r>
              <a:r>
                <a:rPr lang="zh-CN" altLang="en-US" sz="1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加药装置</a:t>
              </a:r>
              <a:r>
                <a:rPr lang="zh-CN" altLang="en-US" sz="1600" b="1" dirty="0">
                  <a:solidFill>
                    <a:schemeClr val="bg1"/>
                  </a:solidFill>
                  <a:latin typeface="Copperplate Gothic Bold" panose="020E0705020206020404" pitchFamily="34" charset="0"/>
                  <a:ea typeface="微软雅黑" panose="020B0503020204020204" pitchFamily="34" charset="-122"/>
                </a:rPr>
                <a:t>维护操作步骤、常见问题处理</a:t>
              </a:r>
              <a:endParaRPr lang="zh-CN" altLang="en-US" sz="1600" b="1" dirty="0">
                <a:solidFill>
                  <a:schemeClr val="bg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" name="组合 21"/>
          <p:cNvGrpSpPr/>
          <p:nvPr/>
        </p:nvGrpSpPr>
        <p:grpSpPr>
          <a:xfrm>
            <a:off x="2136458" y="5028248"/>
            <a:ext cx="7775575" cy="809625"/>
            <a:chOff x="3504874" y="3667198"/>
            <a:chExt cx="5182251" cy="1057946"/>
          </a:xfrm>
        </p:grpSpPr>
        <p:sp>
          <p:nvSpPr>
            <p:cNvPr id="21" name="矩形 20"/>
            <p:cNvSpPr/>
            <p:nvPr/>
          </p:nvSpPr>
          <p:spPr>
            <a:xfrm>
              <a:off x="5108996" y="3667198"/>
              <a:ext cx="3578129" cy="105794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rgbClr val="FFFFFF"/>
              </a:solidFill>
            </a:ln>
            <a:effectLst>
              <a:outerShdw blurRad="762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zh-CN" altLang="en-US" strike="noStrike" noProof="1"/>
            </a:p>
          </p:txBody>
        </p:sp>
        <p:sp>
          <p:nvSpPr>
            <p:cNvPr id="22" name="矩形 29"/>
            <p:cNvSpPr/>
            <p:nvPr/>
          </p:nvSpPr>
          <p:spPr>
            <a:xfrm>
              <a:off x="3504874" y="3667198"/>
              <a:ext cx="1764623" cy="1057946"/>
            </a:xfrm>
            <a:custGeom>
              <a:avLst/>
              <a:gdLst/>
              <a:ahLst/>
              <a:cxnLst/>
              <a:rect l="l" t="t" r="r" b="b"/>
              <a:pathLst>
                <a:path w="1801608" h="1080120">
                  <a:moveTo>
                    <a:pt x="566538" y="144016"/>
                  </a:moveTo>
                  <a:cubicBezTo>
                    <a:pt x="347809" y="144016"/>
                    <a:pt x="170494" y="321331"/>
                    <a:pt x="170494" y="540060"/>
                  </a:cubicBezTo>
                  <a:cubicBezTo>
                    <a:pt x="170494" y="758789"/>
                    <a:pt x="347809" y="936104"/>
                    <a:pt x="566538" y="936104"/>
                  </a:cubicBezTo>
                  <a:cubicBezTo>
                    <a:pt x="785267" y="936104"/>
                    <a:pt x="962582" y="758789"/>
                    <a:pt x="962582" y="540060"/>
                  </a:cubicBezTo>
                  <a:cubicBezTo>
                    <a:pt x="962582" y="321331"/>
                    <a:pt x="785267" y="144016"/>
                    <a:pt x="566538" y="144016"/>
                  </a:cubicBezTo>
                  <a:close/>
                  <a:moveTo>
                    <a:pt x="0" y="0"/>
                  </a:moveTo>
                  <a:lnTo>
                    <a:pt x="1649800" y="0"/>
                  </a:lnTo>
                  <a:lnTo>
                    <a:pt x="1649800" y="376201"/>
                  </a:lnTo>
                  <a:lnTo>
                    <a:pt x="1801608" y="550380"/>
                  </a:lnTo>
                  <a:lnTo>
                    <a:pt x="1649800" y="703920"/>
                  </a:lnTo>
                  <a:lnTo>
                    <a:pt x="1649800" y="1080120"/>
                  </a:lnTo>
                  <a:lnTo>
                    <a:pt x="0" y="1080120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rgbClr val="339933"/>
              </a:solidFill>
            </a:ln>
            <a:effectLst>
              <a:outerShdw blurRad="76200" dist="38100" dir="81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zh-CN" altLang="en-US" sz="2000" strike="noStrike" noProof="1"/>
            </a:p>
          </p:txBody>
        </p:sp>
        <p:sp>
          <p:nvSpPr>
            <p:cNvPr id="23" name="TextBox 89"/>
            <p:cNvSpPr txBox="1"/>
            <p:nvPr/>
          </p:nvSpPr>
          <p:spPr>
            <a:xfrm>
              <a:off x="3736212" y="3823133"/>
              <a:ext cx="616706" cy="76255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ctr" anchorCtr="1">
              <a:spAutoFit/>
            </a:bodyPr>
            <a:p>
              <a:pPr algn="ctr"/>
              <a:r>
                <a:rPr lang="en-US" altLang="zh-CN" sz="3200" dirty="0">
                  <a:solidFill>
                    <a:schemeClr val="accent1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05</a:t>
              </a:r>
              <a:endParaRPr lang="zh-CN" altLang="en-US" sz="3200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4" name="TextBox 90"/>
            <p:cNvSpPr txBox="1"/>
            <p:nvPr/>
          </p:nvSpPr>
          <p:spPr>
            <a:xfrm>
              <a:off x="5269499" y="4030369"/>
              <a:ext cx="3416852" cy="44060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r>
                <a:rPr lang="zh-CN" altLang="en-US" sz="1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水处理系统</a:t>
              </a:r>
              <a:r>
                <a:rPr lang="en-US" altLang="zh-CN" sz="1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-</a:t>
              </a:r>
              <a:r>
                <a:rPr lang="zh-CN" altLang="en-US" sz="1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微晶旁流装置</a:t>
              </a:r>
              <a:r>
                <a:rPr lang="zh-CN" altLang="en-US" sz="1600" b="1" dirty="0">
                  <a:solidFill>
                    <a:schemeClr val="bg1"/>
                  </a:solidFill>
                  <a:latin typeface="Copperplate Gothic Bold" panose="020E0705020206020404" pitchFamily="34" charset="0"/>
                  <a:ea typeface="微软雅黑" panose="020B0503020204020204" pitchFamily="34" charset="-122"/>
                </a:rPr>
                <a:t>维护操作步骤</a:t>
              </a:r>
              <a:endParaRPr lang="zh-CN" altLang="en-US" sz="1600" b="1" dirty="0">
                <a:solidFill>
                  <a:schemeClr val="bg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wrap="square" lIns="0" tIns="0" rIns="0" bIns="0" anchor="ctr" anchorCtr="1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kern="120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ern="120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ern="120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ern="120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ern="120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cs typeface="+mn-cs"/>
              </a:defRPr>
            </a:lvl5pPr>
          </a:lstStyle>
          <a:p>
            <a:pPr lvl="0" algn="ctr"/>
            <a:fld id="{9A0DB2DC-4C9A-4742-B13C-FB6460FD3503}" type="slidenum">
              <a:rPr lang="zh-CN" altLang="en-US" sz="1200">
                <a:solidFill>
                  <a:schemeClr val="bg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</a:rPr>
            </a:fld>
            <a:endParaRPr lang="zh-CN" altLang="en-US" sz="1200" dirty="0">
              <a:solidFill>
                <a:schemeClr val="bg1"/>
              </a:solidFill>
              <a:latin typeface="Copperplate Gothic Bold" panose="020E0705020206020404" pitchFamily="34" charset="0"/>
              <a:ea typeface="微软雅黑" panose="020B0503020204020204" pitchFamily="34" charset="-122"/>
            </a:endParaRPr>
          </a:p>
        </p:txBody>
      </p:sp>
      <p:sp>
        <p:nvSpPr>
          <p:cNvPr id="30722" name="TextBox 5"/>
          <p:cNvSpPr txBox="1"/>
          <p:nvPr/>
        </p:nvSpPr>
        <p:spPr>
          <a:xfrm>
            <a:off x="1703388" y="404813"/>
            <a:ext cx="8856662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</a:rPr>
              <a:t>全自动加药装置</a:t>
            </a:r>
            <a:r>
              <a:rPr lang="en-US" altLang="zh-CN" sz="2400" b="1" dirty="0">
                <a:solidFill>
                  <a:schemeClr val="accent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</a:rPr>
              <a:t>-</a:t>
            </a:r>
            <a:r>
              <a:rPr lang="zh-CN" altLang="en-US" sz="2400" b="1" dirty="0">
                <a:solidFill>
                  <a:schemeClr val="accent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</a:rPr>
              <a:t>外观检查</a:t>
            </a:r>
            <a:endParaRPr lang="zh-CN" altLang="en-US" sz="2400" b="1" dirty="0">
              <a:solidFill>
                <a:schemeClr val="accent1"/>
              </a:solidFill>
              <a:latin typeface="Copperplate Gothic Bold" panose="020E0705020206020404" pitchFamily="34" charset="0"/>
              <a:ea typeface="微软雅黑" panose="020B0503020204020204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558925" y="1773555"/>
          <a:ext cx="8928735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0445"/>
                <a:gridCol w="7908290"/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序号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全自动加药装置</a:t>
                      </a:r>
                      <a:r>
                        <a:rPr lang="zh-CN" altLang="en-US" sz="1600" dirty="0"/>
                        <a:t>操作步骤</a:t>
                      </a:r>
                      <a:endParaRPr lang="zh-CN" altLang="en-US" sz="1600" dirty="0"/>
                    </a:p>
                  </a:txBody>
                  <a:tcPr anchor="ctr"/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1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/>
                        <a:t>设备指示灯、仪表、控制按钮等无缺失、破损；</a:t>
                      </a:r>
                      <a:endParaRPr lang="en-US" altLang="zh-CN" sz="1600" dirty="0"/>
                    </a:p>
                  </a:txBody>
                  <a:tcPr anchor="ctr"/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2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/>
                        <a:t>设备表面无划痕、无油污、无变形和锈蚀等情况；</a:t>
                      </a:r>
                      <a:endParaRPr lang="en-US" altLang="zh-CN" sz="1600" dirty="0"/>
                    </a:p>
                  </a:txBody>
                  <a:tcPr anchor="ctr"/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3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/>
                        <a:t>关闭全自动加药装置</a:t>
                      </a:r>
                      <a:r>
                        <a:rPr lang="zh-CN" altLang="en-US" sz="1600" dirty="0"/>
                        <a:t>；</a:t>
                      </a:r>
                      <a:endParaRPr lang="en-US" altLang="zh-CN" sz="1600" dirty="0"/>
                    </a:p>
                  </a:txBody>
                  <a:tcPr anchor="ctr"/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4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/>
                        <a:t>检查控制部位：主要检修液位传感器、排污阀、控制面板、加药时间参数</a:t>
                      </a:r>
                      <a:r>
                        <a:rPr lang="zh-CN" altLang="en-US" sz="1600" dirty="0"/>
                        <a:t>；</a:t>
                      </a:r>
                      <a:endParaRPr lang="en-US" altLang="zh-CN" sz="1600" dirty="0"/>
                    </a:p>
                  </a:txBody>
                  <a:tcPr anchor="ctr"/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5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/>
                        <a:t>检查加药装置主体：主要检查加药泵、</a:t>
                      </a:r>
                      <a:r>
                        <a:rPr lang="zh-CN" altLang="en-US" sz="1600" dirty="0">
                          <a:sym typeface="+mn-ea"/>
                        </a:rPr>
                        <a:t>进</a:t>
                      </a:r>
                      <a:r>
                        <a:rPr lang="en-US" altLang="zh-CN" sz="1600" dirty="0">
                          <a:sym typeface="+mn-ea"/>
                        </a:rPr>
                        <a:t>/</a:t>
                      </a:r>
                      <a:r>
                        <a:rPr lang="zh-CN" altLang="en-US" sz="1600" dirty="0">
                          <a:sym typeface="+mn-ea"/>
                        </a:rPr>
                        <a:t>出水阀门、剩余药量</a:t>
                      </a:r>
                      <a:r>
                        <a:rPr lang="zh-CN" altLang="en-US" sz="1600" dirty="0">
                          <a:sym typeface="+mn-ea"/>
                        </a:rPr>
                        <a:t>；</a:t>
                      </a:r>
                      <a:endParaRPr lang="zh-CN" altLang="en-US" sz="160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wrap="square" lIns="0" tIns="0" rIns="0" bIns="0" anchor="ctr" anchorCtr="1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kern="120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ern="120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ern="120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ern="120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ern="120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cs typeface="+mn-cs"/>
              </a:defRPr>
            </a:lvl5pPr>
          </a:lstStyle>
          <a:p>
            <a:pPr lvl="0" algn="ctr"/>
            <a:fld id="{9A0DB2DC-4C9A-4742-B13C-FB6460FD3503}" type="slidenum">
              <a:rPr lang="zh-CN" altLang="en-US" sz="1200">
                <a:solidFill>
                  <a:schemeClr val="bg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</a:rPr>
            </a:fld>
            <a:endParaRPr lang="zh-CN" altLang="en-US" sz="1200" dirty="0">
              <a:solidFill>
                <a:schemeClr val="bg1"/>
              </a:solidFill>
              <a:latin typeface="Copperplate Gothic Bold" panose="020E0705020206020404" pitchFamily="34" charset="0"/>
              <a:ea typeface="微软雅黑" panose="020B0503020204020204" pitchFamily="34" charset="-122"/>
            </a:endParaRPr>
          </a:p>
        </p:txBody>
      </p:sp>
      <p:sp>
        <p:nvSpPr>
          <p:cNvPr id="28674" name="TextBox 5"/>
          <p:cNvSpPr txBox="1"/>
          <p:nvPr/>
        </p:nvSpPr>
        <p:spPr>
          <a:xfrm>
            <a:off x="1703388" y="404813"/>
            <a:ext cx="8856662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sym typeface="+mn-ea"/>
              </a:rPr>
              <a:t>全自动加药装置</a:t>
            </a:r>
            <a:r>
              <a:rPr lang="en-US" altLang="zh-CN" sz="2400" b="1" dirty="0">
                <a:solidFill>
                  <a:schemeClr val="accent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24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维护注意事项</a:t>
            </a:r>
            <a:endParaRPr lang="zh-CN" altLang="en-US" sz="2400" b="1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487488" y="2011363"/>
          <a:ext cx="9001000" cy="3073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687"/>
                <a:gridCol w="7972313"/>
              </a:tblGrid>
              <a:tr h="47880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序号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ym typeface="+mn-ea"/>
                        </a:rPr>
                        <a:t>全自动软化水装置</a:t>
                      </a:r>
                      <a:r>
                        <a:rPr lang="zh-CN" altLang="en-US" sz="1600" dirty="0"/>
                        <a:t>操作步骤</a:t>
                      </a:r>
                      <a:endParaRPr lang="zh-CN" altLang="en-US" sz="1600" dirty="0"/>
                    </a:p>
                  </a:txBody>
                  <a:tcPr anchor="ctr"/>
                </a:tc>
              </a:tr>
              <a:tr h="4788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1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确认维护对象；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（设备编号及路由）</a:t>
                      </a:r>
                      <a:endParaRPr lang="en-US" altLang="zh-CN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788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2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使用万用表测量全自动加药装置</a:t>
                      </a: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输入电流电压；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（设备输入电流电压稳定是机组电控装置稳定运行的保障）</a:t>
                      </a:r>
                      <a:endParaRPr lang="en-US" altLang="zh-CN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788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3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检查确认设备周边无杂物堆放，无易燃易爆物品；</a:t>
                      </a:r>
                      <a:endParaRPr lang="en-US" altLang="zh-CN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788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4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检查机房内部没有异响、异味、孔洞、漏水等情况；</a:t>
                      </a:r>
                      <a:endParaRPr lang="en-US" altLang="zh-CN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788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5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设备周围没有影响设备操作的杂物。</a:t>
                      </a:r>
                      <a:endParaRPr lang="en-US" altLang="zh-CN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cf1ae6a7c5d42ed536f08d2e991c4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42490" y="907415"/>
            <a:ext cx="7907020" cy="5114925"/>
          </a:xfrm>
          <a:prstGeom prst="rect">
            <a:avLst/>
          </a:prstGeom>
        </p:spPr>
      </p:pic>
      <p:sp>
        <p:nvSpPr>
          <p:cNvPr id="10" name="矩形标注 9"/>
          <p:cNvSpPr/>
          <p:nvPr/>
        </p:nvSpPr>
        <p:spPr>
          <a:xfrm>
            <a:off x="8751066" y="3048834"/>
            <a:ext cx="914400" cy="612648"/>
          </a:xfrm>
          <a:prstGeom prst="wedgeRectCallout">
            <a:avLst>
              <a:gd name="adj1" fmla="val -196243"/>
              <a:gd name="adj2" fmla="val 17505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>
                <a:solidFill>
                  <a:schemeClr val="tx1"/>
                </a:solidFill>
              </a:rPr>
              <a:t>杀菌剂药剂桶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标注 7"/>
          <p:cNvSpPr/>
          <p:nvPr/>
        </p:nvSpPr>
        <p:spPr>
          <a:xfrm>
            <a:off x="2407879" y="4786643"/>
            <a:ext cx="914400" cy="612648"/>
          </a:xfrm>
          <a:prstGeom prst="wedgeRectCallout">
            <a:avLst>
              <a:gd name="adj1" fmla="val 100560"/>
              <a:gd name="adj2" fmla="val 482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>
                <a:solidFill>
                  <a:schemeClr val="tx1"/>
                </a:solidFill>
              </a:rPr>
              <a:t>排污泵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标注 3"/>
          <p:cNvSpPr/>
          <p:nvPr/>
        </p:nvSpPr>
        <p:spPr>
          <a:xfrm>
            <a:off x="2407879" y="3307728"/>
            <a:ext cx="914400" cy="612648"/>
          </a:xfrm>
          <a:prstGeom prst="wedgeRectCallout">
            <a:avLst>
              <a:gd name="adj1" fmla="val 198407"/>
              <a:gd name="adj2" fmla="val 8878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阻垢剂药剂桶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标注 4"/>
          <p:cNvSpPr/>
          <p:nvPr/>
        </p:nvSpPr>
        <p:spPr>
          <a:xfrm>
            <a:off x="2407879" y="907428"/>
            <a:ext cx="914400" cy="612648"/>
          </a:xfrm>
          <a:prstGeom prst="wedgeRectCallout">
            <a:avLst>
              <a:gd name="adj1" fmla="val 337435"/>
              <a:gd name="adj2" fmla="val 6670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控制面板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标注 5"/>
          <p:cNvSpPr/>
          <p:nvPr/>
        </p:nvSpPr>
        <p:spPr>
          <a:xfrm>
            <a:off x="2407879" y="1810398"/>
            <a:ext cx="914400" cy="612648"/>
          </a:xfrm>
          <a:prstGeom prst="wedgeRectCallout">
            <a:avLst>
              <a:gd name="adj1" fmla="val 370073"/>
              <a:gd name="adj2" fmla="val 21399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>
                <a:solidFill>
                  <a:schemeClr val="tx1"/>
                </a:solidFill>
              </a:rPr>
              <a:t>PH</a:t>
            </a:r>
            <a:r>
              <a:rPr lang="zh-CN" altLang="en-US" dirty="0">
                <a:solidFill>
                  <a:schemeClr val="tx1"/>
                </a:solidFill>
              </a:rPr>
              <a:t>值监控端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标注 6"/>
          <p:cNvSpPr/>
          <p:nvPr/>
        </p:nvSpPr>
        <p:spPr>
          <a:xfrm>
            <a:off x="2407879" y="2579383"/>
            <a:ext cx="914400" cy="612648"/>
          </a:xfrm>
          <a:prstGeom prst="wedgeRectCallout">
            <a:avLst>
              <a:gd name="adj1" fmla="val 303962"/>
              <a:gd name="adj2" fmla="val 8878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>
                <a:solidFill>
                  <a:schemeClr val="tx1"/>
                </a:solidFill>
              </a:rPr>
              <a:t>电导率监控端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标注 8"/>
          <p:cNvSpPr/>
          <p:nvPr/>
        </p:nvSpPr>
        <p:spPr>
          <a:xfrm>
            <a:off x="2407879" y="4047503"/>
            <a:ext cx="914400" cy="612648"/>
          </a:xfrm>
          <a:prstGeom prst="wedgeRectCallout">
            <a:avLst>
              <a:gd name="adj1" fmla="val 220907"/>
              <a:gd name="adj2" fmla="val 1218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>
                <a:solidFill>
                  <a:schemeClr val="tx1"/>
                </a:solidFill>
              </a:rPr>
              <a:t>流量计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TextBox 5"/>
          <p:cNvSpPr txBox="1"/>
          <p:nvPr/>
        </p:nvSpPr>
        <p:spPr>
          <a:xfrm>
            <a:off x="1703388" y="404813"/>
            <a:ext cx="8856662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400" b="1" dirty="0">
                <a:solidFill>
                  <a:schemeClr val="accent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全自动加药</a:t>
            </a:r>
            <a:r>
              <a:rPr lang="zh-CN" altLang="en-US" sz="2400" b="1" dirty="0">
                <a:solidFill>
                  <a:schemeClr val="accent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装置</a:t>
            </a:r>
            <a:r>
              <a:rPr lang="en-US" altLang="zh-CN" sz="2400" b="1" dirty="0">
                <a:solidFill>
                  <a:schemeClr val="accent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-</a:t>
            </a:r>
            <a:r>
              <a:rPr lang="zh-CN" altLang="en-US" sz="2400" b="1" dirty="0">
                <a:solidFill>
                  <a:schemeClr val="accent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运行保养</a:t>
            </a:r>
            <a:endParaRPr lang="zh-CN" altLang="en-US" sz="2400" b="1" dirty="0">
              <a:solidFill>
                <a:schemeClr val="accent1"/>
              </a:solidFill>
              <a:latin typeface="Copperplate Gothic Bold" panose="020E0705020206020404" pitchFamily="34" charset="0"/>
              <a:ea typeface="微软雅黑" panose="020B0503020204020204" pitchFamily="34" charset="-122"/>
            </a:endParaRP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extBox 5"/>
          <p:cNvSpPr txBox="1"/>
          <p:nvPr/>
        </p:nvSpPr>
        <p:spPr>
          <a:xfrm>
            <a:off x="1703512" y="404664"/>
            <a:ext cx="885698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>
                <a:solidFill>
                  <a:schemeClr val="accent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sym typeface="+mn-ea"/>
              </a:rPr>
              <a:t>全自动加药装置</a:t>
            </a:r>
            <a:r>
              <a:rPr lang="en-US" altLang="zh-CN" sz="2400" b="1" dirty="0">
                <a:solidFill>
                  <a:schemeClr val="accent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2400" b="1" dirty="0">
                <a:solidFill>
                  <a:schemeClr val="accent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sym typeface="+mn-ea"/>
              </a:rPr>
              <a:t>运行保养</a:t>
            </a:r>
            <a:endParaRPr lang="zh-CN" altLang="en-US" sz="2400" b="1" dirty="0">
              <a:solidFill>
                <a:schemeClr val="accent1"/>
              </a:solidFill>
              <a:latin typeface="Copperplate Gothic Bold" panose="020E0705020206020404" pitchFamily="34" charset="0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2" name="图片 1" descr="d2e0df9f28e65fd48a6bb6ea19aad8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54860" y="1137920"/>
            <a:ext cx="8244840" cy="4966970"/>
          </a:xfrm>
          <a:prstGeom prst="rect">
            <a:avLst/>
          </a:prstGeom>
        </p:spPr>
      </p:pic>
      <p:sp>
        <p:nvSpPr>
          <p:cNvPr id="4" name="矩形标注 3"/>
          <p:cNvSpPr/>
          <p:nvPr/>
        </p:nvSpPr>
        <p:spPr>
          <a:xfrm>
            <a:off x="5521284" y="2355863"/>
            <a:ext cx="914400" cy="612648"/>
          </a:xfrm>
          <a:prstGeom prst="wedgeRectCallout">
            <a:avLst>
              <a:gd name="adj1" fmla="val 214171"/>
              <a:gd name="adj2" fmla="val 14330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>
                <a:solidFill>
                  <a:schemeClr val="tx1"/>
                </a:solidFill>
              </a:rPr>
              <a:t>药剂注入口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矩形标注 2"/>
          <p:cNvSpPr/>
          <p:nvPr/>
        </p:nvSpPr>
        <p:spPr>
          <a:xfrm>
            <a:off x="5079324" y="1349388"/>
            <a:ext cx="914400" cy="612648"/>
          </a:xfrm>
          <a:prstGeom prst="wedgeRectCallout">
            <a:avLst>
              <a:gd name="adj1" fmla="val 231879"/>
              <a:gd name="adj2" fmla="val 16392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加</a:t>
            </a:r>
            <a:r>
              <a:rPr lang="zh-CN" altLang="en-US" dirty="0">
                <a:solidFill>
                  <a:schemeClr val="tx1"/>
                </a:solidFill>
              </a:rPr>
              <a:t>药泵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标注 6"/>
          <p:cNvSpPr/>
          <p:nvPr/>
        </p:nvSpPr>
        <p:spPr>
          <a:xfrm>
            <a:off x="5079324" y="1349388"/>
            <a:ext cx="914400" cy="612648"/>
          </a:xfrm>
          <a:prstGeom prst="wedgeRectCallout">
            <a:avLst>
              <a:gd name="adj1" fmla="val -169787"/>
              <a:gd name="adj2" fmla="val 13148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>
                <a:solidFill>
                  <a:schemeClr val="tx1"/>
                </a:solidFill>
              </a:rPr>
              <a:t>加</a:t>
            </a:r>
            <a:r>
              <a:rPr lang="zh-CN" altLang="en-US" dirty="0">
                <a:solidFill>
                  <a:schemeClr val="tx1"/>
                </a:solidFill>
              </a:rPr>
              <a:t>药泵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标注 8"/>
          <p:cNvSpPr/>
          <p:nvPr/>
        </p:nvSpPr>
        <p:spPr>
          <a:xfrm>
            <a:off x="5548589" y="2356498"/>
            <a:ext cx="914400" cy="612648"/>
          </a:xfrm>
          <a:prstGeom prst="wedgeRectCallout">
            <a:avLst>
              <a:gd name="adj1" fmla="val -177634"/>
              <a:gd name="adj2" fmla="val 10795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>
                <a:solidFill>
                  <a:schemeClr val="tx1"/>
                </a:solidFill>
              </a:rPr>
              <a:t>药剂注入口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wrap="square" lIns="0" tIns="0" rIns="0" bIns="0" anchor="ctr" anchorCtr="1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kern="120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ern="120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ern="120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ern="120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ern="120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cs typeface="+mn-cs"/>
              </a:defRPr>
            </a:lvl5pPr>
          </a:lstStyle>
          <a:p>
            <a:pPr lvl="0" algn="ctr"/>
            <a:fld id="{9A0DB2DC-4C9A-4742-B13C-FB6460FD3503}" type="slidenum">
              <a:rPr lang="zh-CN" altLang="en-US" sz="1200">
                <a:solidFill>
                  <a:schemeClr val="bg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</a:rPr>
            </a:fld>
            <a:endParaRPr lang="zh-CN" altLang="en-US" sz="1200" dirty="0">
              <a:solidFill>
                <a:schemeClr val="bg1"/>
              </a:solidFill>
              <a:latin typeface="Copperplate Gothic Bold" panose="020E0705020206020404" pitchFamily="34" charset="0"/>
              <a:ea typeface="微软雅黑" panose="020B0503020204020204" pitchFamily="34" charset="-122"/>
            </a:endParaRPr>
          </a:p>
        </p:txBody>
      </p:sp>
      <p:sp>
        <p:nvSpPr>
          <p:cNvPr id="41986" name="TextBox 5"/>
          <p:cNvSpPr txBox="1"/>
          <p:nvPr/>
        </p:nvSpPr>
        <p:spPr>
          <a:xfrm>
            <a:off x="1703388" y="404813"/>
            <a:ext cx="8856662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全自动加药装置</a:t>
            </a:r>
            <a:r>
              <a:rPr lang="en-US" altLang="zh-CN" sz="2400" b="1" dirty="0">
                <a:solidFill>
                  <a:schemeClr val="accent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-</a:t>
            </a:r>
            <a:r>
              <a:rPr lang="zh-CN" altLang="en-US" sz="2400" b="1" dirty="0">
                <a:solidFill>
                  <a:schemeClr val="accent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运行保养</a:t>
            </a:r>
            <a:endParaRPr lang="zh-CN" altLang="en-US" sz="2400" b="1" dirty="0">
              <a:solidFill>
                <a:schemeClr val="accent1"/>
              </a:solidFill>
              <a:latin typeface="Copperplate Gothic Bold" panose="020E07050202060204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558925" y="981075"/>
          <a:ext cx="9001000" cy="5367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687"/>
                <a:gridCol w="7972313"/>
              </a:tblGrid>
              <a:tr h="47880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序号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ym typeface="+mn-ea"/>
                        </a:rPr>
                        <a:t>全自动加药</a:t>
                      </a:r>
                      <a:r>
                        <a:rPr lang="zh-CN" altLang="en-US" sz="1600" dirty="0">
                          <a:sym typeface="+mn-ea"/>
                        </a:rPr>
                        <a:t>装置</a:t>
                      </a: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操作步骤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78802">
                <a:tc>
                  <a:txBody>
                    <a:bodyPr/>
                    <a:lstStyle/>
                    <a:p>
                      <a:pPr algn="ctr"/>
                      <a:endParaRPr lang="en-US" altLang="zh-CN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>
                          <a:latin typeface="+mn-ea"/>
                          <a:sym typeface="+mn-ea"/>
                        </a:rPr>
                        <a:t>全自动加药装置</a:t>
                      </a:r>
                      <a:r>
                        <a:rPr lang="zh-CN" altLang="en-US" sz="1600" dirty="0">
                          <a:latin typeface="+mn-ea"/>
                          <a:sym typeface="+mn-ea"/>
                        </a:rPr>
                        <a:t>运行中应做好以下几方面的维护保养工作：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788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1</a:t>
                      </a:r>
                      <a:endParaRPr lang="en-US" altLang="zh-CN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检查加药装置</a:t>
                      </a: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运行情况，有无异常掉电及管路脱落情况；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78802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>
                          <a:latin typeface="+mn-ea"/>
                          <a:sym typeface="+mn-ea"/>
                        </a:rPr>
                        <a:t>保证输入的电压电流稳定，防止电机及控制回路装置烧损；</a:t>
                      </a: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控制面板箱体外部应避免水淋引发</a:t>
                      </a: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事件</a:t>
                      </a: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。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788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2</a:t>
                      </a:r>
                      <a:endParaRPr lang="en-US" altLang="zh-CN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定期定量向加药箱内添加对应药液</a:t>
                      </a: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；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78790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>
                          <a:latin typeface="+mn-ea"/>
                          <a:sym typeface="+mn-ea"/>
                        </a:rPr>
                        <a:t>必须保证药剂添加正确，阻垢剂与杀菌剂不得混加</a:t>
                      </a:r>
                      <a:r>
                        <a:rPr lang="zh-CN" altLang="en-US" sz="1600" dirty="0">
                          <a:latin typeface="+mn-ea"/>
                          <a:sym typeface="+mn-ea"/>
                        </a:rPr>
                        <a:t>。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78802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>
                          <a:latin typeface="+mn-ea"/>
                          <a:sym typeface="+mn-ea"/>
                        </a:rPr>
                        <a:t>添加药剂需</a:t>
                      </a:r>
                      <a:r>
                        <a:rPr lang="zh-CN" altLang="en-US" sz="1600" smtClean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根据</a:t>
                      </a:r>
                      <a:r>
                        <a:rPr lang="zh-CN" altLang="en-US" sz="160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加药桶内的有效体积和计量泵的实际工作出力，从加药桶的加入口加入药剂，并</a:t>
                      </a:r>
                      <a:r>
                        <a:rPr lang="zh-CN" altLang="en-US" sz="160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注水稀释至最高液位刻度处。</a:t>
                      </a:r>
                      <a:endParaRPr lang="zh-CN" altLang="en-US" sz="1600" dirty="0">
                        <a:latin typeface="+mn-ea"/>
                        <a:sym typeface="+mn-ea"/>
                      </a:endParaRPr>
                    </a:p>
                  </a:txBody>
                  <a:tcPr anchor="ctr"/>
                </a:tc>
              </a:tr>
              <a:tr h="478802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smtClean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定期</a:t>
                      </a:r>
                      <a:r>
                        <a:rPr lang="zh-CN" altLang="en-US" sz="160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冲洗溶液箱内部的沉积物，保持箱内干净。</a:t>
                      </a:r>
                      <a:endParaRPr lang="en-US" altLang="zh-CN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78802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>
                          <a:latin typeface="+mn-ea"/>
                          <a:sym typeface="+mn-ea"/>
                        </a:rPr>
                        <a:t>用长柄毛刷清理桶壁残留药剂，用清水冲洗直至无色素存留为止；</a:t>
                      </a:r>
                      <a:endParaRPr lang="en-US" altLang="zh-CN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78802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之后使用抽水泵或真空吸尘器等工具抽空药筒内液体</a:t>
                      </a: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。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wrap="square" lIns="0" tIns="0" rIns="0" bIns="0" anchor="ctr" anchorCtr="1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kern="120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ern="120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ern="120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ern="120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ern="120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cs typeface="+mn-cs"/>
              </a:defRPr>
            </a:lvl5pPr>
          </a:lstStyle>
          <a:p>
            <a:pPr lvl="0" algn="ctr"/>
            <a:fld id="{9A0DB2DC-4C9A-4742-B13C-FB6460FD3503}" type="slidenum">
              <a:rPr lang="zh-CN" altLang="en-US" sz="1200">
                <a:solidFill>
                  <a:schemeClr val="bg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</a:rPr>
            </a:fld>
            <a:endParaRPr lang="zh-CN" altLang="en-US" sz="1200" dirty="0">
              <a:solidFill>
                <a:schemeClr val="bg1"/>
              </a:solidFill>
              <a:latin typeface="Copperplate Gothic Bold" panose="020E0705020206020404" pitchFamily="34" charset="0"/>
              <a:ea typeface="微软雅黑" panose="020B0503020204020204" pitchFamily="34" charset="-122"/>
            </a:endParaRPr>
          </a:p>
        </p:txBody>
      </p:sp>
      <p:sp>
        <p:nvSpPr>
          <p:cNvPr id="41986" name="TextBox 5"/>
          <p:cNvSpPr txBox="1"/>
          <p:nvPr/>
        </p:nvSpPr>
        <p:spPr>
          <a:xfrm>
            <a:off x="1703388" y="404813"/>
            <a:ext cx="8856662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全自动加药装置</a:t>
            </a:r>
            <a:r>
              <a:rPr lang="en-US" altLang="zh-CN" sz="2400" b="1" dirty="0">
                <a:solidFill>
                  <a:schemeClr val="accent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-</a:t>
            </a:r>
            <a:r>
              <a:rPr lang="zh-CN" altLang="en-US" sz="2400" b="1" dirty="0">
                <a:solidFill>
                  <a:schemeClr val="accent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运行保养</a:t>
            </a:r>
            <a:endParaRPr lang="zh-CN" altLang="en-US" sz="2400" b="1" dirty="0">
              <a:solidFill>
                <a:schemeClr val="accent1"/>
              </a:solidFill>
              <a:latin typeface="Copperplate Gothic Bold" panose="020E07050202060204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558925" y="981075"/>
          <a:ext cx="9001125" cy="498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687"/>
                <a:gridCol w="7972313"/>
              </a:tblGrid>
              <a:tr h="47880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序号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ym typeface="+mn-ea"/>
                        </a:rPr>
                        <a:t>全自动加药</a:t>
                      </a:r>
                      <a:r>
                        <a:rPr lang="zh-CN" altLang="en-US" sz="1600" dirty="0">
                          <a:sym typeface="+mn-ea"/>
                        </a:rPr>
                        <a:t>装置</a:t>
                      </a: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操作步骤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78802">
                <a:tc>
                  <a:txBody>
                    <a:bodyPr/>
                    <a:lstStyle/>
                    <a:p>
                      <a:pPr algn="ctr"/>
                      <a:endParaRPr lang="en-US" altLang="zh-CN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/>
                        <a:t>定期检查加药泵及吸药管路的气密性，防止漏气而影响水质</a:t>
                      </a:r>
                      <a:r>
                        <a:rPr lang="zh-CN" altLang="en-US" sz="1600" dirty="0"/>
                        <a:t>。</a:t>
                      </a:r>
                      <a:endParaRPr lang="zh-CN" altLang="en-US" sz="1600" dirty="0"/>
                    </a:p>
                  </a:txBody>
                  <a:tcPr anchor="ctr"/>
                </a:tc>
              </a:tr>
              <a:tr h="478802">
                <a:tc>
                  <a:txBody>
                    <a:bodyPr/>
                    <a:lstStyle/>
                    <a:p>
                      <a:pPr algn="ctr"/>
                      <a:endParaRPr lang="en-US" altLang="zh-CN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/>
                        <a:t>每年要将加药装置拆卸一次，清理加药桶</a:t>
                      </a:r>
                      <a:r>
                        <a:rPr lang="zh-CN" altLang="en-US" sz="1600" dirty="0"/>
                        <a:t>内的杂质，</a:t>
                      </a:r>
                      <a:endParaRPr lang="zh-CN" altLang="en-US" sz="1600" dirty="0"/>
                    </a:p>
                  </a:txBody>
                  <a:tcPr anchor="ctr"/>
                </a:tc>
              </a:tr>
              <a:tr h="579120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>
                          <a:sym typeface="+mn-ea"/>
                        </a:rPr>
                        <a:t>并检查液位传感器及其接口，保证其正常工作且无漏药现象出现</a:t>
                      </a:r>
                      <a:r>
                        <a:rPr lang="zh-CN" altLang="en-US" sz="1600" dirty="0">
                          <a:sym typeface="+mn-ea"/>
                        </a:rPr>
                        <a:t>；</a:t>
                      </a:r>
                      <a:endParaRPr lang="en-US" altLang="zh-CN" sz="1600" dirty="0"/>
                    </a:p>
                  </a:txBody>
                  <a:tcPr anchor="ctr"/>
                </a:tc>
              </a:tr>
              <a:tr h="4787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3</a:t>
                      </a:r>
                      <a:endParaRPr lang="en-US" altLang="zh-CN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>
                          <a:sym typeface="+mn-ea"/>
                        </a:rPr>
                        <a:t>将药剂添加并注水至最高液位，开启手动加药选项观察加药装置运行状态，加药泵是否正常启动</a:t>
                      </a:r>
                      <a:r>
                        <a:rPr lang="zh-CN" altLang="en-US" sz="1600" dirty="0">
                          <a:sym typeface="+mn-ea"/>
                        </a:rPr>
                        <a:t>。</a:t>
                      </a:r>
                      <a:endParaRPr lang="en-US" altLang="zh-CN" sz="1600" dirty="0"/>
                    </a:p>
                  </a:txBody>
                  <a:tcPr anchor="ctr"/>
                </a:tc>
              </a:tr>
              <a:tr h="4788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4</a:t>
                      </a:r>
                      <a:endParaRPr lang="en-US" altLang="zh-CN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在线</a:t>
                      </a:r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PH</a:t>
                      </a: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值检测仪回馈数据正常；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788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5</a:t>
                      </a:r>
                      <a:endParaRPr lang="en-US" altLang="zh-CN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在线电导率检测仪回馈数据正常；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788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6</a:t>
                      </a:r>
                      <a:endParaRPr lang="en-US" altLang="zh-CN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手动开启加药，观察</a:t>
                      </a:r>
                      <a:r>
                        <a:rPr lang="zh-CN" altLang="en-US" sz="1600" dirty="0" smtClean="0">
                          <a:latin typeface="+mn-ea"/>
                          <a:sym typeface="+mn-ea"/>
                        </a:rPr>
                        <a:t>缓蚀阻垢剂投加泵运转是否正常；</a:t>
                      </a:r>
                      <a:endParaRPr lang="zh-CN" altLang="en-US" sz="1600" dirty="0" smtClean="0">
                        <a:latin typeface="+mn-ea"/>
                        <a:sym typeface="+mn-ea"/>
                      </a:endParaRPr>
                    </a:p>
                  </a:txBody>
                  <a:tcPr anchor="ctr"/>
                </a:tc>
              </a:tr>
              <a:tr h="478802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7</a:t>
                      </a:r>
                      <a:endParaRPr lang="en-US" altLang="zh-CN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>
                          <a:latin typeface="+mn-ea"/>
                          <a:sym typeface="+mn-ea"/>
                        </a:rPr>
                        <a:t>手动开启加药，观察</a:t>
                      </a:r>
                      <a:r>
                        <a:rPr lang="zh-CN" altLang="en-US" sz="1600" dirty="0" smtClean="0">
                          <a:latin typeface="+mn-ea"/>
                          <a:sym typeface="+mn-ea"/>
                        </a:rPr>
                        <a:t>杀菌灭藻剂投加泵</a:t>
                      </a:r>
                      <a:r>
                        <a:rPr lang="zh-CN" altLang="en-US" sz="1600" dirty="0" smtClean="0">
                          <a:latin typeface="+mn-ea"/>
                          <a:sym typeface="+mn-ea"/>
                        </a:rPr>
                        <a:t>运转是否正常；</a:t>
                      </a:r>
                      <a:endParaRPr lang="en-US" altLang="zh-CN" sz="1600" dirty="0" smtClean="0">
                        <a:latin typeface="+mn-ea"/>
                        <a:sym typeface="+mn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wrap="square" lIns="0" tIns="0" rIns="0" bIns="0" anchor="ctr" anchorCtr="1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kern="120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ern="120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ern="120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ern="120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ern="120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cs typeface="+mn-cs"/>
              </a:defRPr>
            </a:lvl5pPr>
          </a:lstStyle>
          <a:p>
            <a:pPr lvl="0" algn="ctr"/>
            <a:fld id="{9A0DB2DC-4C9A-4742-B13C-FB6460FD3503}" type="slidenum">
              <a:rPr lang="zh-CN" altLang="en-US" sz="1200">
                <a:solidFill>
                  <a:schemeClr val="bg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</a:rPr>
            </a:fld>
            <a:endParaRPr lang="zh-CN" altLang="en-US" sz="1200" dirty="0">
              <a:solidFill>
                <a:schemeClr val="bg1"/>
              </a:solidFill>
              <a:latin typeface="Copperplate Gothic Bold" panose="020E0705020206020404" pitchFamily="34" charset="0"/>
              <a:ea typeface="微软雅黑" panose="020B0503020204020204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558925" y="1989138"/>
          <a:ext cx="8856984" cy="3552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228"/>
                <a:gridCol w="7844756"/>
              </a:tblGrid>
              <a:tr h="47880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序号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ym typeface="+mn-ea"/>
                        </a:rPr>
                        <a:t>全自动加药</a:t>
                      </a:r>
                      <a:r>
                        <a:rPr lang="zh-CN" altLang="en-US" sz="1600" dirty="0">
                          <a:sym typeface="+mn-ea"/>
                        </a:rPr>
                        <a:t>装置</a:t>
                      </a:r>
                      <a:r>
                        <a:rPr lang="zh-CN" altLang="en-US" sz="1600" dirty="0"/>
                        <a:t>操作步骤</a:t>
                      </a:r>
                      <a:endParaRPr lang="zh-CN" altLang="en-US" sz="1600" dirty="0"/>
                    </a:p>
                  </a:txBody>
                  <a:tcPr anchor="ctr"/>
                </a:tc>
              </a:tr>
              <a:tr h="478802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>
                          <a:latin typeface="+mn-ea"/>
                          <a:sym typeface="+mn-ea"/>
                        </a:rPr>
                        <a:t>加药装置维修中常用的工具有：螺丝刀、尖嘴钳子、扳手、万用表、手套、壁纸刀、抹布等。</a:t>
                      </a:r>
                      <a:endParaRPr lang="en-US" altLang="zh-CN" sz="1600" dirty="0"/>
                    </a:p>
                  </a:txBody>
                  <a:tcPr anchor="ctr"/>
                </a:tc>
              </a:tr>
              <a:tr h="478802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>
                          <a:latin typeface="+mn-ea"/>
                          <a:sym typeface="+mn-ea"/>
                        </a:rPr>
                        <a:t>加药装置问题</a:t>
                      </a:r>
                      <a:r>
                        <a:rPr lang="zh-CN" altLang="en-US" sz="1600" dirty="0">
                          <a:latin typeface="+mn-ea"/>
                          <a:sym typeface="+mn-ea"/>
                        </a:rPr>
                        <a:t>主要归纳为</a:t>
                      </a:r>
                      <a:r>
                        <a:rPr lang="zh-CN" altLang="en-US" sz="1600" dirty="0">
                          <a:latin typeface="+mn-ea"/>
                          <a:sym typeface="+mn-ea"/>
                        </a:rPr>
                        <a:t>以下几</a:t>
                      </a:r>
                      <a:r>
                        <a:rPr lang="zh-CN" altLang="en-US" sz="1600" dirty="0">
                          <a:latin typeface="+mn-ea"/>
                          <a:sym typeface="+mn-ea"/>
                        </a:rPr>
                        <a:t>方面：</a:t>
                      </a:r>
                      <a:endParaRPr lang="en-US" altLang="zh-CN" sz="1600" dirty="0"/>
                    </a:p>
                  </a:txBody>
                  <a:tcPr anchor="ctr"/>
                </a:tc>
              </a:tr>
              <a:tr h="4788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1</a:t>
                      </a:r>
                      <a:endParaRPr lang="en-US" altLang="zh-CN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>
                          <a:latin typeface="+mn-ea"/>
                          <a:sym typeface="+mn-ea"/>
                        </a:rPr>
                        <a:t>加药装置主控屏幕显示</a:t>
                      </a:r>
                      <a:r>
                        <a:rPr lang="en-US" altLang="zh-CN" sz="1600" dirty="0">
                          <a:latin typeface="+mn-ea"/>
                          <a:sym typeface="+mn-ea"/>
                        </a:rPr>
                        <a:t>PH</a:t>
                      </a:r>
                      <a:r>
                        <a:rPr lang="zh-CN" altLang="en-US" sz="1600" dirty="0">
                          <a:latin typeface="+mn-ea"/>
                          <a:sym typeface="+mn-ea"/>
                        </a:rPr>
                        <a:t>值、电导率异常，应加大排放或重设阻垢剂投放计量</a:t>
                      </a:r>
                      <a:r>
                        <a:rPr lang="zh-CN" altLang="en-US" sz="1600" dirty="0">
                          <a:latin typeface="+mn-ea"/>
                          <a:sym typeface="+mn-ea"/>
                        </a:rPr>
                        <a:t>；</a:t>
                      </a:r>
                      <a:endParaRPr lang="en-US" altLang="zh-CN" sz="1600" dirty="0"/>
                    </a:p>
                  </a:txBody>
                  <a:tcPr anchor="ctr"/>
                </a:tc>
              </a:tr>
              <a:tr h="4788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2</a:t>
                      </a:r>
                      <a:endParaRPr lang="en-US" altLang="zh-CN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>
                          <a:latin typeface="+mn-ea"/>
                          <a:sym typeface="+mn-ea"/>
                        </a:rPr>
                        <a:t>排水量过高或过低，应进一步查询排水阀工作状态是否正常</a:t>
                      </a:r>
                      <a:r>
                        <a:rPr lang="zh-CN" altLang="en-US" sz="1600" dirty="0">
                          <a:latin typeface="+mn-ea"/>
                          <a:sym typeface="+mn-ea"/>
                        </a:rPr>
                        <a:t>；</a:t>
                      </a:r>
                      <a:endParaRPr lang="en-US" altLang="zh-CN" sz="1600" dirty="0"/>
                    </a:p>
                  </a:txBody>
                  <a:tcPr anchor="ctr"/>
                </a:tc>
              </a:tr>
              <a:tr h="4788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3</a:t>
                      </a:r>
                      <a:endParaRPr lang="en-US" altLang="zh-CN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>
                          <a:latin typeface="+mn-ea"/>
                          <a:sym typeface="+mn-ea"/>
                        </a:rPr>
                        <a:t>由于进水情况发生变化，造成加药装置参数设置不正确，应定期根据进水情况，对加药装置</a:t>
                      </a:r>
                      <a:r>
                        <a:rPr lang="zh-CN" altLang="en-US" sz="1600" dirty="0">
                          <a:latin typeface="+mn-ea"/>
                          <a:sym typeface="+mn-ea"/>
                        </a:rPr>
                        <a:t>进行运行调试，。</a:t>
                      </a:r>
                      <a:endParaRPr lang="en-US" altLang="zh-CN" sz="16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9961" name="TextBox 5"/>
          <p:cNvSpPr txBox="1"/>
          <p:nvPr/>
        </p:nvSpPr>
        <p:spPr>
          <a:xfrm>
            <a:off x="1703388" y="404813"/>
            <a:ext cx="8856662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全自动软化水装置</a:t>
            </a:r>
            <a:r>
              <a:rPr lang="en-US" altLang="zh-CN" sz="2400" b="1" dirty="0">
                <a:solidFill>
                  <a:schemeClr val="accent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-</a:t>
            </a:r>
            <a:r>
              <a:rPr lang="zh-CN" altLang="en-US" sz="2400" b="1" dirty="0">
                <a:solidFill>
                  <a:schemeClr val="accent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</a:rPr>
              <a:t>故障维修</a:t>
            </a:r>
            <a:endParaRPr lang="zh-CN" altLang="en-US" sz="2400" b="1" dirty="0">
              <a:solidFill>
                <a:schemeClr val="accent1"/>
              </a:solidFill>
              <a:latin typeface="Copperplate Gothic Bold" panose="020E07050202060204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03512" y="404664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</a:rPr>
              <a:t>培训目标及培训要求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847528" y="1412776"/>
            <a:ext cx="8568952" cy="17786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培训目的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本课程针对润泽科技数据中心运维团队暖通系统运维全职人员进行，旨在使相关人员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掌握水处理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系统维护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操作流程以及安全注意事项等内容，以进一步提高润泽科技数据中心运维人员安全操作水平。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999928" y="3573016"/>
            <a:ext cx="8568952" cy="1409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培训要求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该课程考核合格分数线为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80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分， 参训人员需要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掌握加药系统维护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操作流程以及安全注意事项，能够按照标准维护操作程序，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进行加药系统的例行维护保养。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wrap="square" lIns="0" tIns="0" rIns="0" bIns="0" anchor="ctr" anchorCtr="1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kern="120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ern="120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ern="120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ern="120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ern="120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cs typeface="+mn-cs"/>
              </a:defRPr>
            </a:lvl5pPr>
          </a:lstStyle>
          <a:p>
            <a:pPr lvl="0" algn="ctr"/>
            <a:fld id="{9A0DB2DC-4C9A-4742-B13C-FB6460FD3503}" type="slidenum">
              <a:rPr lang="zh-CN" altLang="en-US" sz="1200">
                <a:solidFill>
                  <a:schemeClr val="bg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</a:rPr>
            </a:fld>
            <a:endParaRPr lang="zh-CN" altLang="en-US" sz="1200" dirty="0">
              <a:solidFill>
                <a:schemeClr val="bg1"/>
              </a:solidFill>
              <a:latin typeface="Copperplate Gothic Bold" panose="020E0705020206020404" pitchFamily="34" charset="0"/>
              <a:ea typeface="微软雅黑" panose="020B0503020204020204" pitchFamily="34" charset="-122"/>
            </a:endParaRPr>
          </a:p>
        </p:txBody>
      </p:sp>
      <p:sp>
        <p:nvSpPr>
          <p:cNvPr id="41986" name="TextBox 5"/>
          <p:cNvSpPr txBox="1"/>
          <p:nvPr/>
        </p:nvSpPr>
        <p:spPr>
          <a:xfrm>
            <a:off x="1703388" y="404813"/>
            <a:ext cx="8856662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全自动加药装置</a:t>
            </a:r>
            <a:r>
              <a:rPr lang="en-US" altLang="zh-CN" sz="2400" b="1" dirty="0">
                <a:solidFill>
                  <a:schemeClr val="accent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-</a:t>
            </a:r>
            <a:r>
              <a:rPr lang="zh-CN" altLang="en-US" sz="2400" b="1" dirty="0">
                <a:solidFill>
                  <a:schemeClr val="accent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sym typeface="+mn-ea"/>
              </a:rPr>
              <a:t>故障维修</a:t>
            </a:r>
            <a:endParaRPr lang="zh-CN" altLang="en-US" sz="2400" b="1" dirty="0">
              <a:solidFill>
                <a:schemeClr val="accent1"/>
              </a:solidFill>
              <a:latin typeface="Copperplate Gothic Bold" panose="020E07050202060204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558925" y="981075"/>
          <a:ext cx="9001125" cy="4300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687"/>
                <a:gridCol w="7972313"/>
              </a:tblGrid>
              <a:tr h="47880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序号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ym typeface="+mn-ea"/>
                        </a:rPr>
                        <a:t>全自动加药</a:t>
                      </a:r>
                      <a:r>
                        <a:rPr lang="zh-CN" altLang="en-US" sz="1600" dirty="0">
                          <a:sym typeface="+mn-ea"/>
                        </a:rPr>
                        <a:t>装置</a:t>
                      </a: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操作步骤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788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1</a:t>
                      </a:r>
                      <a:endParaRPr lang="en-US" altLang="zh-CN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问题：电动排污阀失效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78802">
                <a:tc>
                  <a:txBody>
                    <a:bodyPr/>
                    <a:lstStyle/>
                    <a:p>
                      <a:pPr algn="ctr"/>
                      <a:endParaRPr lang="en-US" altLang="zh-CN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>
                          <a:latin typeface="+mn-ea"/>
                          <a:sym typeface="+mn-ea"/>
                        </a:rPr>
                        <a:t>原因（解决办法）：</a:t>
                      </a:r>
                      <a:endParaRPr lang="en-US" altLang="zh-CN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78790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因电动排污阀故障导致无法排水，需手动开启；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78802">
                <a:tc>
                  <a:txBody>
                    <a:bodyPr/>
                    <a:lstStyle/>
                    <a:p>
                      <a:pPr algn="ctr"/>
                      <a:endParaRPr lang="en-US" altLang="zh-CN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>
                          <a:latin typeface="+mn-ea"/>
                          <a:sym typeface="+mn-ea"/>
                        </a:rPr>
                        <a:t>拔起电动排污阀上手轮；</a:t>
                      </a:r>
                      <a:endParaRPr lang="zh-CN" altLang="en-US" sz="1600" dirty="0">
                        <a:latin typeface="+mn-ea"/>
                        <a:sym typeface="+mn-ea"/>
                      </a:endParaRPr>
                    </a:p>
                  </a:txBody>
                  <a:tcPr anchor="ctr"/>
                </a:tc>
              </a:tr>
              <a:tr h="469900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调整</a:t>
                      </a:r>
                      <a:r>
                        <a:rPr lang="zh-CN" altLang="en-US" sz="1600" dirty="0">
                          <a:sym typeface="+mn-ea"/>
                        </a:rPr>
                        <a:t>旋转手轮示表红线显示与管路齐平为手动开启排污；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78802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>
                          <a:sym typeface="+mn-ea"/>
                        </a:rPr>
                        <a:t>旋转手轮示表红线显示与管路交错为手动关闭排污；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78802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上报二线联系厂家更换电动排污阀；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788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2</a:t>
                      </a:r>
                      <a:endParaRPr lang="en-US" altLang="zh-CN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问题：加药泵出无力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wrap="square" lIns="0" tIns="0" rIns="0" bIns="0" anchor="ctr" anchorCtr="1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kern="120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ern="120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ern="120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ern="120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ern="120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cs typeface="+mn-cs"/>
              </a:defRPr>
            </a:lvl5pPr>
          </a:lstStyle>
          <a:p>
            <a:pPr lvl="0" algn="ctr"/>
            <a:fld id="{9A0DB2DC-4C9A-4742-B13C-FB6460FD3503}" type="slidenum">
              <a:rPr lang="zh-CN" altLang="en-US" sz="1200">
                <a:solidFill>
                  <a:schemeClr val="bg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</a:rPr>
            </a:fld>
            <a:endParaRPr lang="zh-CN" altLang="en-US" sz="1200" dirty="0">
              <a:solidFill>
                <a:schemeClr val="bg1"/>
              </a:solidFill>
              <a:latin typeface="Copperplate Gothic Bold" panose="020E0705020206020404" pitchFamily="34" charset="0"/>
              <a:ea typeface="微软雅黑" panose="020B0503020204020204" pitchFamily="34" charset="-122"/>
            </a:endParaRPr>
          </a:p>
        </p:txBody>
      </p:sp>
      <p:sp>
        <p:nvSpPr>
          <p:cNvPr id="41986" name="TextBox 5"/>
          <p:cNvSpPr txBox="1"/>
          <p:nvPr/>
        </p:nvSpPr>
        <p:spPr>
          <a:xfrm>
            <a:off x="1703388" y="404813"/>
            <a:ext cx="8856662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全自动加药装置</a:t>
            </a:r>
            <a:r>
              <a:rPr lang="en-US" altLang="zh-CN" sz="2400" b="1" dirty="0">
                <a:solidFill>
                  <a:schemeClr val="accent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-</a:t>
            </a:r>
            <a:r>
              <a:rPr lang="zh-CN" altLang="en-US" sz="2400" b="1" dirty="0">
                <a:solidFill>
                  <a:schemeClr val="accent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sym typeface="+mn-ea"/>
              </a:rPr>
              <a:t>故障维修</a:t>
            </a:r>
            <a:endParaRPr lang="zh-CN" altLang="en-US" sz="2400" b="1" dirty="0">
              <a:solidFill>
                <a:schemeClr val="accent1"/>
              </a:solidFill>
              <a:latin typeface="Copperplate Gothic Bold" panose="020E07050202060204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558925" y="981075"/>
          <a:ext cx="9001125" cy="4779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687"/>
                <a:gridCol w="7972313"/>
              </a:tblGrid>
              <a:tr h="47880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序号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ym typeface="+mn-ea"/>
                        </a:rPr>
                        <a:t>全自动加药</a:t>
                      </a:r>
                      <a:r>
                        <a:rPr lang="zh-CN" altLang="en-US" sz="1600" dirty="0">
                          <a:sym typeface="+mn-ea"/>
                        </a:rPr>
                        <a:t>装置</a:t>
                      </a: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操作步骤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78802">
                <a:tc>
                  <a:txBody>
                    <a:bodyPr/>
                    <a:lstStyle/>
                    <a:p>
                      <a:pPr algn="ctr"/>
                      <a:endParaRPr lang="en-US" altLang="zh-CN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原因：（解决办法</a:t>
                      </a: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）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78802">
                <a:tc>
                  <a:txBody>
                    <a:bodyPr/>
                    <a:lstStyle/>
                    <a:p>
                      <a:pPr algn="ctr"/>
                      <a:endParaRPr lang="en-US" altLang="zh-CN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应检查加药管路是否</a:t>
                      </a: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存在气体；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78790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开启加药泵；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78802">
                <a:tc>
                  <a:txBody>
                    <a:bodyPr/>
                    <a:lstStyle/>
                    <a:p>
                      <a:pPr algn="ctr"/>
                      <a:endParaRPr lang="en-US" altLang="zh-CN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>
                          <a:latin typeface="+mn-ea"/>
                          <a:sym typeface="+mn-ea"/>
                        </a:rPr>
                        <a:t>手动旋转加药泵上部旋钮；</a:t>
                      </a:r>
                      <a:endParaRPr lang="zh-CN" altLang="en-US" sz="1600" dirty="0">
                        <a:latin typeface="+mn-ea"/>
                        <a:sym typeface="+mn-ea"/>
                      </a:endParaRPr>
                    </a:p>
                  </a:txBody>
                  <a:tcPr anchor="ctr"/>
                </a:tc>
              </a:tr>
              <a:tr h="469900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泵内气体随液体进入加药桶内；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78802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反向拧紧旋钮，排气完毕；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788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4</a:t>
                      </a:r>
                      <a:endParaRPr lang="en-US" altLang="zh-CN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问题：泵头处漏药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78802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>
                          <a:latin typeface="+mn-ea"/>
                          <a:sym typeface="+mn-ea"/>
                        </a:rPr>
                        <a:t>原因：（解决办法）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7879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应检查加药管路是否堵塞，清除堵塞物；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wrap="square" lIns="0" tIns="0" rIns="0" bIns="0" anchor="ctr" anchorCtr="1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kern="120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ern="120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ern="120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ern="120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ern="120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cs typeface="+mn-cs"/>
              </a:defRPr>
            </a:lvl5pPr>
          </a:lstStyle>
          <a:p>
            <a:pPr lvl="0" algn="ctr"/>
            <a:fld id="{9A0DB2DC-4C9A-4742-B13C-FB6460FD3503}" type="slidenum">
              <a:rPr lang="zh-CN" altLang="en-US" sz="1200">
                <a:solidFill>
                  <a:schemeClr val="bg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</a:rPr>
            </a:fld>
            <a:endParaRPr lang="zh-CN" altLang="en-US" sz="1200" dirty="0">
              <a:solidFill>
                <a:schemeClr val="bg1"/>
              </a:solidFill>
              <a:latin typeface="Copperplate Gothic Bold" panose="020E0705020206020404" pitchFamily="34" charset="0"/>
              <a:ea typeface="微软雅黑" panose="020B0503020204020204" pitchFamily="34" charset="-122"/>
            </a:endParaRPr>
          </a:p>
        </p:txBody>
      </p:sp>
      <p:sp>
        <p:nvSpPr>
          <p:cNvPr id="41986" name="TextBox 5"/>
          <p:cNvSpPr txBox="1"/>
          <p:nvPr/>
        </p:nvSpPr>
        <p:spPr>
          <a:xfrm>
            <a:off x="1703388" y="404813"/>
            <a:ext cx="8856662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全自动加药装置</a:t>
            </a:r>
            <a:r>
              <a:rPr lang="en-US" altLang="zh-CN" sz="2400" b="1" dirty="0">
                <a:solidFill>
                  <a:schemeClr val="accent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-</a:t>
            </a:r>
            <a:r>
              <a:rPr lang="zh-CN" altLang="en-US" sz="2400" b="1" dirty="0">
                <a:solidFill>
                  <a:schemeClr val="accent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sym typeface="+mn-ea"/>
              </a:rPr>
              <a:t>故障维修</a:t>
            </a:r>
            <a:endParaRPr lang="zh-CN" altLang="en-US" sz="2400" b="1" dirty="0">
              <a:solidFill>
                <a:schemeClr val="accent1"/>
              </a:solidFill>
              <a:latin typeface="Copperplate Gothic Bold" panose="020E07050202060204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558925" y="981075"/>
          <a:ext cx="9001125" cy="47791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687"/>
                <a:gridCol w="7972313"/>
              </a:tblGrid>
              <a:tr h="47880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序号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ym typeface="+mn-ea"/>
                        </a:rPr>
                        <a:t>全自动加药</a:t>
                      </a:r>
                      <a:r>
                        <a:rPr lang="zh-CN" altLang="en-US" sz="1600" dirty="0">
                          <a:sym typeface="+mn-ea"/>
                        </a:rPr>
                        <a:t>装置</a:t>
                      </a: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操作步骤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78802">
                <a:tc>
                  <a:txBody>
                    <a:bodyPr/>
                    <a:lstStyle/>
                    <a:p>
                      <a:pPr algn="ctr"/>
                      <a:endParaRPr lang="en-US" altLang="zh-CN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泵头连接处是否松动，紧固连接</a:t>
                      </a: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；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78802">
                <a:tc>
                  <a:txBody>
                    <a:bodyPr/>
                    <a:lstStyle/>
                    <a:p>
                      <a:pPr algn="ctr"/>
                      <a:endParaRPr lang="en-US" altLang="zh-CN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78790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78802">
                <a:tc>
                  <a:txBody>
                    <a:bodyPr/>
                    <a:lstStyle/>
                    <a:p>
                      <a:pPr algn="ctr"/>
                      <a:endParaRPr lang="en-US" altLang="zh-CN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600" dirty="0">
                        <a:latin typeface="+mn-ea"/>
                        <a:sym typeface="+mn-ea"/>
                      </a:endParaRPr>
                    </a:p>
                  </a:txBody>
                  <a:tcPr anchor="ctr"/>
                </a:tc>
              </a:tr>
              <a:tr h="469900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78802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78802">
                <a:tc>
                  <a:txBody>
                    <a:bodyPr/>
                    <a:lstStyle/>
                    <a:p>
                      <a:pPr algn="ctr"/>
                      <a:endParaRPr lang="en-US" altLang="zh-CN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78802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78802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wrap="square" lIns="0" tIns="0" rIns="0" bIns="0" anchor="ctr" anchorCtr="1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kern="120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ern="120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ern="120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ern="120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ern="120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cs typeface="+mn-cs"/>
              </a:defRPr>
            </a:lvl5pPr>
          </a:lstStyle>
          <a:p>
            <a:pPr lvl="0" algn="ctr"/>
            <a:fld id="{9A0DB2DC-4C9A-4742-B13C-FB6460FD3503}" type="slidenum">
              <a:rPr lang="zh-CN" altLang="en-US" sz="1200">
                <a:solidFill>
                  <a:schemeClr val="bg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</a:rPr>
            </a:fld>
            <a:endParaRPr lang="zh-CN" altLang="en-US" sz="1200" dirty="0">
              <a:solidFill>
                <a:schemeClr val="bg1"/>
              </a:solidFill>
              <a:latin typeface="Copperplate Gothic Bold" panose="020E07050202060204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34" name="直接连接符 33"/>
          <p:cNvCxnSpPr/>
          <p:nvPr/>
        </p:nvCxnSpPr>
        <p:spPr>
          <a:xfrm>
            <a:off x="4870296" y="2463800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4865746" y="2695575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4865746" y="2212975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4870296" y="2463800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4865746" y="2695575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4865746" y="2501900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4870296" y="2286000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393" name="组合 11"/>
          <p:cNvGrpSpPr/>
          <p:nvPr/>
        </p:nvGrpSpPr>
        <p:grpSpPr>
          <a:xfrm>
            <a:off x="2135188" y="1476375"/>
            <a:ext cx="7775575" cy="809625"/>
            <a:chOff x="3504874" y="1353111"/>
            <a:chExt cx="5182251" cy="1057946"/>
          </a:xfrm>
        </p:grpSpPr>
        <p:sp>
          <p:nvSpPr>
            <p:cNvPr id="13" name="矩形 12"/>
            <p:cNvSpPr/>
            <p:nvPr/>
          </p:nvSpPr>
          <p:spPr>
            <a:xfrm>
              <a:off x="5108996" y="1353111"/>
              <a:ext cx="3578129" cy="105794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rgbClr val="FFFFFF"/>
              </a:solidFill>
            </a:ln>
            <a:effectLst>
              <a:outerShdw blurRad="762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  <p:sp>
          <p:nvSpPr>
            <p:cNvPr id="14" name="矩形 29"/>
            <p:cNvSpPr/>
            <p:nvPr/>
          </p:nvSpPr>
          <p:spPr>
            <a:xfrm>
              <a:off x="3504874" y="1353111"/>
              <a:ext cx="1764623" cy="1057946"/>
            </a:xfrm>
            <a:custGeom>
              <a:avLst/>
              <a:gdLst/>
              <a:ahLst/>
              <a:cxnLst/>
              <a:rect l="l" t="t" r="r" b="b"/>
              <a:pathLst>
                <a:path w="1801608" h="1080120">
                  <a:moveTo>
                    <a:pt x="566538" y="144016"/>
                  </a:moveTo>
                  <a:cubicBezTo>
                    <a:pt x="347809" y="144016"/>
                    <a:pt x="170494" y="321331"/>
                    <a:pt x="170494" y="540060"/>
                  </a:cubicBezTo>
                  <a:cubicBezTo>
                    <a:pt x="170494" y="758789"/>
                    <a:pt x="347809" y="936104"/>
                    <a:pt x="566538" y="936104"/>
                  </a:cubicBezTo>
                  <a:cubicBezTo>
                    <a:pt x="785267" y="936104"/>
                    <a:pt x="962582" y="758789"/>
                    <a:pt x="962582" y="540060"/>
                  </a:cubicBezTo>
                  <a:cubicBezTo>
                    <a:pt x="962582" y="321331"/>
                    <a:pt x="785267" y="144016"/>
                    <a:pt x="566538" y="144016"/>
                  </a:cubicBezTo>
                  <a:close/>
                  <a:moveTo>
                    <a:pt x="0" y="0"/>
                  </a:moveTo>
                  <a:lnTo>
                    <a:pt x="1649800" y="0"/>
                  </a:lnTo>
                  <a:lnTo>
                    <a:pt x="1649800" y="376201"/>
                  </a:lnTo>
                  <a:lnTo>
                    <a:pt x="1801608" y="550380"/>
                  </a:lnTo>
                  <a:lnTo>
                    <a:pt x="1649800" y="703920"/>
                  </a:lnTo>
                  <a:lnTo>
                    <a:pt x="1649800" y="1080120"/>
                  </a:lnTo>
                  <a:lnTo>
                    <a:pt x="0" y="1080120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rgbClr val="339933"/>
              </a:solidFill>
            </a:ln>
            <a:effectLst>
              <a:outerShdw blurRad="76200" dist="38100" dir="81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z="2000" strike="noStrike" noProof="1"/>
            </a:p>
          </p:txBody>
        </p:sp>
        <p:sp>
          <p:nvSpPr>
            <p:cNvPr id="16396" name="TextBox 14"/>
            <p:cNvSpPr txBox="1"/>
            <p:nvPr/>
          </p:nvSpPr>
          <p:spPr>
            <a:xfrm>
              <a:off x="3758792" y="1516717"/>
              <a:ext cx="564237" cy="76368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ctr" anchorCtr="1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accent1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01</a:t>
              </a:r>
              <a:endParaRPr lang="zh-CN" altLang="en-US" sz="3200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6397" name="TextBox 42"/>
            <p:cNvSpPr txBox="1"/>
            <p:nvPr/>
          </p:nvSpPr>
          <p:spPr>
            <a:xfrm>
              <a:off x="5269496" y="1716282"/>
              <a:ext cx="3416854" cy="44213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1600" b="1" dirty="0">
                  <a:solidFill>
                    <a:schemeClr val="bg1"/>
                  </a:solidFill>
                  <a:latin typeface="Copperplate Gothic Bold" panose="020E0705020206020404" pitchFamily="34" charset="0"/>
                  <a:ea typeface="微软雅黑" panose="020B0503020204020204" pitchFamily="34" charset="-122"/>
                </a:rPr>
                <a:t>培训目标及培训要求</a:t>
              </a:r>
              <a:endParaRPr lang="zh-CN" altLang="en-US" sz="1600" b="1" dirty="0">
                <a:solidFill>
                  <a:schemeClr val="bg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398" name="组合 16"/>
          <p:cNvGrpSpPr/>
          <p:nvPr/>
        </p:nvGrpSpPr>
        <p:grpSpPr>
          <a:xfrm>
            <a:off x="2136458" y="2363470"/>
            <a:ext cx="7775575" cy="811213"/>
            <a:chOff x="3504874" y="2510154"/>
            <a:chExt cx="5182252" cy="1057946"/>
          </a:xfrm>
        </p:grpSpPr>
        <p:sp>
          <p:nvSpPr>
            <p:cNvPr id="18" name="矩形 17"/>
            <p:cNvSpPr/>
            <p:nvPr/>
          </p:nvSpPr>
          <p:spPr>
            <a:xfrm>
              <a:off x="5108996" y="2510154"/>
              <a:ext cx="3578130" cy="105794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rgbClr val="FFFFFF"/>
              </a:solidFill>
            </a:ln>
            <a:effectLst>
              <a:outerShdw blurRad="762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  <p:sp>
          <p:nvSpPr>
            <p:cNvPr id="19" name="矩形 29"/>
            <p:cNvSpPr/>
            <p:nvPr/>
          </p:nvSpPr>
          <p:spPr>
            <a:xfrm>
              <a:off x="3504874" y="2510154"/>
              <a:ext cx="1764623" cy="1057946"/>
            </a:xfrm>
            <a:custGeom>
              <a:avLst/>
              <a:gdLst/>
              <a:ahLst/>
              <a:cxnLst/>
              <a:rect l="l" t="t" r="r" b="b"/>
              <a:pathLst>
                <a:path w="1801608" h="1080120">
                  <a:moveTo>
                    <a:pt x="566538" y="144016"/>
                  </a:moveTo>
                  <a:cubicBezTo>
                    <a:pt x="347809" y="144016"/>
                    <a:pt x="170494" y="321331"/>
                    <a:pt x="170494" y="540060"/>
                  </a:cubicBezTo>
                  <a:cubicBezTo>
                    <a:pt x="170494" y="758789"/>
                    <a:pt x="347809" y="936104"/>
                    <a:pt x="566538" y="936104"/>
                  </a:cubicBezTo>
                  <a:cubicBezTo>
                    <a:pt x="785267" y="936104"/>
                    <a:pt x="962582" y="758789"/>
                    <a:pt x="962582" y="540060"/>
                  </a:cubicBezTo>
                  <a:cubicBezTo>
                    <a:pt x="962582" y="321331"/>
                    <a:pt x="785267" y="144016"/>
                    <a:pt x="566538" y="144016"/>
                  </a:cubicBezTo>
                  <a:close/>
                  <a:moveTo>
                    <a:pt x="0" y="0"/>
                  </a:moveTo>
                  <a:lnTo>
                    <a:pt x="1649800" y="0"/>
                  </a:lnTo>
                  <a:lnTo>
                    <a:pt x="1649800" y="376201"/>
                  </a:lnTo>
                  <a:lnTo>
                    <a:pt x="1801608" y="550380"/>
                  </a:lnTo>
                  <a:lnTo>
                    <a:pt x="1649800" y="703920"/>
                  </a:lnTo>
                  <a:lnTo>
                    <a:pt x="1649800" y="1080120"/>
                  </a:lnTo>
                  <a:lnTo>
                    <a:pt x="0" y="1080120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chemeClr val="accent1"/>
              </a:solidFill>
            </a:ln>
            <a:effectLst>
              <a:outerShdw blurRad="76200" dist="38100" dir="81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z="2000" strike="noStrike" noProof="1"/>
            </a:p>
          </p:txBody>
        </p:sp>
        <p:sp>
          <p:nvSpPr>
            <p:cNvPr id="16401" name="TextBox 80"/>
            <p:cNvSpPr txBox="1"/>
            <p:nvPr/>
          </p:nvSpPr>
          <p:spPr>
            <a:xfrm>
              <a:off x="3744450" y="2670391"/>
              <a:ext cx="616706" cy="76368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ctr" anchorCtr="1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accent1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02</a:t>
              </a:r>
              <a:endParaRPr lang="zh-CN" altLang="en-US" sz="3200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6402" name="TextBox 81"/>
            <p:cNvSpPr txBox="1"/>
            <p:nvPr/>
          </p:nvSpPr>
          <p:spPr>
            <a:xfrm>
              <a:off x="5269498" y="2873327"/>
              <a:ext cx="3417628" cy="43974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水处理系统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-</a:t>
              </a:r>
              <a:r>
                <a:rPr lang="zh-CN" altLang="en-US" sz="1600" b="1" dirty="0">
                  <a:solidFill>
                    <a:schemeClr val="bg1"/>
                  </a:solidFill>
                  <a:latin typeface="Copperplate Gothic Bold" panose="020E0705020206020404" pitchFamily="34" charset="0"/>
                  <a:ea typeface="微软雅黑" panose="020B0503020204020204" pitchFamily="34" charset="-122"/>
                  <a:sym typeface="+mn-ea"/>
                </a:rPr>
                <a:t>安全保障、工具、备件要求及回退计划</a:t>
              </a:r>
              <a:endParaRPr lang="zh-CN" altLang="en-US" sz="1600" b="1" dirty="0">
                <a:solidFill>
                  <a:schemeClr val="bg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" name="组合 21"/>
          <p:cNvGrpSpPr/>
          <p:nvPr/>
        </p:nvGrpSpPr>
        <p:grpSpPr>
          <a:xfrm>
            <a:off x="2134553" y="3252153"/>
            <a:ext cx="7775575" cy="809625"/>
            <a:chOff x="3504874" y="3667198"/>
            <a:chExt cx="5182251" cy="1057946"/>
          </a:xfrm>
        </p:grpSpPr>
        <p:sp>
          <p:nvSpPr>
            <p:cNvPr id="3" name="矩形 2"/>
            <p:cNvSpPr/>
            <p:nvPr/>
          </p:nvSpPr>
          <p:spPr>
            <a:xfrm>
              <a:off x="5108996" y="3667198"/>
              <a:ext cx="3578129" cy="105794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rgbClr val="FFFFFF"/>
              </a:solidFill>
            </a:ln>
            <a:effectLst>
              <a:outerShdw blurRad="762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zh-CN" altLang="en-US" strike="noStrike" noProof="1"/>
            </a:p>
          </p:txBody>
        </p:sp>
        <p:sp>
          <p:nvSpPr>
            <p:cNvPr id="4" name="矩形 29"/>
            <p:cNvSpPr/>
            <p:nvPr/>
          </p:nvSpPr>
          <p:spPr>
            <a:xfrm>
              <a:off x="3504874" y="3667198"/>
              <a:ext cx="1764623" cy="1057946"/>
            </a:xfrm>
            <a:custGeom>
              <a:avLst/>
              <a:gdLst/>
              <a:ahLst/>
              <a:cxnLst/>
              <a:rect l="l" t="t" r="r" b="b"/>
              <a:pathLst>
                <a:path w="1801608" h="1080120">
                  <a:moveTo>
                    <a:pt x="566538" y="144016"/>
                  </a:moveTo>
                  <a:cubicBezTo>
                    <a:pt x="347809" y="144016"/>
                    <a:pt x="170494" y="321331"/>
                    <a:pt x="170494" y="540060"/>
                  </a:cubicBezTo>
                  <a:cubicBezTo>
                    <a:pt x="170494" y="758789"/>
                    <a:pt x="347809" y="936104"/>
                    <a:pt x="566538" y="936104"/>
                  </a:cubicBezTo>
                  <a:cubicBezTo>
                    <a:pt x="785267" y="936104"/>
                    <a:pt x="962582" y="758789"/>
                    <a:pt x="962582" y="540060"/>
                  </a:cubicBezTo>
                  <a:cubicBezTo>
                    <a:pt x="962582" y="321331"/>
                    <a:pt x="785267" y="144016"/>
                    <a:pt x="566538" y="144016"/>
                  </a:cubicBezTo>
                  <a:close/>
                  <a:moveTo>
                    <a:pt x="0" y="0"/>
                  </a:moveTo>
                  <a:lnTo>
                    <a:pt x="1649800" y="0"/>
                  </a:lnTo>
                  <a:lnTo>
                    <a:pt x="1649800" y="376201"/>
                  </a:lnTo>
                  <a:lnTo>
                    <a:pt x="1801608" y="550380"/>
                  </a:lnTo>
                  <a:lnTo>
                    <a:pt x="1649800" y="703920"/>
                  </a:lnTo>
                  <a:lnTo>
                    <a:pt x="1649800" y="1080120"/>
                  </a:lnTo>
                  <a:lnTo>
                    <a:pt x="0" y="1080120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rgbClr val="339933"/>
              </a:solidFill>
            </a:ln>
            <a:effectLst>
              <a:outerShdw blurRad="76200" dist="38100" dir="81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zh-CN" altLang="en-US" sz="2000" strike="noStrike" noProof="1"/>
            </a:p>
          </p:txBody>
        </p:sp>
        <p:sp>
          <p:nvSpPr>
            <p:cNvPr id="5" name="TextBox 89"/>
            <p:cNvSpPr txBox="1"/>
            <p:nvPr/>
          </p:nvSpPr>
          <p:spPr>
            <a:xfrm>
              <a:off x="3736212" y="3823133"/>
              <a:ext cx="616706" cy="76255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ctr" anchorCtr="1">
              <a:spAutoFit/>
            </a:bodyPr>
            <a:p>
              <a:pPr algn="ctr"/>
              <a:r>
                <a:rPr lang="en-US" altLang="zh-CN" sz="3200" dirty="0">
                  <a:solidFill>
                    <a:schemeClr val="accent1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03</a:t>
              </a:r>
              <a:endParaRPr lang="zh-CN" altLang="en-US" sz="3200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6" name="TextBox 90"/>
            <p:cNvSpPr txBox="1"/>
            <p:nvPr/>
          </p:nvSpPr>
          <p:spPr>
            <a:xfrm>
              <a:off x="5269499" y="4030369"/>
              <a:ext cx="3416852" cy="44060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r>
                <a:rPr lang="zh-CN" altLang="en-US" sz="1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水处理系统</a:t>
              </a:r>
              <a:r>
                <a:rPr lang="en-US" altLang="zh-CN" sz="1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-</a:t>
              </a:r>
              <a:r>
                <a:rPr lang="zh-CN" altLang="en-US" sz="1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软化水装置</a:t>
              </a:r>
              <a:r>
                <a:rPr lang="zh-CN" altLang="en-US" sz="1600" b="1" dirty="0">
                  <a:solidFill>
                    <a:schemeClr val="bg1"/>
                  </a:solidFill>
                  <a:latin typeface="Copperplate Gothic Bold" panose="020E0705020206020404" pitchFamily="34" charset="0"/>
                  <a:ea typeface="微软雅黑" panose="020B0503020204020204" pitchFamily="34" charset="-122"/>
                </a:rPr>
                <a:t>维护操作步骤、常见问题处理</a:t>
              </a:r>
              <a:endParaRPr lang="zh-CN" altLang="en-US" sz="1600" b="1" dirty="0">
                <a:solidFill>
                  <a:schemeClr val="bg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21"/>
          <p:cNvGrpSpPr/>
          <p:nvPr/>
        </p:nvGrpSpPr>
        <p:grpSpPr>
          <a:xfrm>
            <a:off x="2135823" y="4140518"/>
            <a:ext cx="7775575" cy="809625"/>
            <a:chOff x="3504874" y="3667198"/>
            <a:chExt cx="5182251" cy="1057946"/>
          </a:xfrm>
        </p:grpSpPr>
        <p:sp>
          <p:nvSpPr>
            <p:cNvPr id="12" name="矩形 11"/>
            <p:cNvSpPr/>
            <p:nvPr/>
          </p:nvSpPr>
          <p:spPr>
            <a:xfrm>
              <a:off x="5108996" y="3667198"/>
              <a:ext cx="3578129" cy="105794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rgbClr val="FFFFFF"/>
              </a:solidFill>
            </a:ln>
            <a:effectLst>
              <a:outerShdw blurRad="762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zh-CN" altLang="en-US" strike="noStrike" noProof="1"/>
            </a:p>
          </p:txBody>
        </p:sp>
        <p:sp>
          <p:nvSpPr>
            <p:cNvPr id="15" name="矩形 29"/>
            <p:cNvSpPr/>
            <p:nvPr/>
          </p:nvSpPr>
          <p:spPr>
            <a:xfrm>
              <a:off x="3504874" y="3667198"/>
              <a:ext cx="1764623" cy="1057946"/>
            </a:xfrm>
            <a:custGeom>
              <a:avLst/>
              <a:gdLst/>
              <a:ahLst/>
              <a:cxnLst/>
              <a:rect l="l" t="t" r="r" b="b"/>
              <a:pathLst>
                <a:path w="1801608" h="1080120">
                  <a:moveTo>
                    <a:pt x="566538" y="144016"/>
                  </a:moveTo>
                  <a:cubicBezTo>
                    <a:pt x="347809" y="144016"/>
                    <a:pt x="170494" y="321331"/>
                    <a:pt x="170494" y="540060"/>
                  </a:cubicBezTo>
                  <a:cubicBezTo>
                    <a:pt x="170494" y="758789"/>
                    <a:pt x="347809" y="936104"/>
                    <a:pt x="566538" y="936104"/>
                  </a:cubicBezTo>
                  <a:cubicBezTo>
                    <a:pt x="785267" y="936104"/>
                    <a:pt x="962582" y="758789"/>
                    <a:pt x="962582" y="540060"/>
                  </a:cubicBezTo>
                  <a:cubicBezTo>
                    <a:pt x="962582" y="321331"/>
                    <a:pt x="785267" y="144016"/>
                    <a:pt x="566538" y="144016"/>
                  </a:cubicBezTo>
                  <a:close/>
                  <a:moveTo>
                    <a:pt x="0" y="0"/>
                  </a:moveTo>
                  <a:lnTo>
                    <a:pt x="1649800" y="0"/>
                  </a:lnTo>
                  <a:lnTo>
                    <a:pt x="1649800" y="376201"/>
                  </a:lnTo>
                  <a:lnTo>
                    <a:pt x="1801608" y="550380"/>
                  </a:lnTo>
                  <a:lnTo>
                    <a:pt x="1649800" y="703920"/>
                  </a:lnTo>
                  <a:lnTo>
                    <a:pt x="1649800" y="1080120"/>
                  </a:lnTo>
                  <a:lnTo>
                    <a:pt x="0" y="1080120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rgbClr val="339933"/>
              </a:solidFill>
            </a:ln>
            <a:effectLst>
              <a:outerShdw blurRad="76200" dist="38100" dir="81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zh-CN" altLang="en-US" sz="2000" strike="noStrike" noProof="1"/>
            </a:p>
          </p:txBody>
        </p:sp>
        <p:sp>
          <p:nvSpPr>
            <p:cNvPr id="16" name="TextBox 89"/>
            <p:cNvSpPr txBox="1"/>
            <p:nvPr/>
          </p:nvSpPr>
          <p:spPr>
            <a:xfrm>
              <a:off x="3736212" y="3823133"/>
              <a:ext cx="616706" cy="76255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ctr" anchorCtr="1">
              <a:spAutoFit/>
            </a:bodyPr>
            <a:p>
              <a:pPr algn="ctr"/>
              <a:r>
                <a:rPr lang="en-US" altLang="zh-CN" sz="3200" dirty="0">
                  <a:solidFill>
                    <a:schemeClr val="accent1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04</a:t>
              </a:r>
              <a:endParaRPr lang="zh-CN" altLang="en-US" sz="3200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7" name="TextBox 90"/>
            <p:cNvSpPr txBox="1"/>
            <p:nvPr/>
          </p:nvSpPr>
          <p:spPr>
            <a:xfrm>
              <a:off x="5269499" y="4030369"/>
              <a:ext cx="3416852" cy="44060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r>
                <a:rPr lang="zh-CN" altLang="en-US" sz="1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水处理系统</a:t>
              </a:r>
              <a:r>
                <a:rPr lang="en-US" altLang="zh-CN" sz="1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-</a:t>
              </a:r>
              <a:r>
                <a:rPr lang="zh-CN" altLang="en-US" sz="1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加药装置</a:t>
              </a:r>
              <a:r>
                <a:rPr lang="zh-CN" altLang="en-US" sz="1600" b="1" dirty="0">
                  <a:solidFill>
                    <a:schemeClr val="bg1"/>
                  </a:solidFill>
                  <a:latin typeface="Copperplate Gothic Bold" panose="020E0705020206020404" pitchFamily="34" charset="0"/>
                  <a:ea typeface="微软雅黑" panose="020B0503020204020204" pitchFamily="34" charset="-122"/>
                </a:rPr>
                <a:t>维护操作步骤、常见问题处理</a:t>
              </a:r>
              <a:endParaRPr lang="zh-CN" altLang="en-US" sz="1600" b="1" dirty="0">
                <a:solidFill>
                  <a:schemeClr val="bg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" name="组合 21"/>
          <p:cNvGrpSpPr/>
          <p:nvPr/>
        </p:nvGrpSpPr>
        <p:grpSpPr>
          <a:xfrm>
            <a:off x="2136458" y="5028248"/>
            <a:ext cx="7775575" cy="809625"/>
            <a:chOff x="3504874" y="3667198"/>
            <a:chExt cx="5182251" cy="1057946"/>
          </a:xfrm>
        </p:grpSpPr>
        <p:sp>
          <p:nvSpPr>
            <p:cNvPr id="21" name="矩形 20"/>
            <p:cNvSpPr/>
            <p:nvPr/>
          </p:nvSpPr>
          <p:spPr>
            <a:xfrm>
              <a:off x="5108996" y="3667198"/>
              <a:ext cx="3578129" cy="1057946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3175">
              <a:solidFill>
                <a:srgbClr val="FFFFFF"/>
              </a:solidFill>
            </a:ln>
            <a:effectLst>
              <a:outerShdw blurRad="762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zh-CN" altLang="en-US" strike="noStrike" noProof="1"/>
            </a:p>
          </p:txBody>
        </p:sp>
        <p:sp>
          <p:nvSpPr>
            <p:cNvPr id="22" name="矩形 29"/>
            <p:cNvSpPr/>
            <p:nvPr/>
          </p:nvSpPr>
          <p:spPr>
            <a:xfrm>
              <a:off x="3504874" y="3667198"/>
              <a:ext cx="1764623" cy="1057946"/>
            </a:xfrm>
            <a:custGeom>
              <a:avLst/>
              <a:gdLst/>
              <a:ahLst/>
              <a:cxnLst/>
              <a:rect l="l" t="t" r="r" b="b"/>
              <a:pathLst>
                <a:path w="1801608" h="1080120">
                  <a:moveTo>
                    <a:pt x="566538" y="144016"/>
                  </a:moveTo>
                  <a:cubicBezTo>
                    <a:pt x="347809" y="144016"/>
                    <a:pt x="170494" y="321331"/>
                    <a:pt x="170494" y="540060"/>
                  </a:cubicBezTo>
                  <a:cubicBezTo>
                    <a:pt x="170494" y="758789"/>
                    <a:pt x="347809" y="936104"/>
                    <a:pt x="566538" y="936104"/>
                  </a:cubicBezTo>
                  <a:cubicBezTo>
                    <a:pt x="785267" y="936104"/>
                    <a:pt x="962582" y="758789"/>
                    <a:pt x="962582" y="540060"/>
                  </a:cubicBezTo>
                  <a:cubicBezTo>
                    <a:pt x="962582" y="321331"/>
                    <a:pt x="785267" y="144016"/>
                    <a:pt x="566538" y="144016"/>
                  </a:cubicBezTo>
                  <a:close/>
                  <a:moveTo>
                    <a:pt x="0" y="0"/>
                  </a:moveTo>
                  <a:lnTo>
                    <a:pt x="1649800" y="0"/>
                  </a:lnTo>
                  <a:lnTo>
                    <a:pt x="1649800" y="376201"/>
                  </a:lnTo>
                  <a:lnTo>
                    <a:pt x="1801608" y="550380"/>
                  </a:lnTo>
                  <a:lnTo>
                    <a:pt x="1649800" y="703920"/>
                  </a:lnTo>
                  <a:lnTo>
                    <a:pt x="1649800" y="1080120"/>
                  </a:lnTo>
                  <a:lnTo>
                    <a:pt x="0" y="1080120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rgbClr val="339933"/>
              </a:solidFill>
            </a:ln>
            <a:effectLst>
              <a:outerShdw blurRad="76200" dist="38100" dir="81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zh-CN" altLang="en-US" sz="2000" strike="noStrike" noProof="1"/>
            </a:p>
          </p:txBody>
        </p:sp>
        <p:sp>
          <p:nvSpPr>
            <p:cNvPr id="23" name="TextBox 89"/>
            <p:cNvSpPr txBox="1"/>
            <p:nvPr/>
          </p:nvSpPr>
          <p:spPr>
            <a:xfrm>
              <a:off x="3736212" y="3823133"/>
              <a:ext cx="616706" cy="76255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ctr" anchorCtr="1">
              <a:spAutoFit/>
            </a:bodyPr>
            <a:p>
              <a:pPr algn="ctr"/>
              <a:r>
                <a:rPr lang="en-US" altLang="zh-CN" sz="3200" dirty="0">
                  <a:solidFill>
                    <a:schemeClr val="accent1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05</a:t>
              </a:r>
              <a:endParaRPr lang="zh-CN" altLang="en-US" sz="3200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4" name="TextBox 90"/>
            <p:cNvSpPr txBox="1"/>
            <p:nvPr/>
          </p:nvSpPr>
          <p:spPr>
            <a:xfrm>
              <a:off x="5269499" y="4030369"/>
              <a:ext cx="3416852" cy="44060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r>
                <a:rPr lang="zh-CN" altLang="en-US" sz="1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水处理系统</a:t>
              </a:r>
              <a:r>
                <a:rPr lang="en-US" altLang="zh-CN" sz="1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-</a:t>
              </a:r>
              <a:r>
                <a:rPr lang="zh-CN" altLang="en-US" sz="1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微晶旁流装置</a:t>
              </a:r>
              <a:r>
                <a:rPr lang="zh-CN" altLang="en-US" sz="1600" b="1" dirty="0">
                  <a:solidFill>
                    <a:schemeClr val="bg1"/>
                  </a:solidFill>
                  <a:latin typeface="Copperplate Gothic Bold" panose="020E0705020206020404" pitchFamily="34" charset="0"/>
                  <a:ea typeface="微软雅黑" panose="020B0503020204020204" pitchFamily="34" charset="-122"/>
                </a:rPr>
                <a:t>维护操作步骤</a:t>
              </a:r>
              <a:endParaRPr lang="zh-CN" altLang="en-US" sz="1600" b="1" dirty="0">
                <a:solidFill>
                  <a:schemeClr val="bg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wrap="square" lIns="0" tIns="0" rIns="0" bIns="0" anchor="ctr" anchorCtr="1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kern="120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ern="120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ern="120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ern="120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ern="120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cs typeface="+mn-cs"/>
              </a:defRPr>
            </a:lvl5pPr>
          </a:lstStyle>
          <a:p>
            <a:pPr lvl="0" algn="ctr"/>
            <a:fld id="{9A0DB2DC-4C9A-4742-B13C-FB6460FD3503}" type="slidenum">
              <a:rPr lang="zh-CN" altLang="en-US" sz="1200">
                <a:solidFill>
                  <a:schemeClr val="bg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</a:rPr>
            </a:fld>
            <a:endParaRPr lang="zh-CN" altLang="en-US" sz="1200" dirty="0">
              <a:solidFill>
                <a:schemeClr val="bg1"/>
              </a:solidFill>
              <a:latin typeface="Copperplate Gothic Bold" panose="020E0705020206020404" pitchFamily="34" charset="0"/>
              <a:ea typeface="微软雅黑" panose="020B0503020204020204" pitchFamily="34" charset="-122"/>
            </a:endParaRPr>
          </a:p>
        </p:txBody>
      </p:sp>
      <p:sp>
        <p:nvSpPr>
          <p:cNvPr id="30722" name="TextBox 5"/>
          <p:cNvSpPr txBox="1"/>
          <p:nvPr/>
        </p:nvSpPr>
        <p:spPr>
          <a:xfrm>
            <a:off x="1703388" y="404813"/>
            <a:ext cx="8856662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</a:rPr>
              <a:t>全自动加药装置</a:t>
            </a:r>
            <a:r>
              <a:rPr lang="en-US" altLang="zh-CN" sz="2400" b="1" dirty="0">
                <a:solidFill>
                  <a:schemeClr val="accent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</a:rPr>
              <a:t>-</a:t>
            </a:r>
            <a:r>
              <a:rPr lang="zh-CN" altLang="en-US" sz="2400" b="1" dirty="0">
                <a:solidFill>
                  <a:schemeClr val="accent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</a:rPr>
              <a:t>外观检查</a:t>
            </a:r>
            <a:endParaRPr lang="zh-CN" altLang="en-US" sz="2400" b="1" dirty="0">
              <a:solidFill>
                <a:schemeClr val="accent1"/>
              </a:solidFill>
              <a:latin typeface="Copperplate Gothic Bold" panose="020E0705020206020404" pitchFamily="34" charset="0"/>
              <a:ea typeface="微软雅黑" panose="020B0503020204020204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558925" y="1773555"/>
          <a:ext cx="8928735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0445"/>
                <a:gridCol w="7908290"/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序号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微晶旁流</a:t>
                      </a:r>
                      <a:r>
                        <a:rPr lang="zh-CN" altLang="en-US" sz="1600" dirty="0"/>
                        <a:t>装置</a:t>
                      </a:r>
                      <a:r>
                        <a:rPr lang="zh-CN" altLang="en-US" sz="1600" dirty="0"/>
                        <a:t>操作步骤</a:t>
                      </a:r>
                      <a:endParaRPr lang="zh-CN" altLang="en-US" sz="1600" dirty="0"/>
                    </a:p>
                  </a:txBody>
                  <a:tcPr anchor="ctr"/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1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/>
                        <a:t>设备指示灯、仪表、控制按钮等无缺失、破损；</a:t>
                      </a:r>
                      <a:endParaRPr lang="en-US" altLang="zh-CN" sz="1600" dirty="0"/>
                    </a:p>
                  </a:txBody>
                  <a:tcPr anchor="ctr"/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2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/>
                        <a:t>设备表面无划痕、无油污、无变形和锈蚀等情况；</a:t>
                      </a:r>
                      <a:endParaRPr lang="en-US" altLang="zh-CN" sz="1600" dirty="0"/>
                    </a:p>
                  </a:txBody>
                  <a:tcPr anchor="ctr"/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3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/>
                        <a:t>关闭微晶旁流</a:t>
                      </a:r>
                      <a:r>
                        <a:rPr lang="zh-CN" altLang="en-US" sz="1600" dirty="0"/>
                        <a:t>装置</a:t>
                      </a:r>
                      <a:r>
                        <a:rPr lang="zh-CN" altLang="en-US" sz="1600" dirty="0"/>
                        <a:t>；</a:t>
                      </a:r>
                      <a:endParaRPr lang="en-US" altLang="zh-CN" sz="1600" dirty="0"/>
                    </a:p>
                  </a:txBody>
                  <a:tcPr anchor="ctr"/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4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/>
                        <a:t>检查控制部位：排污阀、控制面板、微晶参数</a:t>
                      </a:r>
                      <a:r>
                        <a:rPr lang="zh-CN" altLang="en-US" sz="1600" dirty="0"/>
                        <a:t>；</a:t>
                      </a:r>
                      <a:endParaRPr lang="en-US" altLang="zh-CN" sz="1600" dirty="0"/>
                    </a:p>
                  </a:txBody>
                  <a:tcPr anchor="ctr"/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5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/>
                        <a:t>检查加药装置主体：主要检查清理电机、</a:t>
                      </a:r>
                      <a:r>
                        <a:rPr lang="zh-CN" altLang="en-US" sz="1600" dirty="0">
                          <a:sym typeface="+mn-ea"/>
                        </a:rPr>
                        <a:t>进</a:t>
                      </a:r>
                      <a:r>
                        <a:rPr lang="en-US" altLang="zh-CN" sz="1600" dirty="0">
                          <a:sym typeface="+mn-ea"/>
                        </a:rPr>
                        <a:t>/</a:t>
                      </a:r>
                      <a:r>
                        <a:rPr lang="zh-CN" altLang="en-US" sz="1600" dirty="0">
                          <a:sym typeface="+mn-ea"/>
                        </a:rPr>
                        <a:t>出水阀门、集垢桶</a:t>
                      </a:r>
                      <a:r>
                        <a:rPr lang="zh-CN" altLang="en-US" sz="1600" dirty="0">
                          <a:sym typeface="+mn-ea"/>
                        </a:rPr>
                        <a:t>；</a:t>
                      </a:r>
                      <a:endParaRPr lang="zh-CN" altLang="en-US" sz="160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wrap="square" lIns="0" tIns="0" rIns="0" bIns="0" anchor="ctr" anchorCtr="1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kern="120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ern="120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ern="120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ern="120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ern="120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cs typeface="+mn-cs"/>
              </a:defRPr>
            </a:lvl5pPr>
          </a:lstStyle>
          <a:p>
            <a:pPr lvl="0" algn="ctr"/>
            <a:fld id="{9A0DB2DC-4C9A-4742-B13C-FB6460FD3503}" type="slidenum">
              <a:rPr lang="zh-CN" altLang="en-US" sz="1200">
                <a:solidFill>
                  <a:schemeClr val="bg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</a:rPr>
            </a:fld>
            <a:endParaRPr lang="zh-CN" altLang="en-US" sz="1200" dirty="0">
              <a:solidFill>
                <a:schemeClr val="bg1"/>
              </a:solidFill>
              <a:latin typeface="Copperplate Gothic Bold" panose="020E0705020206020404" pitchFamily="34" charset="0"/>
              <a:ea typeface="微软雅黑" panose="020B0503020204020204" pitchFamily="34" charset="-122"/>
            </a:endParaRPr>
          </a:p>
        </p:txBody>
      </p:sp>
      <p:sp>
        <p:nvSpPr>
          <p:cNvPr id="28674" name="TextBox 5"/>
          <p:cNvSpPr txBox="1"/>
          <p:nvPr/>
        </p:nvSpPr>
        <p:spPr>
          <a:xfrm>
            <a:off x="1703388" y="404813"/>
            <a:ext cx="8856662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sym typeface="+mn-ea"/>
              </a:rPr>
              <a:t>全自动加药装置</a:t>
            </a:r>
            <a:r>
              <a:rPr lang="en-US" altLang="zh-CN" sz="2400" b="1" dirty="0">
                <a:solidFill>
                  <a:schemeClr val="accent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24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维护注意事项</a:t>
            </a:r>
            <a:endParaRPr lang="zh-CN" altLang="en-US" sz="2400" b="1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487488" y="2011363"/>
          <a:ext cx="9001000" cy="3073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687"/>
                <a:gridCol w="7972313"/>
              </a:tblGrid>
              <a:tr h="47880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序号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ym typeface="+mn-ea"/>
                        </a:rPr>
                        <a:t>微晶旁流</a:t>
                      </a:r>
                      <a:r>
                        <a:rPr lang="zh-CN" altLang="en-US" sz="1600" dirty="0">
                          <a:sym typeface="+mn-ea"/>
                        </a:rPr>
                        <a:t>装置</a:t>
                      </a:r>
                      <a:r>
                        <a:rPr lang="zh-CN" altLang="en-US" sz="1600" dirty="0"/>
                        <a:t>操作步骤</a:t>
                      </a:r>
                      <a:endParaRPr lang="zh-CN" altLang="en-US" sz="1600" dirty="0"/>
                    </a:p>
                  </a:txBody>
                  <a:tcPr anchor="ctr"/>
                </a:tc>
              </a:tr>
              <a:tr h="4788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1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确认维护对象；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（设备编号及路由）</a:t>
                      </a:r>
                      <a:endParaRPr lang="en-US" altLang="zh-CN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788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2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使用万用表测量全自动加药装置</a:t>
                      </a: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输入电流电压；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（设备输入电流电压稳定是机组电控装置稳定运行的保障）</a:t>
                      </a:r>
                      <a:endParaRPr lang="en-US" altLang="zh-CN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788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3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检查确认设备周边无杂物堆放，无易燃易爆物品；</a:t>
                      </a:r>
                      <a:endParaRPr lang="en-US" altLang="zh-CN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788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4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检查机房内部没有异响、异味、孔洞、漏水等情况；</a:t>
                      </a:r>
                      <a:endParaRPr lang="en-US" altLang="zh-CN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788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5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设备周围没有影响设备操作的杂物。</a:t>
                      </a:r>
                      <a:endParaRPr lang="en-US" altLang="zh-CN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a895460e4abbeacc35bc01ddef3bcb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59480" y="1245870"/>
            <a:ext cx="5273675" cy="4888865"/>
          </a:xfrm>
          <a:prstGeom prst="rect">
            <a:avLst/>
          </a:prstGeom>
        </p:spPr>
      </p:pic>
      <p:sp>
        <p:nvSpPr>
          <p:cNvPr id="11" name="TextBox 5"/>
          <p:cNvSpPr txBox="1"/>
          <p:nvPr/>
        </p:nvSpPr>
        <p:spPr>
          <a:xfrm>
            <a:off x="1703388" y="404813"/>
            <a:ext cx="8856662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微晶旁流</a:t>
            </a:r>
            <a:r>
              <a:rPr lang="zh-CN" altLang="en-US" sz="2400" b="1" dirty="0">
                <a:solidFill>
                  <a:schemeClr val="accent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装置</a:t>
            </a:r>
            <a:r>
              <a:rPr lang="en-US" altLang="zh-CN" sz="2400" b="1" dirty="0">
                <a:solidFill>
                  <a:schemeClr val="accent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-</a:t>
            </a:r>
            <a:r>
              <a:rPr lang="zh-CN" altLang="en-US" sz="2400" b="1" dirty="0">
                <a:solidFill>
                  <a:schemeClr val="accent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运行保养</a:t>
            </a:r>
            <a:endParaRPr lang="zh-CN" altLang="en-US" sz="2400" b="1" dirty="0">
              <a:solidFill>
                <a:schemeClr val="accent1"/>
              </a:solidFill>
              <a:latin typeface="Copperplate Gothic Bold" panose="020E0705020206020404" pitchFamily="34" charset="0"/>
              <a:ea typeface="微软雅黑" panose="020B0503020204020204" pitchFamily="34" charset="-122"/>
            </a:endParaRPr>
          </a:p>
        </p:txBody>
      </p:sp>
      <p:sp>
        <p:nvSpPr>
          <p:cNvPr id="5" name="矩形标注 4"/>
          <p:cNvSpPr/>
          <p:nvPr/>
        </p:nvSpPr>
        <p:spPr>
          <a:xfrm>
            <a:off x="2019894" y="2080908"/>
            <a:ext cx="914400" cy="612648"/>
          </a:xfrm>
          <a:prstGeom prst="wedgeRectCallout">
            <a:avLst>
              <a:gd name="adj1" fmla="val 364101"/>
              <a:gd name="adj2" fmla="val 6670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>
                <a:solidFill>
                  <a:schemeClr val="tx1"/>
                </a:solidFill>
              </a:rPr>
              <a:t>控制面板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矩形标注 2"/>
          <p:cNvSpPr/>
          <p:nvPr/>
        </p:nvSpPr>
        <p:spPr>
          <a:xfrm>
            <a:off x="2019894" y="2766708"/>
            <a:ext cx="914400" cy="612648"/>
          </a:xfrm>
          <a:prstGeom prst="wedgeRectCallout">
            <a:avLst>
              <a:gd name="adj1" fmla="val 143060"/>
              <a:gd name="adj2" fmla="val 2690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电机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标注 3"/>
          <p:cNvSpPr/>
          <p:nvPr/>
        </p:nvSpPr>
        <p:spPr>
          <a:xfrm>
            <a:off x="8895039" y="2766708"/>
            <a:ext cx="914400" cy="612648"/>
          </a:xfrm>
          <a:prstGeom prst="wedgeRectCallout">
            <a:avLst>
              <a:gd name="adj1" fmla="val -183537"/>
              <a:gd name="adj2" fmla="val 19336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自动</a:t>
            </a:r>
            <a:r>
              <a:rPr lang="zh-CN" altLang="en-US" dirty="0">
                <a:solidFill>
                  <a:schemeClr val="tx1"/>
                </a:solidFill>
              </a:rPr>
              <a:t>排污阀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wrap="square" lIns="0" tIns="0" rIns="0" bIns="0" anchor="ctr" anchorCtr="1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kern="120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ern="120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ern="120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ern="120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ern="120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cs typeface="+mn-cs"/>
              </a:defRPr>
            </a:lvl5pPr>
          </a:lstStyle>
          <a:p>
            <a:pPr lvl="0" algn="ctr"/>
            <a:fld id="{9A0DB2DC-4C9A-4742-B13C-FB6460FD3503}" type="slidenum">
              <a:rPr lang="zh-CN" altLang="en-US" sz="1200">
                <a:solidFill>
                  <a:schemeClr val="bg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</a:rPr>
            </a:fld>
            <a:endParaRPr lang="zh-CN" altLang="en-US" sz="1200" dirty="0">
              <a:solidFill>
                <a:schemeClr val="bg1"/>
              </a:solidFill>
              <a:latin typeface="Copperplate Gothic Bold" panose="020E0705020206020404" pitchFamily="34" charset="0"/>
              <a:ea typeface="微软雅黑" panose="020B0503020204020204" pitchFamily="34" charset="-122"/>
            </a:endParaRPr>
          </a:p>
        </p:txBody>
      </p:sp>
      <p:sp>
        <p:nvSpPr>
          <p:cNvPr id="41986" name="TextBox 5"/>
          <p:cNvSpPr txBox="1"/>
          <p:nvPr/>
        </p:nvSpPr>
        <p:spPr>
          <a:xfrm>
            <a:off x="1703388" y="404813"/>
            <a:ext cx="8856662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全自动加药装置</a:t>
            </a:r>
            <a:r>
              <a:rPr lang="en-US" altLang="zh-CN" sz="2400" b="1" dirty="0">
                <a:solidFill>
                  <a:schemeClr val="accent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-</a:t>
            </a:r>
            <a:r>
              <a:rPr lang="zh-CN" altLang="en-US" sz="2400" b="1" dirty="0">
                <a:solidFill>
                  <a:schemeClr val="accent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运行保养</a:t>
            </a:r>
            <a:endParaRPr lang="zh-CN" altLang="en-US" sz="2400" b="1" dirty="0">
              <a:solidFill>
                <a:schemeClr val="accent1"/>
              </a:solidFill>
              <a:latin typeface="Copperplate Gothic Bold" panose="020E07050202060204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558925" y="981075"/>
          <a:ext cx="9001000" cy="5367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687"/>
                <a:gridCol w="7972313"/>
              </a:tblGrid>
              <a:tr h="47880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序号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ym typeface="+mn-ea"/>
                        </a:rPr>
                        <a:t>全自动加药</a:t>
                      </a:r>
                      <a:r>
                        <a:rPr lang="zh-CN" altLang="en-US" sz="1600" dirty="0">
                          <a:sym typeface="+mn-ea"/>
                        </a:rPr>
                        <a:t>装置</a:t>
                      </a: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操作步骤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78802">
                <a:tc>
                  <a:txBody>
                    <a:bodyPr/>
                    <a:lstStyle/>
                    <a:p>
                      <a:pPr algn="ctr"/>
                      <a:endParaRPr lang="en-US" altLang="zh-CN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>
                          <a:latin typeface="+mn-ea"/>
                          <a:sym typeface="+mn-ea"/>
                        </a:rPr>
                        <a:t>全自动加药装置</a:t>
                      </a:r>
                      <a:r>
                        <a:rPr lang="zh-CN" altLang="en-US" sz="1600" dirty="0">
                          <a:latin typeface="+mn-ea"/>
                          <a:sym typeface="+mn-ea"/>
                        </a:rPr>
                        <a:t>运行中应做好以下几方面的维护保养工作：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788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1</a:t>
                      </a:r>
                      <a:endParaRPr lang="en-US" altLang="zh-CN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检查微晶旁流</a:t>
                      </a: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装置</a:t>
                      </a: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运行情况，有无异常掉电及管路脱落情况；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78802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>
                          <a:latin typeface="+mn-ea"/>
                          <a:sym typeface="+mn-ea"/>
                        </a:rPr>
                        <a:t>保证输入的电压电流稳定，防止电控装置烧损；</a:t>
                      </a:r>
                      <a:r>
                        <a:rPr lang="zh-CN" altLang="en-US" sz="1600" dirty="0">
                          <a:latin typeface="+mn-ea"/>
                          <a:sym typeface="+mn-ea"/>
                        </a:rPr>
                        <a:t>电控装置外部应安装密封罩，防止受潮和水浸。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788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2</a:t>
                      </a:r>
                      <a:endParaRPr lang="en-US" altLang="zh-CN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定期清理集垢桶，防止疏松的文石堆积过多；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787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3</a:t>
                      </a:r>
                      <a:endParaRPr lang="en-US" altLang="zh-CN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定期检查设备运转状态；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78802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>
                          <a:latin typeface="+mn-ea"/>
                          <a:sym typeface="+mn-ea"/>
                        </a:rPr>
                        <a:t>可手动关闭进水阀，查看微晶旁流面板报警信息是否及时准确；</a:t>
                      </a:r>
                      <a:endParaRPr lang="zh-CN" altLang="en-US" sz="1600" dirty="0">
                        <a:latin typeface="+mn-ea"/>
                        <a:sym typeface="+mn-ea"/>
                      </a:endParaRPr>
                    </a:p>
                  </a:txBody>
                  <a:tcPr anchor="ctr"/>
                </a:tc>
              </a:tr>
              <a:tr h="478802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78802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78802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5000">
              <a:srgbClr val="E6E6E6"/>
            </a:gs>
            <a:gs pos="25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wrap="square" lIns="0" tIns="0" rIns="0" bIns="0" anchor="ctr" anchorCtr="1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kern="120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ern="120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ern="120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ern="120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ern="120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cs typeface="+mn-cs"/>
              </a:defRPr>
            </a:lvl5pPr>
          </a:lstStyle>
          <a:p>
            <a:pPr lvl="0" algn="ctr"/>
            <a:fld id="{9A0DB2DC-4C9A-4742-B13C-FB6460FD3503}" type="slidenum">
              <a:rPr lang="zh-CN" altLang="en-US" sz="1200">
                <a:solidFill>
                  <a:schemeClr val="bg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</a:rPr>
            </a:fld>
            <a:endParaRPr lang="zh-CN" altLang="en-US" sz="1200" dirty="0">
              <a:solidFill>
                <a:schemeClr val="bg1"/>
              </a:solidFill>
              <a:latin typeface="Copperplate Gothic Bold" panose="020E07050202060204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34" name="直接连接符 33"/>
          <p:cNvCxnSpPr/>
          <p:nvPr/>
        </p:nvCxnSpPr>
        <p:spPr>
          <a:xfrm>
            <a:off x="4870296" y="2463800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4865746" y="2695575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4865746" y="2212975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4870296" y="2463800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4865746" y="2695575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4865746" y="2501900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4870296" y="2286000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393" name="组合 11"/>
          <p:cNvGrpSpPr/>
          <p:nvPr/>
        </p:nvGrpSpPr>
        <p:grpSpPr>
          <a:xfrm>
            <a:off x="2135188" y="1476375"/>
            <a:ext cx="7775575" cy="809625"/>
            <a:chOff x="3504874" y="1353111"/>
            <a:chExt cx="5182251" cy="1057946"/>
          </a:xfrm>
        </p:grpSpPr>
        <p:sp>
          <p:nvSpPr>
            <p:cNvPr id="13" name="矩形 12"/>
            <p:cNvSpPr/>
            <p:nvPr/>
          </p:nvSpPr>
          <p:spPr>
            <a:xfrm>
              <a:off x="5108996" y="1353111"/>
              <a:ext cx="3578129" cy="105794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rgbClr val="FFFFFF"/>
              </a:solidFill>
            </a:ln>
            <a:effectLst>
              <a:outerShdw blurRad="762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  <p:sp>
          <p:nvSpPr>
            <p:cNvPr id="14" name="矩形 29"/>
            <p:cNvSpPr/>
            <p:nvPr/>
          </p:nvSpPr>
          <p:spPr>
            <a:xfrm>
              <a:off x="3504874" y="1353111"/>
              <a:ext cx="1764623" cy="1057946"/>
            </a:xfrm>
            <a:custGeom>
              <a:avLst/>
              <a:gdLst/>
              <a:ahLst/>
              <a:cxnLst/>
              <a:rect l="l" t="t" r="r" b="b"/>
              <a:pathLst>
                <a:path w="1801608" h="1080120">
                  <a:moveTo>
                    <a:pt x="566538" y="144016"/>
                  </a:moveTo>
                  <a:cubicBezTo>
                    <a:pt x="347809" y="144016"/>
                    <a:pt x="170494" y="321331"/>
                    <a:pt x="170494" y="540060"/>
                  </a:cubicBezTo>
                  <a:cubicBezTo>
                    <a:pt x="170494" y="758789"/>
                    <a:pt x="347809" y="936104"/>
                    <a:pt x="566538" y="936104"/>
                  </a:cubicBezTo>
                  <a:cubicBezTo>
                    <a:pt x="785267" y="936104"/>
                    <a:pt x="962582" y="758789"/>
                    <a:pt x="962582" y="540060"/>
                  </a:cubicBezTo>
                  <a:cubicBezTo>
                    <a:pt x="962582" y="321331"/>
                    <a:pt x="785267" y="144016"/>
                    <a:pt x="566538" y="144016"/>
                  </a:cubicBezTo>
                  <a:close/>
                  <a:moveTo>
                    <a:pt x="0" y="0"/>
                  </a:moveTo>
                  <a:lnTo>
                    <a:pt x="1649800" y="0"/>
                  </a:lnTo>
                  <a:lnTo>
                    <a:pt x="1649800" y="376201"/>
                  </a:lnTo>
                  <a:lnTo>
                    <a:pt x="1801608" y="550380"/>
                  </a:lnTo>
                  <a:lnTo>
                    <a:pt x="1649800" y="703920"/>
                  </a:lnTo>
                  <a:lnTo>
                    <a:pt x="1649800" y="1080120"/>
                  </a:lnTo>
                  <a:lnTo>
                    <a:pt x="0" y="1080120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rgbClr val="339933"/>
              </a:solidFill>
            </a:ln>
            <a:effectLst>
              <a:outerShdw blurRad="76200" dist="38100" dir="81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z="2000" strike="noStrike" noProof="1"/>
            </a:p>
          </p:txBody>
        </p:sp>
        <p:sp>
          <p:nvSpPr>
            <p:cNvPr id="16396" name="TextBox 14"/>
            <p:cNvSpPr txBox="1"/>
            <p:nvPr/>
          </p:nvSpPr>
          <p:spPr>
            <a:xfrm>
              <a:off x="3758792" y="1516717"/>
              <a:ext cx="564237" cy="76368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ctr" anchorCtr="1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accent1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01</a:t>
              </a:r>
              <a:endParaRPr lang="zh-CN" altLang="en-US" sz="3200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6397" name="TextBox 42"/>
            <p:cNvSpPr txBox="1"/>
            <p:nvPr/>
          </p:nvSpPr>
          <p:spPr>
            <a:xfrm>
              <a:off x="5269496" y="1716282"/>
              <a:ext cx="3416854" cy="44213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1600" b="1" dirty="0">
                  <a:solidFill>
                    <a:schemeClr val="bg1"/>
                  </a:solidFill>
                  <a:latin typeface="Copperplate Gothic Bold" panose="020E0705020206020404" pitchFamily="34" charset="0"/>
                  <a:ea typeface="微软雅黑" panose="020B0503020204020204" pitchFamily="34" charset="-122"/>
                </a:rPr>
                <a:t>培训目标及培训要求</a:t>
              </a:r>
              <a:endParaRPr lang="zh-CN" altLang="en-US" sz="1600" b="1" dirty="0">
                <a:solidFill>
                  <a:schemeClr val="bg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398" name="组合 16"/>
          <p:cNvGrpSpPr/>
          <p:nvPr/>
        </p:nvGrpSpPr>
        <p:grpSpPr>
          <a:xfrm>
            <a:off x="2136458" y="2363470"/>
            <a:ext cx="7775575" cy="811213"/>
            <a:chOff x="3504874" y="2510154"/>
            <a:chExt cx="5182252" cy="1057946"/>
          </a:xfrm>
        </p:grpSpPr>
        <p:sp>
          <p:nvSpPr>
            <p:cNvPr id="18" name="矩形 17"/>
            <p:cNvSpPr/>
            <p:nvPr/>
          </p:nvSpPr>
          <p:spPr>
            <a:xfrm>
              <a:off x="5108996" y="2510154"/>
              <a:ext cx="3578130" cy="1057946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3175">
              <a:solidFill>
                <a:srgbClr val="FFFFFF"/>
              </a:solidFill>
            </a:ln>
            <a:effectLst>
              <a:outerShdw blurRad="762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  <p:sp>
          <p:nvSpPr>
            <p:cNvPr id="19" name="矩形 29"/>
            <p:cNvSpPr/>
            <p:nvPr/>
          </p:nvSpPr>
          <p:spPr>
            <a:xfrm>
              <a:off x="3504874" y="2510154"/>
              <a:ext cx="1764623" cy="1057946"/>
            </a:xfrm>
            <a:custGeom>
              <a:avLst/>
              <a:gdLst/>
              <a:ahLst/>
              <a:cxnLst/>
              <a:rect l="l" t="t" r="r" b="b"/>
              <a:pathLst>
                <a:path w="1801608" h="1080120">
                  <a:moveTo>
                    <a:pt x="566538" y="144016"/>
                  </a:moveTo>
                  <a:cubicBezTo>
                    <a:pt x="347809" y="144016"/>
                    <a:pt x="170494" y="321331"/>
                    <a:pt x="170494" y="540060"/>
                  </a:cubicBezTo>
                  <a:cubicBezTo>
                    <a:pt x="170494" y="758789"/>
                    <a:pt x="347809" y="936104"/>
                    <a:pt x="566538" y="936104"/>
                  </a:cubicBezTo>
                  <a:cubicBezTo>
                    <a:pt x="785267" y="936104"/>
                    <a:pt x="962582" y="758789"/>
                    <a:pt x="962582" y="540060"/>
                  </a:cubicBezTo>
                  <a:cubicBezTo>
                    <a:pt x="962582" y="321331"/>
                    <a:pt x="785267" y="144016"/>
                    <a:pt x="566538" y="144016"/>
                  </a:cubicBezTo>
                  <a:close/>
                  <a:moveTo>
                    <a:pt x="0" y="0"/>
                  </a:moveTo>
                  <a:lnTo>
                    <a:pt x="1649800" y="0"/>
                  </a:lnTo>
                  <a:lnTo>
                    <a:pt x="1649800" y="376201"/>
                  </a:lnTo>
                  <a:lnTo>
                    <a:pt x="1801608" y="550380"/>
                  </a:lnTo>
                  <a:lnTo>
                    <a:pt x="1649800" y="703920"/>
                  </a:lnTo>
                  <a:lnTo>
                    <a:pt x="1649800" y="1080120"/>
                  </a:lnTo>
                  <a:lnTo>
                    <a:pt x="0" y="1080120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chemeClr val="accent1"/>
              </a:solidFill>
            </a:ln>
            <a:effectLst>
              <a:outerShdw blurRad="76200" dist="38100" dir="81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z="2000" strike="noStrike" noProof="1"/>
            </a:p>
          </p:txBody>
        </p:sp>
        <p:sp>
          <p:nvSpPr>
            <p:cNvPr id="16401" name="TextBox 80"/>
            <p:cNvSpPr txBox="1"/>
            <p:nvPr/>
          </p:nvSpPr>
          <p:spPr>
            <a:xfrm>
              <a:off x="3744450" y="2670391"/>
              <a:ext cx="616706" cy="76368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ctr" anchorCtr="1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accent1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02</a:t>
              </a:r>
              <a:endParaRPr lang="zh-CN" altLang="en-US" sz="3200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6402" name="TextBox 81"/>
            <p:cNvSpPr txBox="1"/>
            <p:nvPr/>
          </p:nvSpPr>
          <p:spPr>
            <a:xfrm>
              <a:off x="5269498" y="2873327"/>
              <a:ext cx="3417628" cy="43974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水处理系统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-</a:t>
              </a:r>
              <a:r>
                <a:rPr lang="zh-CN" altLang="en-US" sz="1600" b="1" dirty="0">
                  <a:solidFill>
                    <a:schemeClr val="bg1"/>
                  </a:solidFill>
                  <a:latin typeface="Copperplate Gothic Bold" panose="020E0705020206020404" pitchFamily="34" charset="0"/>
                  <a:ea typeface="微软雅黑" panose="020B0503020204020204" pitchFamily="34" charset="-122"/>
                  <a:sym typeface="+mn-ea"/>
                </a:rPr>
                <a:t>安全保障、工具、备件要求及回退计划</a:t>
              </a:r>
              <a:endParaRPr lang="zh-CN" altLang="en-US" sz="1600" b="1" dirty="0">
                <a:solidFill>
                  <a:schemeClr val="bg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" name="组合 21"/>
          <p:cNvGrpSpPr/>
          <p:nvPr/>
        </p:nvGrpSpPr>
        <p:grpSpPr>
          <a:xfrm>
            <a:off x="2134553" y="3252153"/>
            <a:ext cx="7775575" cy="809625"/>
            <a:chOff x="3504874" y="3667198"/>
            <a:chExt cx="5182251" cy="1057946"/>
          </a:xfrm>
        </p:grpSpPr>
        <p:sp>
          <p:nvSpPr>
            <p:cNvPr id="3" name="矩形 2"/>
            <p:cNvSpPr/>
            <p:nvPr/>
          </p:nvSpPr>
          <p:spPr>
            <a:xfrm>
              <a:off x="5108996" y="3667198"/>
              <a:ext cx="3578129" cy="105794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rgbClr val="FFFFFF"/>
              </a:solidFill>
            </a:ln>
            <a:effectLst>
              <a:outerShdw blurRad="762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zh-CN" altLang="en-US" strike="noStrike" noProof="1"/>
            </a:p>
          </p:txBody>
        </p:sp>
        <p:sp>
          <p:nvSpPr>
            <p:cNvPr id="4" name="矩形 29"/>
            <p:cNvSpPr/>
            <p:nvPr/>
          </p:nvSpPr>
          <p:spPr>
            <a:xfrm>
              <a:off x="3504874" y="3667198"/>
              <a:ext cx="1764623" cy="1057946"/>
            </a:xfrm>
            <a:custGeom>
              <a:avLst/>
              <a:gdLst/>
              <a:ahLst/>
              <a:cxnLst/>
              <a:rect l="l" t="t" r="r" b="b"/>
              <a:pathLst>
                <a:path w="1801608" h="1080120">
                  <a:moveTo>
                    <a:pt x="566538" y="144016"/>
                  </a:moveTo>
                  <a:cubicBezTo>
                    <a:pt x="347809" y="144016"/>
                    <a:pt x="170494" y="321331"/>
                    <a:pt x="170494" y="540060"/>
                  </a:cubicBezTo>
                  <a:cubicBezTo>
                    <a:pt x="170494" y="758789"/>
                    <a:pt x="347809" y="936104"/>
                    <a:pt x="566538" y="936104"/>
                  </a:cubicBezTo>
                  <a:cubicBezTo>
                    <a:pt x="785267" y="936104"/>
                    <a:pt x="962582" y="758789"/>
                    <a:pt x="962582" y="540060"/>
                  </a:cubicBezTo>
                  <a:cubicBezTo>
                    <a:pt x="962582" y="321331"/>
                    <a:pt x="785267" y="144016"/>
                    <a:pt x="566538" y="144016"/>
                  </a:cubicBezTo>
                  <a:close/>
                  <a:moveTo>
                    <a:pt x="0" y="0"/>
                  </a:moveTo>
                  <a:lnTo>
                    <a:pt x="1649800" y="0"/>
                  </a:lnTo>
                  <a:lnTo>
                    <a:pt x="1649800" y="376201"/>
                  </a:lnTo>
                  <a:lnTo>
                    <a:pt x="1801608" y="550380"/>
                  </a:lnTo>
                  <a:lnTo>
                    <a:pt x="1649800" y="703920"/>
                  </a:lnTo>
                  <a:lnTo>
                    <a:pt x="1649800" y="1080120"/>
                  </a:lnTo>
                  <a:lnTo>
                    <a:pt x="0" y="1080120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rgbClr val="339933"/>
              </a:solidFill>
            </a:ln>
            <a:effectLst>
              <a:outerShdw blurRad="76200" dist="38100" dir="81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zh-CN" altLang="en-US" sz="2000" strike="noStrike" noProof="1"/>
            </a:p>
          </p:txBody>
        </p:sp>
        <p:sp>
          <p:nvSpPr>
            <p:cNvPr id="5" name="TextBox 89"/>
            <p:cNvSpPr txBox="1"/>
            <p:nvPr/>
          </p:nvSpPr>
          <p:spPr>
            <a:xfrm>
              <a:off x="3736212" y="3823133"/>
              <a:ext cx="616706" cy="76255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ctr" anchorCtr="1">
              <a:spAutoFit/>
            </a:bodyPr>
            <a:p>
              <a:pPr algn="ctr"/>
              <a:r>
                <a:rPr lang="en-US" altLang="zh-CN" sz="3200" dirty="0">
                  <a:solidFill>
                    <a:schemeClr val="accent1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03</a:t>
              </a:r>
              <a:endParaRPr lang="zh-CN" altLang="en-US" sz="3200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6" name="TextBox 90"/>
            <p:cNvSpPr txBox="1"/>
            <p:nvPr/>
          </p:nvSpPr>
          <p:spPr>
            <a:xfrm>
              <a:off x="5269499" y="4030369"/>
              <a:ext cx="3416852" cy="44060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r>
                <a:rPr lang="zh-CN" altLang="en-US" sz="1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水处理系统</a:t>
              </a:r>
              <a:r>
                <a:rPr lang="en-US" altLang="zh-CN" sz="1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-</a:t>
              </a:r>
              <a:r>
                <a:rPr lang="zh-CN" altLang="en-US" sz="1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软化水装置</a:t>
              </a:r>
              <a:r>
                <a:rPr lang="zh-CN" altLang="en-US" sz="1600" b="1" dirty="0">
                  <a:solidFill>
                    <a:schemeClr val="bg1"/>
                  </a:solidFill>
                  <a:latin typeface="Copperplate Gothic Bold" panose="020E0705020206020404" pitchFamily="34" charset="0"/>
                  <a:ea typeface="微软雅黑" panose="020B0503020204020204" pitchFamily="34" charset="-122"/>
                </a:rPr>
                <a:t>维护操作步骤、常见问题处理</a:t>
              </a:r>
              <a:endParaRPr lang="zh-CN" altLang="en-US" sz="1600" b="1" dirty="0">
                <a:solidFill>
                  <a:schemeClr val="bg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21"/>
          <p:cNvGrpSpPr/>
          <p:nvPr/>
        </p:nvGrpSpPr>
        <p:grpSpPr>
          <a:xfrm>
            <a:off x="2135823" y="4140518"/>
            <a:ext cx="7775575" cy="809625"/>
            <a:chOff x="3504874" y="3667198"/>
            <a:chExt cx="5182251" cy="1057946"/>
          </a:xfrm>
        </p:grpSpPr>
        <p:sp>
          <p:nvSpPr>
            <p:cNvPr id="12" name="矩形 11"/>
            <p:cNvSpPr/>
            <p:nvPr/>
          </p:nvSpPr>
          <p:spPr>
            <a:xfrm>
              <a:off x="5108996" y="3667198"/>
              <a:ext cx="3578129" cy="105794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rgbClr val="FFFFFF"/>
              </a:solidFill>
            </a:ln>
            <a:effectLst>
              <a:outerShdw blurRad="762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zh-CN" altLang="en-US" strike="noStrike" noProof="1"/>
            </a:p>
          </p:txBody>
        </p:sp>
        <p:sp>
          <p:nvSpPr>
            <p:cNvPr id="15" name="矩形 29"/>
            <p:cNvSpPr/>
            <p:nvPr/>
          </p:nvSpPr>
          <p:spPr>
            <a:xfrm>
              <a:off x="3504874" y="3667198"/>
              <a:ext cx="1764623" cy="1057946"/>
            </a:xfrm>
            <a:custGeom>
              <a:avLst/>
              <a:gdLst/>
              <a:ahLst/>
              <a:cxnLst/>
              <a:rect l="l" t="t" r="r" b="b"/>
              <a:pathLst>
                <a:path w="1801608" h="1080120">
                  <a:moveTo>
                    <a:pt x="566538" y="144016"/>
                  </a:moveTo>
                  <a:cubicBezTo>
                    <a:pt x="347809" y="144016"/>
                    <a:pt x="170494" y="321331"/>
                    <a:pt x="170494" y="540060"/>
                  </a:cubicBezTo>
                  <a:cubicBezTo>
                    <a:pt x="170494" y="758789"/>
                    <a:pt x="347809" y="936104"/>
                    <a:pt x="566538" y="936104"/>
                  </a:cubicBezTo>
                  <a:cubicBezTo>
                    <a:pt x="785267" y="936104"/>
                    <a:pt x="962582" y="758789"/>
                    <a:pt x="962582" y="540060"/>
                  </a:cubicBezTo>
                  <a:cubicBezTo>
                    <a:pt x="962582" y="321331"/>
                    <a:pt x="785267" y="144016"/>
                    <a:pt x="566538" y="144016"/>
                  </a:cubicBezTo>
                  <a:close/>
                  <a:moveTo>
                    <a:pt x="0" y="0"/>
                  </a:moveTo>
                  <a:lnTo>
                    <a:pt x="1649800" y="0"/>
                  </a:lnTo>
                  <a:lnTo>
                    <a:pt x="1649800" y="376201"/>
                  </a:lnTo>
                  <a:lnTo>
                    <a:pt x="1801608" y="550380"/>
                  </a:lnTo>
                  <a:lnTo>
                    <a:pt x="1649800" y="703920"/>
                  </a:lnTo>
                  <a:lnTo>
                    <a:pt x="1649800" y="1080120"/>
                  </a:lnTo>
                  <a:lnTo>
                    <a:pt x="0" y="1080120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rgbClr val="339933"/>
              </a:solidFill>
            </a:ln>
            <a:effectLst>
              <a:outerShdw blurRad="76200" dist="38100" dir="81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zh-CN" altLang="en-US" sz="2000" strike="noStrike" noProof="1"/>
            </a:p>
          </p:txBody>
        </p:sp>
        <p:sp>
          <p:nvSpPr>
            <p:cNvPr id="16" name="TextBox 89"/>
            <p:cNvSpPr txBox="1"/>
            <p:nvPr/>
          </p:nvSpPr>
          <p:spPr>
            <a:xfrm>
              <a:off x="3736212" y="3823133"/>
              <a:ext cx="616706" cy="76255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ctr" anchorCtr="1">
              <a:spAutoFit/>
            </a:bodyPr>
            <a:p>
              <a:pPr algn="ctr"/>
              <a:r>
                <a:rPr lang="en-US" altLang="zh-CN" sz="3200" dirty="0">
                  <a:solidFill>
                    <a:schemeClr val="accent1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04</a:t>
              </a:r>
              <a:endParaRPr lang="zh-CN" altLang="en-US" sz="3200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7" name="TextBox 90"/>
            <p:cNvSpPr txBox="1"/>
            <p:nvPr/>
          </p:nvSpPr>
          <p:spPr>
            <a:xfrm>
              <a:off x="5269499" y="4030369"/>
              <a:ext cx="3416852" cy="44060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r>
                <a:rPr lang="zh-CN" altLang="en-US" sz="1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水处理系统</a:t>
              </a:r>
              <a:r>
                <a:rPr lang="en-US" altLang="zh-CN" sz="1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-</a:t>
              </a:r>
              <a:r>
                <a:rPr lang="zh-CN" altLang="en-US" sz="1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加药装置</a:t>
              </a:r>
              <a:r>
                <a:rPr lang="zh-CN" altLang="en-US" sz="1600" b="1" dirty="0">
                  <a:solidFill>
                    <a:schemeClr val="bg1"/>
                  </a:solidFill>
                  <a:latin typeface="Copperplate Gothic Bold" panose="020E0705020206020404" pitchFamily="34" charset="0"/>
                  <a:ea typeface="微软雅黑" panose="020B0503020204020204" pitchFamily="34" charset="-122"/>
                </a:rPr>
                <a:t>维护操作步骤、常见问题处理</a:t>
              </a:r>
              <a:endParaRPr lang="zh-CN" altLang="en-US" sz="1600" b="1" dirty="0">
                <a:solidFill>
                  <a:schemeClr val="bg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" name="组合 21"/>
          <p:cNvGrpSpPr/>
          <p:nvPr/>
        </p:nvGrpSpPr>
        <p:grpSpPr>
          <a:xfrm>
            <a:off x="2136458" y="5028248"/>
            <a:ext cx="7775575" cy="809625"/>
            <a:chOff x="3504874" y="3667198"/>
            <a:chExt cx="5182251" cy="1057946"/>
          </a:xfrm>
        </p:grpSpPr>
        <p:sp>
          <p:nvSpPr>
            <p:cNvPr id="21" name="矩形 20"/>
            <p:cNvSpPr/>
            <p:nvPr/>
          </p:nvSpPr>
          <p:spPr>
            <a:xfrm>
              <a:off x="5108996" y="3667198"/>
              <a:ext cx="3578129" cy="105794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rgbClr val="FFFFFF"/>
              </a:solidFill>
            </a:ln>
            <a:effectLst>
              <a:outerShdw blurRad="762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zh-CN" altLang="en-US" strike="noStrike" noProof="1"/>
            </a:p>
          </p:txBody>
        </p:sp>
        <p:sp>
          <p:nvSpPr>
            <p:cNvPr id="22" name="矩形 29"/>
            <p:cNvSpPr/>
            <p:nvPr/>
          </p:nvSpPr>
          <p:spPr>
            <a:xfrm>
              <a:off x="3504874" y="3667198"/>
              <a:ext cx="1764623" cy="1057946"/>
            </a:xfrm>
            <a:custGeom>
              <a:avLst/>
              <a:gdLst/>
              <a:ahLst/>
              <a:cxnLst/>
              <a:rect l="l" t="t" r="r" b="b"/>
              <a:pathLst>
                <a:path w="1801608" h="1080120">
                  <a:moveTo>
                    <a:pt x="566538" y="144016"/>
                  </a:moveTo>
                  <a:cubicBezTo>
                    <a:pt x="347809" y="144016"/>
                    <a:pt x="170494" y="321331"/>
                    <a:pt x="170494" y="540060"/>
                  </a:cubicBezTo>
                  <a:cubicBezTo>
                    <a:pt x="170494" y="758789"/>
                    <a:pt x="347809" y="936104"/>
                    <a:pt x="566538" y="936104"/>
                  </a:cubicBezTo>
                  <a:cubicBezTo>
                    <a:pt x="785267" y="936104"/>
                    <a:pt x="962582" y="758789"/>
                    <a:pt x="962582" y="540060"/>
                  </a:cubicBezTo>
                  <a:cubicBezTo>
                    <a:pt x="962582" y="321331"/>
                    <a:pt x="785267" y="144016"/>
                    <a:pt x="566538" y="144016"/>
                  </a:cubicBezTo>
                  <a:close/>
                  <a:moveTo>
                    <a:pt x="0" y="0"/>
                  </a:moveTo>
                  <a:lnTo>
                    <a:pt x="1649800" y="0"/>
                  </a:lnTo>
                  <a:lnTo>
                    <a:pt x="1649800" y="376201"/>
                  </a:lnTo>
                  <a:lnTo>
                    <a:pt x="1801608" y="550380"/>
                  </a:lnTo>
                  <a:lnTo>
                    <a:pt x="1649800" y="703920"/>
                  </a:lnTo>
                  <a:lnTo>
                    <a:pt x="1649800" y="1080120"/>
                  </a:lnTo>
                  <a:lnTo>
                    <a:pt x="0" y="1080120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rgbClr val="339933"/>
              </a:solidFill>
            </a:ln>
            <a:effectLst>
              <a:outerShdw blurRad="76200" dist="38100" dir="81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zh-CN" altLang="en-US" sz="2000" strike="noStrike" noProof="1"/>
            </a:p>
          </p:txBody>
        </p:sp>
        <p:sp>
          <p:nvSpPr>
            <p:cNvPr id="23" name="TextBox 89"/>
            <p:cNvSpPr txBox="1"/>
            <p:nvPr/>
          </p:nvSpPr>
          <p:spPr>
            <a:xfrm>
              <a:off x="3736212" y="3823133"/>
              <a:ext cx="616706" cy="76255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ctr" anchorCtr="1">
              <a:spAutoFit/>
            </a:bodyPr>
            <a:p>
              <a:pPr algn="ctr"/>
              <a:r>
                <a:rPr lang="en-US" altLang="zh-CN" sz="3200" dirty="0">
                  <a:solidFill>
                    <a:schemeClr val="accent1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05</a:t>
              </a:r>
              <a:endParaRPr lang="zh-CN" altLang="en-US" sz="3200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4" name="TextBox 90"/>
            <p:cNvSpPr txBox="1"/>
            <p:nvPr/>
          </p:nvSpPr>
          <p:spPr>
            <a:xfrm>
              <a:off x="5269499" y="4030369"/>
              <a:ext cx="3416852" cy="44060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r>
                <a:rPr lang="zh-CN" altLang="en-US" sz="1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水处理系统</a:t>
              </a:r>
              <a:r>
                <a:rPr lang="en-US" altLang="zh-CN" sz="1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-</a:t>
              </a:r>
              <a:r>
                <a:rPr lang="zh-CN" altLang="en-US" sz="1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微晶旁流装置</a:t>
              </a:r>
              <a:r>
                <a:rPr lang="zh-CN" altLang="en-US" sz="1600" b="1" dirty="0">
                  <a:solidFill>
                    <a:schemeClr val="bg1"/>
                  </a:solidFill>
                  <a:latin typeface="Copperplate Gothic Bold" panose="020E0705020206020404" pitchFamily="34" charset="0"/>
                  <a:ea typeface="微软雅黑" panose="020B0503020204020204" pitchFamily="34" charset="-122"/>
                </a:rPr>
                <a:t>维护操作步骤</a:t>
              </a:r>
              <a:endParaRPr lang="zh-CN" altLang="en-US" sz="1600" b="1" dirty="0">
                <a:solidFill>
                  <a:schemeClr val="bg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03512" y="404664"/>
            <a:ext cx="885698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水处理系统</a:t>
            </a:r>
            <a:r>
              <a:rPr lang="en-US" altLang="zh-CN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2400" b="1" dirty="0">
                <a:solidFill>
                  <a:schemeClr val="accent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sym typeface="+mn-ea"/>
              </a:rPr>
              <a:t>安全保障、工具、备件要求及回退计划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559496" y="1661562"/>
          <a:ext cx="8856984" cy="2393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228"/>
                <a:gridCol w="7844756"/>
              </a:tblGrid>
              <a:tr h="47879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序号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护具准备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788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1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护目镜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788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2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口罩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788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3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胶皮手套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788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4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胶鞋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3" name="图片 2" descr="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03705" y="4338955"/>
            <a:ext cx="1988185" cy="1800225"/>
          </a:xfrm>
          <a:prstGeom prst="rect">
            <a:avLst/>
          </a:prstGeom>
        </p:spPr>
      </p:pic>
      <p:pic>
        <p:nvPicPr>
          <p:cNvPr id="5" name="图片 4" descr="22"/>
          <p:cNvPicPr/>
          <p:nvPr/>
        </p:nvPicPr>
        <p:blipFill>
          <a:blip r:embed="rId2"/>
          <a:stretch>
            <a:fillRect/>
          </a:stretch>
        </p:blipFill>
        <p:spPr>
          <a:xfrm>
            <a:off x="3878580" y="4338955"/>
            <a:ext cx="1987215" cy="1800013"/>
          </a:xfrm>
          <a:prstGeom prst="rect">
            <a:avLst/>
          </a:prstGeom>
        </p:spPr>
      </p:pic>
      <p:pic>
        <p:nvPicPr>
          <p:cNvPr id="7" name="图片 6" descr="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2185" y="4245610"/>
            <a:ext cx="1987215" cy="1987215"/>
          </a:xfrm>
          <a:prstGeom prst="rect">
            <a:avLst/>
          </a:prstGeom>
        </p:spPr>
      </p:pic>
      <p:pic>
        <p:nvPicPr>
          <p:cNvPr id="8" name="图片 7" descr="4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6275" y="4245610"/>
            <a:ext cx="1987215" cy="19872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wrap="square" lIns="0" tIns="0" rIns="0" bIns="0" anchor="ctr" anchorCtr="1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kern="120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ern="120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ern="120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ern="120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ern="120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cs typeface="+mn-cs"/>
              </a:defRPr>
            </a:lvl5pPr>
          </a:lstStyle>
          <a:p>
            <a:pPr lvl="0" algn="ctr"/>
            <a:fld id="{9A0DB2DC-4C9A-4742-B13C-FB6460FD3503}" type="slidenum">
              <a:rPr lang="zh-CN" altLang="en-US" sz="1200">
                <a:solidFill>
                  <a:schemeClr val="bg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</a:rPr>
            </a:fld>
            <a:endParaRPr lang="zh-CN" altLang="en-US" sz="1200" dirty="0">
              <a:solidFill>
                <a:schemeClr val="bg1"/>
              </a:solidFill>
              <a:latin typeface="Copperplate Gothic Bold" panose="020E0705020206020404" pitchFamily="34" charset="0"/>
              <a:ea typeface="微软雅黑" panose="020B0503020204020204" pitchFamily="34" charset="-122"/>
            </a:endParaRPr>
          </a:p>
        </p:txBody>
      </p:sp>
      <p:sp>
        <p:nvSpPr>
          <p:cNvPr id="22530" name="TextBox 5"/>
          <p:cNvSpPr txBox="1"/>
          <p:nvPr/>
        </p:nvSpPr>
        <p:spPr>
          <a:xfrm>
            <a:off x="1667828" y="404813"/>
            <a:ext cx="8856662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水处理系统</a:t>
            </a:r>
            <a:r>
              <a:rPr lang="en-US" altLang="zh-CN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2400" b="1" dirty="0">
                <a:solidFill>
                  <a:schemeClr val="accent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sym typeface="+mn-ea"/>
              </a:rPr>
              <a:t>安全保障、工具、备件要求及回退计划</a:t>
            </a:r>
            <a:endParaRPr lang="zh-CN" altLang="en-US" sz="2400" b="1" dirty="0">
              <a:solidFill>
                <a:schemeClr val="accent1"/>
              </a:solidFill>
              <a:latin typeface="Copperplate Gothic Bold" panose="020E0705020206020404" pitchFamily="34" charset="0"/>
              <a:ea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487488" y="1830388"/>
          <a:ext cx="9001000" cy="3398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686"/>
                <a:gridCol w="7972314"/>
              </a:tblGrid>
              <a:tr h="47880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序号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准备工作及回退计划</a:t>
                      </a:r>
                      <a:endParaRPr lang="zh-CN" altLang="en-US" sz="1800" dirty="0"/>
                    </a:p>
                  </a:txBody>
                  <a:tcPr anchor="ctr"/>
                </a:tc>
              </a:tr>
              <a:tr h="4788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+mn-ea"/>
                          <a:ea typeface="+mn-ea"/>
                        </a:rPr>
                        <a:t>1</a:t>
                      </a:r>
                      <a:endParaRPr lang="zh-CN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/>
                        <a:t>经过相关领导及部门的变更审批流程；</a:t>
                      </a:r>
                      <a:endParaRPr lang="en-US" altLang="zh-CN" sz="1600" dirty="0"/>
                    </a:p>
                  </a:txBody>
                  <a:tcPr anchor="ctr"/>
                </a:tc>
              </a:tr>
              <a:tr h="4788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+mn-ea"/>
                          <a:ea typeface="+mn-ea"/>
                        </a:rPr>
                        <a:t>2</a:t>
                      </a:r>
                      <a:endParaRPr lang="zh-CN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/>
                        <a:t>通报</a:t>
                      </a:r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ECC</a:t>
                      </a:r>
                      <a:r>
                        <a:rPr lang="zh-CN" altLang="en-US" sz="1600" dirty="0"/>
                        <a:t>监控室及基础设施监控室值班人员；</a:t>
                      </a:r>
                      <a:endParaRPr lang="en-US" altLang="zh-CN" sz="1600" dirty="0"/>
                    </a:p>
                  </a:txBody>
                  <a:tcPr anchor="ctr"/>
                </a:tc>
              </a:tr>
              <a:tr h="4788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+mn-ea"/>
                          <a:ea typeface="+mn-ea"/>
                        </a:rPr>
                        <a:t>3</a:t>
                      </a:r>
                      <a:endParaRPr lang="zh-CN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/>
                        <a:t>通报可能受到影响的机房用户；</a:t>
                      </a:r>
                      <a:endParaRPr lang="en-US" altLang="zh-CN" sz="1600" dirty="0"/>
                    </a:p>
                  </a:txBody>
                  <a:tcPr anchor="ctr"/>
                </a:tc>
              </a:tr>
              <a:tr h="4788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+mn-ea"/>
                          <a:ea typeface="+mn-ea"/>
                        </a:rPr>
                        <a:t>4</a:t>
                      </a:r>
                      <a:endParaRPr lang="zh-CN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/>
                        <a:t>穿戴必备的个人防护用品，包括长袖纯棉工作服、安全鞋、护目镜、防护手套；</a:t>
                      </a:r>
                      <a:endParaRPr lang="en-US" altLang="zh-CN" sz="1600" dirty="0"/>
                    </a:p>
                  </a:txBody>
                  <a:tcPr anchor="ctr"/>
                </a:tc>
              </a:tr>
              <a:tr h="5255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+mn-ea"/>
                          <a:ea typeface="+mn-ea"/>
                        </a:rPr>
                        <a:t>5</a:t>
                      </a:r>
                      <a:endParaRPr lang="zh-CN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/>
                        <a:t>维护工作应至少</a:t>
                      </a:r>
                      <a:r>
                        <a:rPr lang="en-US" altLang="zh-CN" sz="1600" dirty="0"/>
                        <a:t>2</a:t>
                      </a:r>
                      <a:r>
                        <a:rPr lang="zh-CN" altLang="en-US" sz="1600" dirty="0"/>
                        <a:t>人配合进行，互相监护；</a:t>
                      </a:r>
                      <a:endParaRPr lang="en-US" altLang="zh-CN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788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6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/>
                        <a:t>相关技术措施已准备完毕。</a:t>
                      </a:r>
                      <a:endParaRPr lang="en-US" altLang="zh-CN" sz="160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wrap="square" lIns="0" tIns="0" rIns="0" bIns="0" anchor="ctr" anchorCtr="1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kern="120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ern="120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ern="120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ern="120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ern="120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cs typeface="+mn-cs"/>
              </a:defRPr>
            </a:lvl5pPr>
          </a:lstStyle>
          <a:p>
            <a:pPr lvl="0" algn="ctr"/>
            <a:fld id="{9A0DB2DC-4C9A-4742-B13C-FB6460FD3503}" type="slidenum">
              <a:rPr lang="zh-CN" altLang="en-US" sz="1200">
                <a:solidFill>
                  <a:schemeClr val="bg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</a:rPr>
            </a:fld>
            <a:endParaRPr lang="zh-CN" altLang="en-US" sz="1200" dirty="0">
              <a:solidFill>
                <a:schemeClr val="bg1"/>
              </a:solidFill>
              <a:latin typeface="Copperplate Gothic Bold" panose="020E0705020206020404" pitchFamily="34" charset="0"/>
              <a:ea typeface="微软雅黑" panose="020B0503020204020204" pitchFamily="34" charset="-122"/>
            </a:endParaRPr>
          </a:p>
        </p:txBody>
      </p:sp>
      <p:sp>
        <p:nvSpPr>
          <p:cNvPr id="24578" name="TextBox 5"/>
          <p:cNvSpPr txBox="1"/>
          <p:nvPr/>
        </p:nvSpPr>
        <p:spPr>
          <a:xfrm>
            <a:off x="1703388" y="404813"/>
            <a:ext cx="8856662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水处理系统</a:t>
            </a:r>
            <a:r>
              <a:rPr lang="en-US" altLang="zh-CN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2400" b="1" dirty="0">
                <a:solidFill>
                  <a:schemeClr val="accent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sym typeface="+mn-ea"/>
              </a:rPr>
              <a:t>安全保障、工具、备件要求及回退计划</a:t>
            </a:r>
            <a:endParaRPr lang="zh-CN" altLang="en-US" sz="2400" b="1" dirty="0">
              <a:solidFill>
                <a:schemeClr val="accent1"/>
              </a:solidFill>
              <a:latin typeface="Copperplate Gothic Bold" panose="020E0705020206020404" pitchFamily="34" charset="0"/>
              <a:ea typeface="微软雅黑" panose="020B0503020204020204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416050" y="1427163"/>
          <a:ext cx="9073008" cy="42748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916"/>
                <a:gridCol w="8036092"/>
              </a:tblGrid>
              <a:tr h="47880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序号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准备工作及回退计划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788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7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MOP</a:t>
                      </a: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程序文档及维护记录表；</a:t>
                      </a:r>
                      <a:endParaRPr lang="en-US" altLang="zh-CN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788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8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手动工具类，包括“十”字螺丝批组</a:t>
                      </a:r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1</a:t>
                      </a: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套、“一”字螺丝批组</a:t>
                      </a:r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1</a:t>
                      </a: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套、套筒扳手组</a:t>
                      </a:r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1</a:t>
                      </a: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套、扳手组</a:t>
                      </a:r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1</a:t>
                      </a: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套、钳子组</a:t>
                      </a:r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1</a:t>
                      </a: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套；</a:t>
                      </a:r>
                      <a:endParaRPr lang="en-US" altLang="zh-CN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788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9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检测仪器仪表，钳形电流表</a:t>
                      </a:r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1</a:t>
                      </a:r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块；</a:t>
                      </a:r>
                      <a:endParaRPr lang="en-US" altLang="zh-CN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788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10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加药装置</a:t>
                      </a:r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软化水装置维护备件及耗材；</a:t>
                      </a:r>
                      <a:endParaRPr lang="en-US" altLang="zh-CN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788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11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卫生清洁工具，干抹布、软毛刷、真空吸尘器、加药装置及</a:t>
                      </a: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软化水器专用清洗工具等卫生清洁工具；</a:t>
                      </a:r>
                      <a:endParaRPr lang="en-US" altLang="zh-CN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788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12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安全防护类，</a:t>
                      </a:r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LOTO</a:t>
                      </a: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锁具、警示牌；</a:t>
                      </a:r>
                      <a:endParaRPr lang="en-US" altLang="zh-CN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788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13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 维护作业过程中若发生异常，不可强行操作，应立即停止操作，对设备问题进行讨论、判定，采取恢复回退操作或隔离措施，待查明问题并修复完成后方可继续按照标准操作程序进行操作。</a:t>
                      </a:r>
                      <a:endParaRPr lang="en-US" altLang="zh-CN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wrap="square" lIns="0" tIns="0" rIns="0" bIns="0" anchor="ctr" anchorCtr="1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kern="120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ern="120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ern="120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ern="120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ern="120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cs typeface="+mn-cs"/>
              </a:defRPr>
            </a:lvl5pPr>
          </a:lstStyle>
          <a:p>
            <a:pPr lvl="0" algn="ctr"/>
            <a:fld id="{9A0DB2DC-4C9A-4742-B13C-FB6460FD3503}" type="slidenum">
              <a:rPr lang="zh-CN" altLang="en-US" sz="1200">
                <a:solidFill>
                  <a:schemeClr val="bg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</a:rPr>
            </a:fld>
            <a:endParaRPr lang="zh-CN" altLang="en-US" sz="1200" dirty="0">
              <a:solidFill>
                <a:schemeClr val="bg1"/>
              </a:solidFill>
              <a:latin typeface="Copperplate Gothic Bold" panose="020E07050202060204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34" name="直接连接符 33"/>
          <p:cNvCxnSpPr/>
          <p:nvPr/>
        </p:nvCxnSpPr>
        <p:spPr>
          <a:xfrm>
            <a:off x="4870296" y="2463800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4865746" y="2695575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4865746" y="2212975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4870296" y="2463800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4865746" y="2695575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4865746" y="2501900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4870296" y="2286000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393" name="组合 11"/>
          <p:cNvGrpSpPr/>
          <p:nvPr/>
        </p:nvGrpSpPr>
        <p:grpSpPr>
          <a:xfrm>
            <a:off x="2135188" y="1476375"/>
            <a:ext cx="7775575" cy="809625"/>
            <a:chOff x="3504874" y="1353111"/>
            <a:chExt cx="5182251" cy="1057946"/>
          </a:xfrm>
        </p:grpSpPr>
        <p:sp>
          <p:nvSpPr>
            <p:cNvPr id="13" name="矩形 12"/>
            <p:cNvSpPr/>
            <p:nvPr/>
          </p:nvSpPr>
          <p:spPr>
            <a:xfrm>
              <a:off x="5108996" y="1353111"/>
              <a:ext cx="3578129" cy="105794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rgbClr val="FFFFFF"/>
              </a:solidFill>
            </a:ln>
            <a:effectLst>
              <a:outerShdw blurRad="762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  <p:sp>
          <p:nvSpPr>
            <p:cNvPr id="14" name="矩形 29"/>
            <p:cNvSpPr/>
            <p:nvPr/>
          </p:nvSpPr>
          <p:spPr>
            <a:xfrm>
              <a:off x="3504874" y="1353111"/>
              <a:ext cx="1764623" cy="1057946"/>
            </a:xfrm>
            <a:custGeom>
              <a:avLst/>
              <a:gdLst/>
              <a:ahLst/>
              <a:cxnLst/>
              <a:rect l="l" t="t" r="r" b="b"/>
              <a:pathLst>
                <a:path w="1801608" h="1080120">
                  <a:moveTo>
                    <a:pt x="566538" y="144016"/>
                  </a:moveTo>
                  <a:cubicBezTo>
                    <a:pt x="347809" y="144016"/>
                    <a:pt x="170494" y="321331"/>
                    <a:pt x="170494" y="540060"/>
                  </a:cubicBezTo>
                  <a:cubicBezTo>
                    <a:pt x="170494" y="758789"/>
                    <a:pt x="347809" y="936104"/>
                    <a:pt x="566538" y="936104"/>
                  </a:cubicBezTo>
                  <a:cubicBezTo>
                    <a:pt x="785267" y="936104"/>
                    <a:pt x="962582" y="758789"/>
                    <a:pt x="962582" y="540060"/>
                  </a:cubicBezTo>
                  <a:cubicBezTo>
                    <a:pt x="962582" y="321331"/>
                    <a:pt x="785267" y="144016"/>
                    <a:pt x="566538" y="144016"/>
                  </a:cubicBezTo>
                  <a:close/>
                  <a:moveTo>
                    <a:pt x="0" y="0"/>
                  </a:moveTo>
                  <a:lnTo>
                    <a:pt x="1649800" y="0"/>
                  </a:lnTo>
                  <a:lnTo>
                    <a:pt x="1649800" y="376201"/>
                  </a:lnTo>
                  <a:lnTo>
                    <a:pt x="1801608" y="550380"/>
                  </a:lnTo>
                  <a:lnTo>
                    <a:pt x="1649800" y="703920"/>
                  </a:lnTo>
                  <a:lnTo>
                    <a:pt x="1649800" y="1080120"/>
                  </a:lnTo>
                  <a:lnTo>
                    <a:pt x="0" y="1080120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rgbClr val="339933"/>
              </a:solidFill>
            </a:ln>
            <a:effectLst>
              <a:outerShdw blurRad="76200" dist="38100" dir="81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z="2000" strike="noStrike" noProof="1"/>
            </a:p>
          </p:txBody>
        </p:sp>
        <p:sp>
          <p:nvSpPr>
            <p:cNvPr id="16396" name="TextBox 14"/>
            <p:cNvSpPr txBox="1"/>
            <p:nvPr/>
          </p:nvSpPr>
          <p:spPr>
            <a:xfrm>
              <a:off x="3758792" y="1516717"/>
              <a:ext cx="564237" cy="76368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ctr" anchorCtr="1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accent1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01</a:t>
              </a:r>
              <a:endParaRPr lang="zh-CN" altLang="en-US" sz="3200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6397" name="TextBox 42"/>
            <p:cNvSpPr txBox="1"/>
            <p:nvPr/>
          </p:nvSpPr>
          <p:spPr>
            <a:xfrm>
              <a:off x="5269496" y="1716282"/>
              <a:ext cx="3416854" cy="44213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1600" b="1" dirty="0">
                  <a:solidFill>
                    <a:schemeClr val="bg1"/>
                  </a:solidFill>
                  <a:latin typeface="Copperplate Gothic Bold" panose="020E0705020206020404" pitchFamily="34" charset="0"/>
                  <a:ea typeface="微软雅黑" panose="020B0503020204020204" pitchFamily="34" charset="-122"/>
                </a:rPr>
                <a:t>培训目标及培训要求</a:t>
              </a:r>
              <a:endParaRPr lang="zh-CN" altLang="en-US" sz="1600" b="1" dirty="0">
                <a:solidFill>
                  <a:schemeClr val="bg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398" name="组合 16"/>
          <p:cNvGrpSpPr/>
          <p:nvPr/>
        </p:nvGrpSpPr>
        <p:grpSpPr>
          <a:xfrm>
            <a:off x="2136458" y="2363470"/>
            <a:ext cx="7775575" cy="811213"/>
            <a:chOff x="3504874" y="2510154"/>
            <a:chExt cx="5182252" cy="1057946"/>
          </a:xfrm>
        </p:grpSpPr>
        <p:sp>
          <p:nvSpPr>
            <p:cNvPr id="18" name="矩形 17"/>
            <p:cNvSpPr/>
            <p:nvPr/>
          </p:nvSpPr>
          <p:spPr>
            <a:xfrm>
              <a:off x="5108996" y="2510154"/>
              <a:ext cx="3578130" cy="105794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rgbClr val="FFFFFF"/>
              </a:solidFill>
            </a:ln>
            <a:effectLst>
              <a:outerShdw blurRad="762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  <p:sp>
          <p:nvSpPr>
            <p:cNvPr id="19" name="矩形 29"/>
            <p:cNvSpPr/>
            <p:nvPr/>
          </p:nvSpPr>
          <p:spPr>
            <a:xfrm>
              <a:off x="3504874" y="2510154"/>
              <a:ext cx="1764623" cy="1057946"/>
            </a:xfrm>
            <a:custGeom>
              <a:avLst/>
              <a:gdLst/>
              <a:ahLst/>
              <a:cxnLst/>
              <a:rect l="l" t="t" r="r" b="b"/>
              <a:pathLst>
                <a:path w="1801608" h="1080120">
                  <a:moveTo>
                    <a:pt x="566538" y="144016"/>
                  </a:moveTo>
                  <a:cubicBezTo>
                    <a:pt x="347809" y="144016"/>
                    <a:pt x="170494" y="321331"/>
                    <a:pt x="170494" y="540060"/>
                  </a:cubicBezTo>
                  <a:cubicBezTo>
                    <a:pt x="170494" y="758789"/>
                    <a:pt x="347809" y="936104"/>
                    <a:pt x="566538" y="936104"/>
                  </a:cubicBezTo>
                  <a:cubicBezTo>
                    <a:pt x="785267" y="936104"/>
                    <a:pt x="962582" y="758789"/>
                    <a:pt x="962582" y="540060"/>
                  </a:cubicBezTo>
                  <a:cubicBezTo>
                    <a:pt x="962582" y="321331"/>
                    <a:pt x="785267" y="144016"/>
                    <a:pt x="566538" y="144016"/>
                  </a:cubicBezTo>
                  <a:close/>
                  <a:moveTo>
                    <a:pt x="0" y="0"/>
                  </a:moveTo>
                  <a:lnTo>
                    <a:pt x="1649800" y="0"/>
                  </a:lnTo>
                  <a:lnTo>
                    <a:pt x="1649800" y="376201"/>
                  </a:lnTo>
                  <a:lnTo>
                    <a:pt x="1801608" y="550380"/>
                  </a:lnTo>
                  <a:lnTo>
                    <a:pt x="1649800" y="703920"/>
                  </a:lnTo>
                  <a:lnTo>
                    <a:pt x="1649800" y="1080120"/>
                  </a:lnTo>
                  <a:lnTo>
                    <a:pt x="0" y="1080120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chemeClr val="accent1"/>
              </a:solidFill>
            </a:ln>
            <a:effectLst>
              <a:outerShdw blurRad="76200" dist="38100" dir="81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z="2000" strike="noStrike" noProof="1"/>
            </a:p>
          </p:txBody>
        </p:sp>
        <p:sp>
          <p:nvSpPr>
            <p:cNvPr id="16401" name="TextBox 80"/>
            <p:cNvSpPr txBox="1"/>
            <p:nvPr/>
          </p:nvSpPr>
          <p:spPr>
            <a:xfrm>
              <a:off x="3744450" y="2670391"/>
              <a:ext cx="616706" cy="76368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ctr" anchorCtr="1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accent1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02</a:t>
              </a:r>
              <a:endParaRPr lang="zh-CN" altLang="en-US" sz="3200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6402" name="TextBox 81"/>
            <p:cNvSpPr txBox="1"/>
            <p:nvPr/>
          </p:nvSpPr>
          <p:spPr>
            <a:xfrm>
              <a:off x="5269498" y="2873327"/>
              <a:ext cx="3417628" cy="43974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水处理系统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-</a:t>
              </a:r>
              <a:r>
                <a:rPr lang="zh-CN" altLang="en-US" sz="1600" b="1" dirty="0">
                  <a:solidFill>
                    <a:schemeClr val="bg1"/>
                  </a:solidFill>
                  <a:latin typeface="Copperplate Gothic Bold" panose="020E0705020206020404" pitchFamily="34" charset="0"/>
                  <a:ea typeface="微软雅黑" panose="020B0503020204020204" pitchFamily="34" charset="-122"/>
                  <a:sym typeface="+mn-ea"/>
                </a:rPr>
                <a:t>安全保障、工具、备件要求及回退计划</a:t>
              </a:r>
              <a:endParaRPr lang="zh-CN" altLang="en-US" sz="1600" b="1" dirty="0">
                <a:solidFill>
                  <a:schemeClr val="bg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" name="组合 21"/>
          <p:cNvGrpSpPr/>
          <p:nvPr/>
        </p:nvGrpSpPr>
        <p:grpSpPr>
          <a:xfrm>
            <a:off x="2134553" y="3252153"/>
            <a:ext cx="7775575" cy="809625"/>
            <a:chOff x="3504874" y="3667198"/>
            <a:chExt cx="5182251" cy="1057946"/>
          </a:xfrm>
        </p:grpSpPr>
        <p:sp>
          <p:nvSpPr>
            <p:cNvPr id="3" name="矩形 2"/>
            <p:cNvSpPr/>
            <p:nvPr/>
          </p:nvSpPr>
          <p:spPr>
            <a:xfrm>
              <a:off x="5108996" y="3667198"/>
              <a:ext cx="3578129" cy="1057946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3175">
              <a:solidFill>
                <a:srgbClr val="FFFFFF"/>
              </a:solidFill>
            </a:ln>
            <a:effectLst>
              <a:outerShdw blurRad="762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zh-CN" altLang="en-US" strike="noStrike" noProof="1"/>
            </a:p>
          </p:txBody>
        </p:sp>
        <p:sp>
          <p:nvSpPr>
            <p:cNvPr id="4" name="矩形 29"/>
            <p:cNvSpPr/>
            <p:nvPr/>
          </p:nvSpPr>
          <p:spPr>
            <a:xfrm>
              <a:off x="3504874" y="3667198"/>
              <a:ext cx="1764623" cy="1057946"/>
            </a:xfrm>
            <a:custGeom>
              <a:avLst/>
              <a:gdLst/>
              <a:ahLst/>
              <a:cxnLst/>
              <a:rect l="l" t="t" r="r" b="b"/>
              <a:pathLst>
                <a:path w="1801608" h="1080120">
                  <a:moveTo>
                    <a:pt x="566538" y="144016"/>
                  </a:moveTo>
                  <a:cubicBezTo>
                    <a:pt x="347809" y="144016"/>
                    <a:pt x="170494" y="321331"/>
                    <a:pt x="170494" y="540060"/>
                  </a:cubicBezTo>
                  <a:cubicBezTo>
                    <a:pt x="170494" y="758789"/>
                    <a:pt x="347809" y="936104"/>
                    <a:pt x="566538" y="936104"/>
                  </a:cubicBezTo>
                  <a:cubicBezTo>
                    <a:pt x="785267" y="936104"/>
                    <a:pt x="962582" y="758789"/>
                    <a:pt x="962582" y="540060"/>
                  </a:cubicBezTo>
                  <a:cubicBezTo>
                    <a:pt x="962582" y="321331"/>
                    <a:pt x="785267" y="144016"/>
                    <a:pt x="566538" y="144016"/>
                  </a:cubicBezTo>
                  <a:close/>
                  <a:moveTo>
                    <a:pt x="0" y="0"/>
                  </a:moveTo>
                  <a:lnTo>
                    <a:pt x="1649800" y="0"/>
                  </a:lnTo>
                  <a:lnTo>
                    <a:pt x="1649800" y="376201"/>
                  </a:lnTo>
                  <a:lnTo>
                    <a:pt x="1801608" y="550380"/>
                  </a:lnTo>
                  <a:lnTo>
                    <a:pt x="1649800" y="703920"/>
                  </a:lnTo>
                  <a:lnTo>
                    <a:pt x="1649800" y="1080120"/>
                  </a:lnTo>
                  <a:lnTo>
                    <a:pt x="0" y="1080120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rgbClr val="339933"/>
              </a:solidFill>
            </a:ln>
            <a:effectLst>
              <a:outerShdw blurRad="76200" dist="38100" dir="81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zh-CN" altLang="en-US" sz="2000" strike="noStrike" noProof="1"/>
            </a:p>
          </p:txBody>
        </p:sp>
        <p:sp>
          <p:nvSpPr>
            <p:cNvPr id="5" name="TextBox 89"/>
            <p:cNvSpPr txBox="1"/>
            <p:nvPr/>
          </p:nvSpPr>
          <p:spPr>
            <a:xfrm>
              <a:off x="3736212" y="3823133"/>
              <a:ext cx="616706" cy="76255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ctr" anchorCtr="1">
              <a:spAutoFit/>
            </a:bodyPr>
            <a:p>
              <a:pPr algn="ctr"/>
              <a:r>
                <a:rPr lang="en-US" altLang="zh-CN" sz="3200" dirty="0">
                  <a:solidFill>
                    <a:schemeClr val="accent1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03</a:t>
              </a:r>
              <a:endParaRPr lang="zh-CN" altLang="en-US" sz="3200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6" name="TextBox 90"/>
            <p:cNvSpPr txBox="1"/>
            <p:nvPr/>
          </p:nvSpPr>
          <p:spPr>
            <a:xfrm>
              <a:off x="5269499" y="4030369"/>
              <a:ext cx="3416852" cy="44060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r>
                <a:rPr lang="zh-CN" altLang="en-US" sz="1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水处理系统</a:t>
              </a:r>
              <a:r>
                <a:rPr lang="en-US" altLang="zh-CN" sz="1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-</a:t>
              </a:r>
              <a:r>
                <a:rPr lang="zh-CN" altLang="en-US" sz="1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软化水装置</a:t>
              </a:r>
              <a:r>
                <a:rPr lang="zh-CN" altLang="en-US" sz="1600" b="1" dirty="0">
                  <a:solidFill>
                    <a:schemeClr val="bg1"/>
                  </a:solidFill>
                  <a:latin typeface="Copperplate Gothic Bold" panose="020E0705020206020404" pitchFamily="34" charset="0"/>
                  <a:ea typeface="微软雅黑" panose="020B0503020204020204" pitchFamily="34" charset="-122"/>
                </a:rPr>
                <a:t>维护操作步骤、常见问题处理</a:t>
              </a:r>
              <a:endParaRPr lang="zh-CN" altLang="en-US" sz="1600" b="1" dirty="0">
                <a:solidFill>
                  <a:schemeClr val="bg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21"/>
          <p:cNvGrpSpPr/>
          <p:nvPr/>
        </p:nvGrpSpPr>
        <p:grpSpPr>
          <a:xfrm>
            <a:off x="2135823" y="4140518"/>
            <a:ext cx="7775575" cy="809625"/>
            <a:chOff x="3504874" y="3667198"/>
            <a:chExt cx="5182251" cy="1057946"/>
          </a:xfrm>
        </p:grpSpPr>
        <p:sp>
          <p:nvSpPr>
            <p:cNvPr id="12" name="矩形 11"/>
            <p:cNvSpPr/>
            <p:nvPr/>
          </p:nvSpPr>
          <p:spPr>
            <a:xfrm>
              <a:off x="5108996" y="3667198"/>
              <a:ext cx="3578129" cy="105794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rgbClr val="FFFFFF"/>
              </a:solidFill>
            </a:ln>
            <a:effectLst>
              <a:outerShdw blurRad="762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zh-CN" altLang="en-US" strike="noStrike" noProof="1"/>
            </a:p>
          </p:txBody>
        </p:sp>
        <p:sp>
          <p:nvSpPr>
            <p:cNvPr id="15" name="矩形 29"/>
            <p:cNvSpPr/>
            <p:nvPr/>
          </p:nvSpPr>
          <p:spPr>
            <a:xfrm>
              <a:off x="3504874" y="3667198"/>
              <a:ext cx="1764623" cy="1057946"/>
            </a:xfrm>
            <a:custGeom>
              <a:avLst/>
              <a:gdLst/>
              <a:ahLst/>
              <a:cxnLst/>
              <a:rect l="l" t="t" r="r" b="b"/>
              <a:pathLst>
                <a:path w="1801608" h="1080120">
                  <a:moveTo>
                    <a:pt x="566538" y="144016"/>
                  </a:moveTo>
                  <a:cubicBezTo>
                    <a:pt x="347809" y="144016"/>
                    <a:pt x="170494" y="321331"/>
                    <a:pt x="170494" y="540060"/>
                  </a:cubicBezTo>
                  <a:cubicBezTo>
                    <a:pt x="170494" y="758789"/>
                    <a:pt x="347809" y="936104"/>
                    <a:pt x="566538" y="936104"/>
                  </a:cubicBezTo>
                  <a:cubicBezTo>
                    <a:pt x="785267" y="936104"/>
                    <a:pt x="962582" y="758789"/>
                    <a:pt x="962582" y="540060"/>
                  </a:cubicBezTo>
                  <a:cubicBezTo>
                    <a:pt x="962582" y="321331"/>
                    <a:pt x="785267" y="144016"/>
                    <a:pt x="566538" y="144016"/>
                  </a:cubicBezTo>
                  <a:close/>
                  <a:moveTo>
                    <a:pt x="0" y="0"/>
                  </a:moveTo>
                  <a:lnTo>
                    <a:pt x="1649800" y="0"/>
                  </a:lnTo>
                  <a:lnTo>
                    <a:pt x="1649800" y="376201"/>
                  </a:lnTo>
                  <a:lnTo>
                    <a:pt x="1801608" y="550380"/>
                  </a:lnTo>
                  <a:lnTo>
                    <a:pt x="1649800" y="703920"/>
                  </a:lnTo>
                  <a:lnTo>
                    <a:pt x="1649800" y="1080120"/>
                  </a:lnTo>
                  <a:lnTo>
                    <a:pt x="0" y="1080120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rgbClr val="339933"/>
              </a:solidFill>
            </a:ln>
            <a:effectLst>
              <a:outerShdw blurRad="76200" dist="38100" dir="81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zh-CN" altLang="en-US" sz="2000" strike="noStrike" noProof="1"/>
            </a:p>
          </p:txBody>
        </p:sp>
        <p:sp>
          <p:nvSpPr>
            <p:cNvPr id="16" name="TextBox 89"/>
            <p:cNvSpPr txBox="1"/>
            <p:nvPr/>
          </p:nvSpPr>
          <p:spPr>
            <a:xfrm>
              <a:off x="3736212" y="3823133"/>
              <a:ext cx="616706" cy="76255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ctr" anchorCtr="1">
              <a:spAutoFit/>
            </a:bodyPr>
            <a:p>
              <a:pPr algn="ctr"/>
              <a:r>
                <a:rPr lang="en-US" altLang="zh-CN" sz="3200" dirty="0">
                  <a:solidFill>
                    <a:schemeClr val="accent1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04</a:t>
              </a:r>
              <a:endParaRPr lang="zh-CN" altLang="en-US" sz="3200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7" name="TextBox 90"/>
            <p:cNvSpPr txBox="1"/>
            <p:nvPr/>
          </p:nvSpPr>
          <p:spPr>
            <a:xfrm>
              <a:off x="5269499" y="4030369"/>
              <a:ext cx="3416852" cy="44060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r>
                <a:rPr lang="zh-CN" altLang="en-US" sz="1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水处理系统</a:t>
              </a:r>
              <a:r>
                <a:rPr lang="en-US" altLang="zh-CN" sz="1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-</a:t>
              </a:r>
              <a:r>
                <a:rPr lang="zh-CN" altLang="en-US" sz="1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加药装置</a:t>
              </a:r>
              <a:r>
                <a:rPr lang="zh-CN" altLang="en-US" sz="1600" b="1" dirty="0">
                  <a:solidFill>
                    <a:schemeClr val="bg1"/>
                  </a:solidFill>
                  <a:latin typeface="Copperplate Gothic Bold" panose="020E0705020206020404" pitchFamily="34" charset="0"/>
                  <a:ea typeface="微软雅黑" panose="020B0503020204020204" pitchFamily="34" charset="-122"/>
                </a:rPr>
                <a:t>维护操作步骤、常见问题处理</a:t>
              </a:r>
              <a:endParaRPr lang="zh-CN" altLang="en-US" sz="1600" b="1" dirty="0">
                <a:solidFill>
                  <a:schemeClr val="bg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" name="组合 21"/>
          <p:cNvGrpSpPr/>
          <p:nvPr/>
        </p:nvGrpSpPr>
        <p:grpSpPr>
          <a:xfrm>
            <a:off x="2136458" y="5028248"/>
            <a:ext cx="7775575" cy="809625"/>
            <a:chOff x="3504874" y="3667198"/>
            <a:chExt cx="5182251" cy="1057946"/>
          </a:xfrm>
        </p:grpSpPr>
        <p:sp>
          <p:nvSpPr>
            <p:cNvPr id="21" name="矩形 20"/>
            <p:cNvSpPr/>
            <p:nvPr/>
          </p:nvSpPr>
          <p:spPr>
            <a:xfrm>
              <a:off x="5108996" y="3667198"/>
              <a:ext cx="3578129" cy="105794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rgbClr val="FFFFFF"/>
              </a:solidFill>
            </a:ln>
            <a:effectLst>
              <a:outerShdw blurRad="762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zh-CN" altLang="en-US" strike="noStrike" noProof="1"/>
            </a:p>
          </p:txBody>
        </p:sp>
        <p:sp>
          <p:nvSpPr>
            <p:cNvPr id="22" name="矩形 29"/>
            <p:cNvSpPr/>
            <p:nvPr/>
          </p:nvSpPr>
          <p:spPr>
            <a:xfrm>
              <a:off x="3504874" y="3667198"/>
              <a:ext cx="1764623" cy="1057946"/>
            </a:xfrm>
            <a:custGeom>
              <a:avLst/>
              <a:gdLst/>
              <a:ahLst/>
              <a:cxnLst/>
              <a:rect l="l" t="t" r="r" b="b"/>
              <a:pathLst>
                <a:path w="1801608" h="1080120">
                  <a:moveTo>
                    <a:pt x="566538" y="144016"/>
                  </a:moveTo>
                  <a:cubicBezTo>
                    <a:pt x="347809" y="144016"/>
                    <a:pt x="170494" y="321331"/>
                    <a:pt x="170494" y="540060"/>
                  </a:cubicBezTo>
                  <a:cubicBezTo>
                    <a:pt x="170494" y="758789"/>
                    <a:pt x="347809" y="936104"/>
                    <a:pt x="566538" y="936104"/>
                  </a:cubicBezTo>
                  <a:cubicBezTo>
                    <a:pt x="785267" y="936104"/>
                    <a:pt x="962582" y="758789"/>
                    <a:pt x="962582" y="540060"/>
                  </a:cubicBezTo>
                  <a:cubicBezTo>
                    <a:pt x="962582" y="321331"/>
                    <a:pt x="785267" y="144016"/>
                    <a:pt x="566538" y="144016"/>
                  </a:cubicBezTo>
                  <a:close/>
                  <a:moveTo>
                    <a:pt x="0" y="0"/>
                  </a:moveTo>
                  <a:lnTo>
                    <a:pt x="1649800" y="0"/>
                  </a:lnTo>
                  <a:lnTo>
                    <a:pt x="1649800" y="376201"/>
                  </a:lnTo>
                  <a:lnTo>
                    <a:pt x="1801608" y="550380"/>
                  </a:lnTo>
                  <a:lnTo>
                    <a:pt x="1649800" y="703920"/>
                  </a:lnTo>
                  <a:lnTo>
                    <a:pt x="1649800" y="1080120"/>
                  </a:lnTo>
                  <a:lnTo>
                    <a:pt x="0" y="1080120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rgbClr val="339933"/>
              </a:solidFill>
            </a:ln>
            <a:effectLst>
              <a:outerShdw blurRad="76200" dist="38100" dir="81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zh-CN" altLang="en-US" sz="2000" strike="noStrike" noProof="1"/>
            </a:p>
          </p:txBody>
        </p:sp>
        <p:sp>
          <p:nvSpPr>
            <p:cNvPr id="23" name="TextBox 89"/>
            <p:cNvSpPr txBox="1"/>
            <p:nvPr/>
          </p:nvSpPr>
          <p:spPr>
            <a:xfrm>
              <a:off x="3736212" y="3823133"/>
              <a:ext cx="616706" cy="76255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ctr" anchorCtr="1">
              <a:spAutoFit/>
            </a:bodyPr>
            <a:p>
              <a:pPr algn="ctr"/>
              <a:r>
                <a:rPr lang="en-US" altLang="zh-CN" sz="3200" dirty="0">
                  <a:solidFill>
                    <a:schemeClr val="accent1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05</a:t>
              </a:r>
              <a:endParaRPr lang="zh-CN" altLang="en-US" sz="3200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4" name="TextBox 90"/>
            <p:cNvSpPr txBox="1"/>
            <p:nvPr/>
          </p:nvSpPr>
          <p:spPr>
            <a:xfrm>
              <a:off x="5269499" y="4030369"/>
              <a:ext cx="3416852" cy="44060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r>
                <a:rPr lang="zh-CN" altLang="en-US" sz="1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水处理系统</a:t>
              </a:r>
              <a:r>
                <a:rPr lang="en-US" altLang="zh-CN" sz="1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-</a:t>
              </a:r>
              <a:r>
                <a:rPr lang="zh-CN" altLang="en-US" sz="1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微晶旁流装置</a:t>
              </a:r>
              <a:r>
                <a:rPr lang="zh-CN" altLang="en-US" sz="1600" b="1" dirty="0">
                  <a:solidFill>
                    <a:schemeClr val="bg1"/>
                  </a:solidFill>
                  <a:latin typeface="Copperplate Gothic Bold" panose="020E0705020206020404" pitchFamily="34" charset="0"/>
                  <a:ea typeface="微软雅黑" panose="020B0503020204020204" pitchFamily="34" charset="-122"/>
                </a:rPr>
                <a:t>维护操作步骤</a:t>
              </a:r>
              <a:endParaRPr lang="zh-CN" altLang="en-US" sz="1600" b="1" dirty="0">
                <a:solidFill>
                  <a:schemeClr val="bg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wrap="square" lIns="0" tIns="0" rIns="0" bIns="0" anchor="ctr" anchorCtr="1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kern="120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ern="120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ern="120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ern="120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ern="120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cs typeface="+mn-cs"/>
              </a:defRPr>
            </a:lvl5pPr>
          </a:lstStyle>
          <a:p>
            <a:pPr lvl="0" algn="ctr"/>
            <a:fld id="{9A0DB2DC-4C9A-4742-B13C-FB6460FD3503}" type="slidenum">
              <a:rPr lang="zh-CN" altLang="en-US" sz="1200">
                <a:solidFill>
                  <a:schemeClr val="bg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</a:rPr>
            </a:fld>
            <a:endParaRPr lang="zh-CN" altLang="en-US" sz="1200" dirty="0">
              <a:solidFill>
                <a:schemeClr val="bg1"/>
              </a:solidFill>
              <a:latin typeface="Copperplate Gothic Bold" panose="020E0705020206020404" pitchFamily="34" charset="0"/>
              <a:ea typeface="微软雅黑" panose="020B0503020204020204" pitchFamily="34" charset="-122"/>
            </a:endParaRPr>
          </a:p>
        </p:txBody>
      </p:sp>
      <p:sp>
        <p:nvSpPr>
          <p:cNvPr id="28674" name="TextBox 5"/>
          <p:cNvSpPr txBox="1"/>
          <p:nvPr/>
        </p:nvSpPr>
        <p:spPr>
          <a:xfrm>
            <a:off x="1703388" y="404813"/>
            <a:ext cx="8856662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水处理</a:t>
            </a:r>
            <a:r>
              <a:rPr lang="zh-CN" altLang="en-US" sz="24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系统</a:t>
            </a:r>
            <a:r>
              <a:rPr lang="en-US" altLang="zh-CN" sz="24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24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维护注意事项</a:t>
            </a:r>
            <a:endParaRPr lang="zh-CN" altLang="en-US" sz="2400" b="1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487488" y="2011363"/>
          <a:ext cx="9001000" cy="3073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687"/>
                <a:gridCol w="7972313"/>
              </a:tblGrid>
              <a:tr h="47880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序号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ym typeface="+mn-ea"/>
                        </a:rPr>
                        <a:t>全自动软化水装置</a:t>
                      </a:r>
                      <a:r>
                        <a:rPr lang="zh-CN" altLang="en-US" sz="1600" dirty="0"/>
                        <a:t>操作步骤</a:t>
                      </a:r>
                      <a:endParaRPr lang="zh-CN" altLang="en-US" sz="1600" dirty="0"/>
                    </a:p>
                  </a:txBody>
                  <a:tcPr anchor="ctr"/>
                </a:tc>
              </a:tr>
              <a:tr h="4788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1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确认维护对象；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（设备编号及路由）</a:t>
                      </a:r>
                      <a:endParaRPr lang="en-US" altLang="zh-CN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788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2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使用万用表测量全自动软水器</a:t>
                      </a:r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全自动加药装置</a:t>
                      </a: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输入电流电压；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（设备输入电流电压稳定是机组电控装置稳定运行的保障）</a:t>
                      </a:r>
                      <a:endParaRPr lang="en-US" altLang="zh-CN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788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3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检查确认设备周边无杂物堆放，无易燃易爆物品；</a:t>
                      </a:r>
                      <a:endParaRPr lang="en-US" altLang="zh-CN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788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4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检查机房内部没有异响、异味、孔洞、漏水等情况；</a:t>
                      </a:r>
                      <a:endParaRPr lang="en-US" altLang="zh-CN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788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5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设备周围没有影响设备操作的杂物。</a:t>
                      </a:r>
                      <a:endParaRPr lang="en-US" altLang="zh-CN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ransition/>
</p:sld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2014年年终总结">
      <a:majorFont>
        <a:latin typeface="Copperplate Gothic Bold"/>
        <a:ea typeface="微软雅黑"/>
        <a:cs typeface=""/>
      </a:majorFont>
      <a:minorFont>
        <a:latin typeface="Copperplate Gothic Bold"/>
        <a:ea typeface="微软雅黑"/>
        <a:cs typeface=""/>
      </a:minorFont>
    </a:fontScheme>
    <a:fmtScheme name="Book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80000">
              <a:schemeClr val="phClr">
                <a:tint val="7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7200000" scaled="1"/>
        </a:gradFill>
        <a:gradFill rotWithShape="1">
          <a:gsLst>
            <a:gs pos="0">
              <a:schemeClr val="phClr">
                <a:tint val="80000"/>
                <a:shade val="100000"/>
                <a:hueMod val="100000"/>
                <a:satMod val="100000"/>
              </a:schemeClr>
            </a:gs>
            <a:gs pos="30000">
              <a:schemeClr val="phClr">
                <a:tint val="10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50000"/>
                <a:hueMod val="100000"/>
                <a:satMod val="100000"/>
              </a:schemeClr>
            </a:gs>
          </a:gsLst>
          <a:lin ang="1800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  <a:scene3d>
            <a:camera prst="orthographicFront">
              <a:rot lat="0" lon="0" rev="0"/>
            </a:camera>
            <a:lightRig rig="morning" dir="bl"/>
          </a:scene3d>
          <a:sp3d extrusionH="222250" contourW="25400" prstMaterial="matte">
            <a:bevelT w="38100" h="38100" prst="softRound"/>
            <a:bevelB/>
            <a:extrusionClr>
              <a:srgbClr val="FF0000"/>
            </a:extrusionClr>
            <a:contourClr>
              <a:schemeClr val="accent3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  <a:scene3d>
            <a:camera prst="orthographicFront" fov="0">
              <a:rot lat="0" lon="0" rev="0"/>
            </a:camera>
            <a:lightRig rig="soft" dir="bl">
              <a:rot lat="0" lon="0" rev="0"/>
            </a:lightRig>
          </a:scene3d>
          <a:sp3d prstMaterial="plastic">
            <a:bevelT w="38100" h="3810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0</TotalTime>
  <Words>5586</Words>
  <Application>WPS 演示</Application>
  <PresentationFormat>自定义</PresentationFormat>
  <Paragraphs>907</Paragraphs>
  <Slides>38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9" baseType="lpstr">
      <vt:lpstr>Arial</vt:lpstr>
      <vt:lpstr>宋体</vt:lpstr>
      <vt:lpstr>Wingdings</vt:lpstr>
      <vt:lpstr>Impact</vt:lpstr>
      <vt:lpstr>Copperplate Gothic Bold</vt:lpstr>
      <vt:lpstr>华康俪金黑W8</vt:lpstr>
      <vt:lpstr>黑体</vt:lpstr>
      <vt:lpstr>微软雅黑</vt:lpstr>
      <vt:lpstr>Calibri</vt:lpstr>
      <vt:lpstr>Arial Unicode MS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郭</cp:lastModifiedBy>
  <cp:revision>87</cp:revision>
  <dcterms:created xsi:type="dcterms:W3CDTF">2014-01-11T15:22:00Z</dcterms:created>
  <dcterms:modified xsi:type="dcterms:W3CDTF">2019-09-17T07:22:37Z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2052-11.3.0.8632</vt:lpwstr>
  </property>
</Properties>
</file>