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257" r:id="rId3"/>
    <p:sldId id="349" r:id="rId5"/>
    <p:sldId id="376" r:id="rId6"/>
    <p:sldId id="351" r:id="rId7"/>
    <p:sldId id="352" r:id="rId8"/>
    <p:sldId id="404" r:id="rId9"/>
    <p:sldId id="417" r:id="rId10"/>
    <p:sldId id="405" r:id="rId11"/>
    <p:sldId id="406" r:id="rId12"/>
    <p:sldId id="438" r:id="rId13"/>
    <p:sldId id="407" r:id="rId14"/>
    <p:sldId id="410" r:id="rId15"/>
    <p:sldId id="411" r:id="rId16"/>
    <p:sldId id="414" r:id="rId17"/>
    <p:sldId id="415" r:id="rId18"/>
    <p:sldId id="439" r:id="rId19"/>
    <p:sldId id="440" r:id="rId20"/>
    <p:sldId id="441" r:id="rId21"/>
    <p:sldId id="442" r:id="rId22"/>
    <p:sldId id="443" r:id="rId23"/>
    <p:sldId id="444" r:id="rId24"/>
    <p:sldId id="281" r:id="rId25"/>
  </p:sldIdLst>
  <p:sldSz cx="12192000" cy="6858000"/>
  <p:notesSz cx="6858000" cy="9144000"/>
  <p:embeddedFontLst>
    <p:embeddedFont>
      <p:font typeface="Impact" panose="020B0806030902050204" pitchFamily="34" charset="0"/>
      <p:regular r:id="rId31"/>
    </p:embeddedFont>
    <p:embeddedFont>
      <p:font typeface="Copperplate Gothic Bold" panose="020E0705020206020404" pitchFamily="34" charset="0"/>
      <p:regular r:id="rId32"/>
    </p:embeddedFont>
    <p:embeddedFont>
      <p:font typeface="微软雅黑" panose="020B0503020204020204" charset="-122"/>
      <p:regular r:id="rId33"/>
    </p:embeddedFont>
    <p:embeddedFont>
      <p:font typeface="Calibri" panose="020F0502020204030204" charset="0"/>
      <p:regular r:id="rId34"/>
      <p:bold r:id="rId35"/>
      <p:italic r:id="rId36"/>
      <p:boldItalic r:id="rId3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洪" initials="李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39933"/>
    <a:srgbClr val="00CC00"/>
    <a:srgbClr val="28A9D6"/>
    <a:srgbClr val="7FCCE7"/>
    <a:srgbClr val="4AB7DC"/>
    <a:srgbClr val="0033CC"/>
    <a:srgbClr val="4DB8DD"/>
    <a:srgbClr val="404040"/>
    <a:srgbClr val="6AC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96" autoAdjust="0"/>
    <p:restoredTop sz="90717" autoAdjust="0"/>
  </p:normalViewPr>
  <p:slideViewPr>
    <p:cSldViewPr showGuides="1">
      <p:cViewPr>
        <p:scale>
          <a:sx n="66" d="100"/>
          <a:sy n="66" d="100"/>
        </p:scale>
        <p:origin x="-2442" y="-900"/>
      </p:cViewPr>
      <p:guideLst>
        <p:guide orient="horz" pos="400"/>
        <p:guide orient="horz" pos="1317"/>
        <p:guide orient="horz" pos="3802"/>
        <p:guide orient="horz" pos="3098"/>
        <p:guide orient="horz" pos="2636"/>
        <p:guide orient="horz" pos="3302"/>
        <p:guide pos="3862"/>
        <p:guide pos="836"/>
        <p:guide pos="7666"/>
        <p:guide pos="7008"/>
        <p:guide pos="1293"/>
        <p:guide pos="63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-4854" y="-96"/>
      </p:cViewPr>
      <p:guideLst>
        <p:guide orient="horz" pos="2835"/>
        <p:guide pos="217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font" Target="fonts/font7.fntdata"/><Relationship Id="rId36" Type="http://schemas.openxmlformats.org/officeDocument/2006/relationships/font" Target="fonts/font6.fntdata"/><Relationship Id="rId35" Type="http://schemas.openxmlformats.org/officeDocument/2006/relationships/font" Target="fonts/font5.fntdata"/><Relationship Id="rId34" Type="http://schemas.openxmlformats.org/officeDocument/2006/relationships/font" Target="fonts/font4.fntdata"/><Relationship Id="rId33" Type="http://schemas.openxmlformats.org/officeDocument/2006/relationships/font" Target="fonts/font3.fntdata"/><Relationship Id="rId32" Type="http://schemas.openxmlformats.org/officeDocument/2006/relationships/font" Target="fonts/font2.fntdata"/><Relationship Id="rId31" Type="http://schemas.openxmlformats.org/officeDocument/2006/relationships/font" Target="fonts/font1.fntdata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F6B0F2-D332-46AA-83F8-5F31409E395F}" type="doc">
      <dgm:prSet loTypeId="urn:microsoft.com/office/officeart/2005/8/layout/list1#1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5DE86DF8-07EB-4353-B8D2-FD2D6A7E81B4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>
              <a:latin typeface="+mn-ea"/>
            </a:rPr>
            <a:t>了解楼控监控系统的组成</a:t>
          </a:r>
          <a:r>
            <a:rPr lang="zh-CN" altLang="en-US" dirty="0"/>
            <a:t/>
          </a:r>
          <a:endParaRPr lang="zh-CN" altLang="en-US" dirty="0"/>
        </a:p>
      </dgm:t>
    </dgm:pt>
    <dgm:pt modelId="{D512A28E-9C2F-449C-9654-53384CE5A0EA}" cxnId="{FA81BFEE-4284-417B-9FA2-EF9540C2F12A}" type="parTrans">
      <dgm:prSet/>
      <dgm:spPr/>
      <dgm:t>
        <a:bodyPr/>
        <a:lstStyle/>
        <a:p>
          <a:endParaRPr lang="zh-CN" altLang="en-US"/>
        </a:p>
      </dgm:t>
    </dgm:pt>
    <dgm:pt modelId="{C7FEA793-D2B0-42AA-902D-A5DF0DCFC793}" cxnId="{FA81BFEE-4284-417B-9FA2-EF9540C2F12A}" type="sibTrans">
      <dgm:prSet/>
      <dgm:spPr/>
      <dgm:t>
        <a:bodyPr/>
        <a:lstStyle/>
        <a:p>
          <a:endParaRPr lang="zh-CN" altLang="en-US"/>
        </a:p>
      </dgm:t>
    </dgm:pt>
    <dgm:pt modelId="{2AE6BE5A-23A6-44A0-A077-5F7C6065A7C5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>
              <a:latin typeface="+mn-ea"/>
            </a:rPr>
            <a:t>掌握楼控监控系统软件的操作与维护</a:t>
          </a:r>
          <a:r>
            <a:rPr lang="zh-CN" altLang="en-US" dirty="0"/>
            <a:t/>
          </a:r>
          <a:endParaRPr lang="zh-CN" altLang="en-US" dirty="0"/>
        </a:p>
      </dgm:t>
    </dgm:pt>
    <dgm:pt modelId="{7F1FDFA6-925B-46DE-9CA0-630112EB1F25}" cxnId="{49AACE44-597F-4A95-B3CF-5E7036B40D2E}" type="parTrans">
      <dgm:prSet/>
      <dgm:spPr/>
      <dgm:t>
        <a:bodyPr/>
        <a:lstStyle/>
        <a:p>
          <a:endParaRPr lang="zh-CN" altLang="en-US"/>
        </a:p>
      </dgm:t>
    </dgm:pt>
    <dgm:pt modelId="{4E032D47-9311-4D6D-B9CC-0B0DECD72930}" cxnId="{49AACE44-597F-4A95-B3CF-5E7036B40D2E}" type="sibTrans">
      <dgm:prSet/>
      <dgm:spPr/>
      <dgm:t>
        <a:bodyPr/>
        <a:lstStyle/>
        <a:p>
          <a:endParaRPr lang="zh-CN" altLang="en-US"/>
        </a:p>
      </dgm:t>
    </dgm:pt>
    <dgm:pt modelId="{4BAD2CF2-935E-4864-BB41-DD2C3124A314}">
      <dgm:prSet phldrT="[文本]"/>
      <dgm:spPr/>
      <dgm:t>
        <a:bodyPr/>
        <a:lstStyle/>
        <a:p>
          <a:r>
            <a:rPr lang="zh-CN" altLang="en-US" dirty="0" smtClean="0">
              <a:latin typeface="+mn-ea"/>
            </a:rPr>
            <a:t>解决一般常见问题</a:t>
          </a:r>
          <a:endParaRPr lang="zh-CN" altLang="en-US" dirty="0"/>
        </a:p>
      </dgm:t>
    </dgm:pt>
    <dgm:pt modelId="{986D25C5-897D-4553-B98F-58C8647E7CE9}" cxnId="{6014AE64-734C-4D73-BF38-8D2CBFEE3950}" type="parTrans">
      <dgm:prSet/>
      <dgm:spPr/>
      <dgm:t>
        <a:bodyPr/>
        <a:lstStyle/>
        <a:p>
          <a:endParaRPr lang="zh-CN" altLang="en-US"/>
        </a:p>
      </dgm:t>
    </dgm:pt>
    <dgm:pt modelId="{801C807C-5E6C-48F0-B175-526C5CFE5F9E}" cxnId="{6014AE64-734C-4D73-BF38-8D2CBFEE3950}" type="sibTrans">
      <dgm:prSet/>
      <dgm:spPr/>
      <dgm:t>
        <a:bodyPr/>
        <a:lstStyle/>
        <a:p>
          <a:endParaRPr lang="zh-CN" altLang="en-US"/>
        </a:p>
      </dgm:t>
    </dgm:pt>
    <dgm:pt modelId="{552E2E34-F847-4E71-8B94-1096022514A7}" type="pres">
      <dgm:prSet presAssocID="{C8F6B0F2-D332-46AA-83F8-5F31409E395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0C8C3C4-F96B-4560-BF1B-30030FE61BC5}" type="pres">
      <dgm:prSet presAssocID="{5DE86DF8-07EB-4353-B8D2-FD2D6A7E81B4}" presName="parentLin" presStyleCnt="0"/>
      <dgm:spPr/>
    </dgm:pt>
    <dgm:pt modelId="{44CF5350-505A-4F48-9269-B1A4CA494012}" type="pres">
      <dgm:prSet presAssocID="{5DE86DF8-07EB-4353-B8D2-FD2D6A7E81B4}" presName="parentLeftMargin" presStyleCnt="0"/>
      <dgm:spPr/>
      <dgm:t>
        <a:bodyPr/>
        <a:lstStyle/>
        <a:p>
          <a:endParaRPr lang="zh-CN" altLang="en-US"/>
        </a:p>
      </dgm:t>
    </dgm:pt>
    <dgm:pt modelId="{B0DD292B-1C7E-44DC-AD94-4EC697801AD1}" type="pres">
      <dgm:prSet presAssocID="{5DE86DF8-07EB-4353-B8D2-FD2D6A7E81B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29D177-E521-4CC5-A613-B72BDB24BAB1}" type="pres">
      <dgm:prSet presAssocID="{5DE86DF8-07EB-4353-B8D2-FD2D6A7E81B4}" presName="negativeSpace" presStyleCnt="0"/>
      <dgm:spPr/>
    </dgm:pt>
    <dgm:pt modelId="{9F64F6C0-BA71-48C3-8645-6C97B5C0D0B8}" type="pres">
      <dgm:prSet presAssocID="{5DE86DF8-07EB-4353-B8D2-FD2D6A7E81B4}" presName="childText" presStyleLbl="conFgAcc1" presStyleIdx="0" presStyleCnt="3">
        <dgm:presLayoutVars>
          <dgm:bulletEnabled val="1"/>
        </dgm:presLayoutVars>
      </dgm:prSet>
      <dgm:spPr/>
    </dgm:pt>
    <dgm:pt modelId="{D13C337E-ACB2-4F99-BA8B-B72A2476A2D5}" type="pres">
      <dgm:prSet presAssocID="{C7FEA793-D2B0-42AA-902D-A5DF0DCFC793}" presName="spaceBetweenRectangles" presStyleCnt="0"/>
      <dgm:spPr/>
    </dgm:pt>
    <dgm:pt modelId="{0F175430-2AB8-4A5E-A82A-7712571B06CB}" type="pres">
      <dgm:prSet presAssocID="{2AE6BE5A-23A6-44A0-A077-5F7C6065A7C5}" presName="parentLin" presStyleCnt="0"/>
      <dgm:spPr/>
    </dgm:pt>
    <dgm:pt modelId="{91BF38B5-1646-4F2D-BF43-6FB159AC1B43}" type="pres">
      <dgm:prSet presAssocID="{2AE6BE5A-23A6-44A0-A077-5F7C6065A7C5}" presName="parentLeftMargin" presStyleCnt="0"/>
      <dgm:spPr/>
      <dgm:t>
        <a:bodyPr/>
        <a:lstStyle/>
        <a:p>
          <a:endParaRPr lang="zh-CN" altLang="en-US"/>
        </a:p>
      </dgm:t>
    </dgm:pt>
    <dgm:pt modelId="{D20F7541-C1DE-4029-B311-1D094EB0EA7C}" type="pres">
      <dgm:prSet presAssocID="{2AE6BE5A-23A6-44A0-A077-5F7C6065A7C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CFB5DE-1C56-4926-9446-30964EC2279B}" type="pres">
      <dgm:prSet presAssocID="{2AE6BE5A-23A6-44A0-A077-5F7C6065A7C5}" presName="negativeSpace" presStyleCnt="0"/>
      <dgm:spPr/>
    </dgm:pt>
    <dgm:pt modelId="{789A384A-1F53-4713-9DAD-43656C639692}" type="pres">
      <dgm:prSet presAssocID="{2AE6BE5A-23A6-44A0-A077-5F7C6065A7C5}" presName="childText" presStyleLbl="conFgAcc1" presStyleIdx="1" presStyleCnt="3">
        <dgm:presLayoutVars>
          <dgm:bulletEnabled val="1"/>
        </dgm:presLayoutVars>
      </dgm:prSet>
      <dgm:spPr/>
    </dgm:pt>
    <dgm:pt modelId="{7FE2C8A7-460D-44B8-BDCC-B0DDE057B5E3}" type="pres">
      <dgm:prSet presAssocID="{4E032D47-9311-4D6D-B9CC-0B0DECD72930}" presName="spaceBetweenRectangles" presStyleCnt="0"/>
      <dgm:spPr/>
    </dgm:pt>
    <dgm:pt modelId="{988FDF10-57FF-4716-B219-55302F7573E8}" type="pres">
      <dgm:prSet presAssocID="{4BAD2CF2-935E-4864-BB41-DD2C3124A314}" presName="parentLin" presStyleCnt="0"/>
      <dgm:spPr/>
    </dgm:pt>
    <dgm:pt modelId="{CDA119D8-0EB7-4BC9-A67C-1453F3C6FA9C}" type="pres">
      <dgm:prSet presAssocID="{4BAD2CF2-935E-4864-BB41-DD2C3124A314}" presName="parentLeftMargin" presStyleCnt="0"/>
      <dgm:spPr/>
      <dgm:t>
        <a:bodyPr/>
        <a:lstStyle/>
        <a:p>
          <a:endParaRPr lang="zh-CN" altLang="en-US"/>
        </a:p>
      </dgm:t>
    </dgm:pt>
    <dgm:pt modelId="{8793BB30-E4A0-489F-A7B8-558E506D7D51}" type="pres">
      <dgm:prSet presAssocID="{4BAD2CF2-935E-4864-BB41-DD2C3124A31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816B80-FD37-4EEB-BD94-7E82DC33CD44}" type="pres">
      <dgm:prSet presAssocID="{4BAD2CF2-935E-4864-BB41-DD2C3124A314}" presName="negativeSpace" presStyleCnt="0"/>
      <dgm:spPr/>
    </dgm:pt>
    <dgm:pt modelId="{BBBF3F47-2212-48C4-A356-580D593B1BB5}" type="pres">
      <dgm:prSet presAssocID="{4BAD2CF2-935E-4864-BB41-DD2C3124A31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A81BFEE-4284-417B-9FA2-EF9540C2F12A}" srcId="{C8F6B0F2-D332-46AA-83F8-5F31409E395F}" destId="{5DE86DF8-07EB-4353-B8D2-FD2D6A7E81B4}" srcOrd="0" destOrd="0" parTransId="{D512A28E-9C2F-449C-9654-53384CE5A0EA}" sibTransId="{C7FEA793-D2B0-42AA-902D-A5DF0DCFC793}"/>
    <dgm:cxn modelId="{49AACE44-597F-4A95-B3CF-5E7036B40D2E}" srcId="{C8F6B0F2-D332-46AA-83F8-5F31409E395F}" destId="{2AE6BE5A-23A6-44A0-A077-5F7C6065A7C5}" srcOrd="1" destOrd="0" parTransId="{7F1FDFA6-925B-46DE-9CA0-630112EB1F25}" sibTransId="{4E032D47-9311-4D6D-B9CC-0B0DECD72930}"/>
    <dgm:cxn modelId="{6014AE64-734C-4D73-BF38-8D2CBFEE3950}" srcId="{C8F6B0F2-D332-46AA-83F8-5F31409E395F}" destId="{4BAD2CF2-935E-4864-BB41-DD2C3124A314}" srcOrd="2" destOrd="0" parTransId="{986D25C5-897D-4553-B98F-58C8647E7CE9}" sibTransId="{801C807C-5E6C-48F0-B175-526C5CFE5F9E}"/>
    <dgm:cxn modelId="{BFF4E3E7-5F07-40C5-B591-1E54F80CF983}" type="presOf" srcId="{C8F6B0F2-D332-46AA-83F8-5F31409E395F}" destId="{552E2E34-F847-4E71-8B94-1096022514A7}" srcOrd="0" destOrd="0" presId="urn:microsoft.com/office/officeart/2005/8/layout/list1#1"/>
    <dgm:cxn modelId="{A274BEE7-A2C5-4AF2-BF44-DB382411B1F8}" type="presParOf" srcId="{552E2E34-F847-4E71-8B94-1096022514A7}" destId="{70C8C3C4-F96B-4560-BF1B-30030FE61BC5}" srcOrd="0" destOrd="0" presId="urn:microsoft.com/office/officeart/2005/8/layout/list1#1"/>
    <dgm:cxn modelId="{4D7833E4-04FA-453F-BC3B-B7D68DA3DFF5}" type="presParOf" srcId="{70C8C3C4-F96B-4560-BF1B-30030FE61BC5}" destId="{44CF5350-505A-4F48-9269-B1A4CA494012}" srcOrd="0" destOrd="0" presId="urn:microsoft.com/office/officeart/2005/8/layout/list1#1"/>
    <dgm:cxn modelId="{EF081F2F-2BE6-456D-8A45-F179FF32CF0A}" type="presOf" srcId="{5DE86DF8-07EB-4353-B8D2-FD2D6A7E81B4}" destId="{44CF5350-505A-4F48-9269-B1A4CA494012}" srcOrd="0" destOrd="0" presId="urn:microsoft.com/office/officeart/2005/8/layout/list1#1"/>
    <dgm:cxn modelId="{49371B8C-3506-4348-BD60-83EB33FFBD6F}" type="presParOf" srcId="{70C8C3C4-F96B-4560-BF1B-30030FE61BC5}" destId="{B0DD292B-1C7E-44DC-AD94-4EC697801AD1}" srcOrd="1" destOrd="0" presId="urn:microsoft.com/office/officeart/2005/8/layout/list1#1"/>
    <dgm:cxn modelId="{FBB7FC80-52BE-4483-B218-33BAD0131D18}" type="presOf" srcId="{5DE86DF8-07EB-4353-B8D2-FD2D6A7E81B4}" destId="{B0DD292B-1C7E-44DC-AD94-4EC697801AD1}" srcOrd="0" destOrd="0" presId="urn:microsoft.com/office/officeart/2005/8/layout/list1#1"/>
    <dgm:cxn modelId="{7BBF4E1E-398A-4A28-A8EE-D5D49027970E}" type="presParOf" srcId="{552E2E34-F847-4E71-8B94-1096022514A7}" destId="{5E29D177-E521-4CC5-A613-B72BDB24BAB1}" srcOrd="1" destOrd="0" presId="urn:microsoft.com/office/officeart/2005/8/layout/list1#1"/>
    <dgm:cxn modelId="{287D4D1D-70ED-410C-A00C-B2AA68A3FAB6}" type="presParOf" srcId="{552E2E34-F847-4E71-8B94-1096022514A7}" destId="{9F64F6C0-BA71-48C3-8645-6C97B5C0D0B8}" srcOrd="2" destOrd="0" presId="urn:microsoft.com/office/officeart/2005/8/layout/list1#1"/>
    <dgm:cxn modelId="{D1E4B6AD-DB06-416A-AF9E-7B3D59549BCB}" type="presParOf" srcId="{552E2E34-F847-4E71-8B94-1096022514A7}" destId="{D13C337E-ACB2-4F99-BA8B-B72A2476A2D5}" srcOrd="3" destOrd="0" presId="urn:microsoft.com/office/officeart/2005/8/layout/list1#1"/>
    <dgm:cxn modelId="{67AC9436-6E6E-4477-BCFC-C5BC6E4A9020}" type="presParOf" srcId="{552E2E34-F847-4E71-8B94-1096022514A7}" destId="{0F175430-2AB8-4A5E-A82A-7712571B06CB}" srcOrd="4" destOrd="0" presId="urn:microsoft.com/office/officeart/2005/8/layout/list1#1"/>
    <dgm:cxn modelId="{9087A026-8B54-4D60-94E3-65B9F9244C37}" type="presParOf" srcId="{0F175430-2AB8-4A5E-A82A-7712571B06CB}" destId="{91BF38B5-1646-4F2D-BF43-6FB159AC1B43}" srcOrd="0" destOrd="4" presId="urn:microsoft.com/office/officeart/2005/8/layout/list1#1"/>
    <dgm:cxn modelId="{151CA1C3-44C5-4674-BEEE-C7F4BD282908}" type="presOf" srcId="{2AE6BE5A-23A6-44A0-A077-5F7C6065A7C5}" destId="{91BF38B5-1646-4F2D-BF43-6FB159AC1B43}" srcOrd="0" destOrd="0" presId="urn:microsoft.com/office/officeart/2005/8/layout/list1#1"/>
    <dgm:cxn modelId="{7C63A89A-1279-48E0-80A4-58D81B5DEA27}" type="presParOf" srcId="{0F175430-2AB8-4A5E-A82A-7712571B06CB}" destId="{D20F7541-C1DE-4029-B311-1D094EB0EA7C}" srcOrd="1" destOrd="4" presId="urn:microsoft.com/office/officeart/2005/8/layout/list1#1"/>
    <dgm:cxn modelId="{AB703B2B-4396-4A8D-B8B2-E8A026B0FADE}" type="presOf" srcId="{2AE6BE5A-23A6-44A0-A077-5F7C6065A7C5}" destId="{D20F7541-C1DE-4029-B311-1D094EB0EA7C}" srcOrd="0" destOrd="0" presId="urn:microsoft.com/office/officeart/2005/8/layout/list1#1"/>
    <dgm:cxn modelId="{2E75EAC3-02E8-4737-80FE-4B453234B270}" type="presParOf" srcId="{552E2E34-F847-4E71-8B94-1096022514A7}" destId="{97CFB5DE-1C56-4926-9446-30964EC2279B}" srcOrd="5" destOrd="0" presId="urn:microsoft.com/office/officeart/2005/8/layout/list1#1"/>
    <dgm:cxn modelId="{7A060F22-F88E-4830-8841-33B78F01A348}" type="presParOf" srcId="{552E2E34-F847-4E71-8B94-1096022514A7}" destId="{789A384A-1F53-4713-9DAD-43656C639692}" srcOrd="6" destOrd="0" presId="urn:microsoft.com/office/officeart/2005/8/layout/list1#1"/>
    <dgm:cxn modelId="{9B2C781D-7FD7-40B7-A1A3-CCB75DCC926A}" type="presParOf" srcId="{552E2E34-F847-4E71-8B94-1096022514A7}" destId="{7FE2C8A7-460D-44B8-BDCC-B0DDE057B5E3}" srcOrd="7" destOrd="0" presId="urn:microsoft.com/office/officeart/2005/8/layout/list1#1"/>
    <dgm:cxn modelId="{7BFF7D73-3DF1-4094-8215-AF00AE853E68}" type="presParOf" srcId="{552E2E34-F847-4E71-8B94-1096022514A7}" destId="{988FDF10-57FF-4716-B219-55302F7573E8}" srcOrd="8" destOrd="0" presId="urn:microsoft.com/office/officeart/2005/8/layout/list1#1"/>
    <dgm:cxn modelId="{C30793B7-CDF3-490F-AE51-F3BC12B14A45}" type="presParOf" srcId="{988FDF10-57FF-4716-B219-55302F7573E8}" destId="{CDA119D8-0EB7-4BC9-A67C-1453F3C6FA9C}" srcOrd="0" destOrd="8" presId="urn:microsoft.com/office/officeart/2005/8/layout/list1#1"/>
    <dgm:cxn modelId="{42246747-F0E5-4E7E-B847-4351E76BF8E9}" type="presOf" srcId="{4BAD2CF2-935E-4864-BB41-DD2C3124A314}" destId="{CDA119D8-0EB7-4BC9-A67C-1453F3C6FA9C}" srcOrd="0" destOrd="0" presId="urn:microsoft.com/office/officeart/2005/8/layout/list1#1"/>
    <dgm:cxn modelId="{F43D672C-989E-4EB6-81D6-5E1B9E87BF5E}" type="presParOf" srcId="{988FDF10-57FF-4716-B219-55302F7573E8}" destId="{8793BB30-E4A0-489F-A7B8-558E506D7D51}" srcOrd="1" destOrd="8" presId="urn:microsoft.com/office/officeart/2005/8/layout/list1#1"/>
    <dgm:cxn modelId="{AC312B7D-2F63-4F36-8AC0-719E5FE9664B}" type="presOf" srcId="{4BAD2CF2-935E-4864-BB41-DD2C3124A314}" destId="{8793BB30-E4A0-489F-A7B8-558E506D7D51}" srcOrd="0" destOrd="0" presId="urn:microsoft.com/office/officeart/2005/8/layout/list1#1"/>
    <dgm:cxn modelId="{21D316B7-8185-4C17-A448-405A6E08C156}" type="presParOf" srcId="{552E2E34-F847-4E71-8B94-1096022514A7}" destId="{1E816B80-FD37-4EEB-BD94-7E82DC33CD44}" srcOrd="9" destOrd="0" presId="urn:microsoft.com/office/officeart/2005/8/layout/list1#1"/>
    <dgm:cxn modelId="{D4343B5B-09F6-4160-A2A2-307199DCB2A0}" type="presParOf" srcId="{552E2E34-F847-4E71-8B94-1096022514A7}" destId="{BBBF3F47-2212-48C4-A356-580D593B1BB5}" srcOrd="10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F64F6C0-BA71-48C3-8645-6C97B5C0D0B8}">
      <dsp:nvSpPr>
        <dsp:cNvPr id="0" name=""/>
        <dsp:cNvSpPr/>
      </dsp:nvSpPr>
      <dsp:spPr>
        <a:xfrm>
          <a:off x="0" y="1444833"/>
          <a:ext cx="8128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DD292B-1C7E-44DC-AD94-4EC697801AD1}">
      <dsp:nvSpPr>
        <dsp:cNvPr id="0" name=""/>
        <dsp:cNvSpPr/>
      </dsp:nvSpPr>
      <dsp:spPr>
        <a:xfrm>
          <a:off x="406400" y="1075833"/>
          <a:ext cx="568960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+mn-ea"/>
            </a:rPr>
            <a:t>了解门禁系统的组成</a:t>
          </a:r>
          <a:endParaRPr lang="zh-CN" altLang="en-US" sz="2500" kern="1200" dirty="0"/>
        </a:p>
      </dsp:txBody>
      <dsp:txXfrm>
        <a:off x="406400" y="1075833"/>
        <a:ext cx="5689600" cy="738000"/>
      </dsp:txXfrm>
    </dsp:sp>
    <dsp:sp modelId="{789A384A-1F53-4713-9DAD-43656C639692}">
      <dsp:nvSpPr>
        <dsp:cNvPr id="0" name=""/>
        <dsp:cNvSpPr/>
      </dsp:nvSpPr>
      <dsp:spPr>
        <a:xfrm>
          <a:off x="0" y="2578833"/>
          <a:ext cx="8128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0F7541-C1DE-4029-B311-1D094EB0EA7C}">
      <dsp:nvSpPr>
        <dsp:cNvPr id="0" name=""/>
        <dsp:cNvSpPr/>
      </dsp:nvSpPr>
      <dsp:spPr>
        <a:xfrm>
          <a:off x="406400" y="2209833"/>
          <a:ext cx="568960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+mn-ea"/>
            </a:rPr>
            <a:t>掌握门禁系统软件的一般操作与维护</a:t>
          </a:r>
          <a:endParaRPr lang="zh-CN" altLang="en-US" sz="2500" kern="1200" dirty="0"/>
        </a:p>
      </dsp:txBody>
      <dsp:txXfrm>
        <a:off x="406400" y="2209833"/>
        <a:ext cx="5689600" cy="738000"/>
      </dsp:txXfrm>
    </dsp:sp>
    <dsp:sp modelId="{BBBF3F47-2212-48C4-A356-580D593B1BB5}">
      <dsp:nvSpPr>
        <dsp:cNvPr id="0" name=""/>
        <dsp:cNvSpPr/>
      </dsp:nvSpPr>
      <dsp:spPr>
        <a:xfrm>
          <a:off x="0" y="3712833"/>
          <a:ext cx="8128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93BB30-E4A0-489F-A7B8-558E506D7D51}">
      <dsp:nvSpPr>
        <dsp:cNvPr id="0" name=""/>
        <dsp:cNvSpPr/>
      </dsp:nvSpPr>
      <dsp:spPr>
        <a:xfrm>
          <a:off x="406400" y="3343833"/>
          <a:ext cx="568960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+mn-ea"/>
            </a:rPr>
            <a:t>解决一般常见问题</a:t>
          </a:r>
          <a:endParaRPr lang="zh-CN" altLang="en-US" sz="2500" kern="1200" dirty="0"/>
        </a:p>
      </dsp:txBody>
      <dsp:txXfrm>
        <a:off x="406400" y="3343833"/>
        <a:ext cx="5689600" cy="738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BFD89-BB28-47C4-8202-677F6E447B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3D1DB-4B89-4B9E-99FA-51A04CF95A3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D7BAD-2227-4ED9-976D-74FC1DE8D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2181876"/>
            <a:ext cx="12192000" cy="184820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4221088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3"/>
          <p:cNvSpPr txBox="1"/>
          <p:nvPr userDrawn="1"/>
        </p:nvSpPr>
        <p:spPr>
          <a:xfrm>
            <a:off x="3402260" y="2567806"/>
            <a:ext cx="5387481" cy="10763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润泽科技数据中心</a:t>
            </a:r>
            <a:endParaRPr lang="zh-CN" altLang="en-US" sz="3200" b="1" dirty="0" smtClean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3200" b="1" dirty="0" smtClean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217149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0" y="6283435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0" y="6349721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7872000" y="6217149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7872000" y="6283435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7872000" y="6349721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42"/>
          <p:cNvSpPr txBox="1"/>
          <p:nvPr userDrawn="1"/>
        </p:nvSpPr>
        <p:spPr>
          <a:xfrm>
            <a:off x="4858385" y="6093460"/>
            <a:ext cx="28689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润泽科技发展有限公司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-34" y="2060848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fd7822eee3c587287323d482549369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73050"/>
            <a:ext cx="3602990" cy="82296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页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94211"/>
            <a:ext cx="846609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339933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zh-CN" altLang="en-US" sz="2400" b="1" dirty="0" smtClean="0">
                <a:solidFill>
                  <a:schemeClr val="accent1"/>
                </a:solidFill>
              </a:rPr>
              <a:t>目录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16265" y="394335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1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26425" y="332740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2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42655" y="332740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3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52765" y="423545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4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04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26400" y="227965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5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05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27010" y="332740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6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06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63535" y="332740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底面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0" y="2626517"/>
            <a:ext cx="12192000" cy="1714585"/>
          </a:xfrm>
          <a:prstGeom prst="rect">
            <a:avLst/>
          </a:prstGeom>
          <a:solidFill>
            <a:schemeClr val="accent1"/>
          </a:solidFill>
          <a:ln>
            <a:solidFill>
              <a:srgbClr val="339933"/>
            </a:soli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0" y="437361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3"/>
          <p:cNvSpPr txBox="1"/>
          <p:nvPr userDrawn="1"/>
        </p:nvSpPr>
        <p:spPr>
          <a:xfrm>
            <a:off x="3876871" y="2822089"/>
            <a:ext cx="4438258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Copperplate Gothic Bold" panose="020E0705020206020404" pitchFamily="34" charset="0"/>
                <a:ea typeface="华康俪金黑W8" pitchFamily="49" charset="-122"/>
              </a:rPr>
              <a:t>谢谢</a:t>
            </a:r>
            <a:endParaRPr lang="zh-CN" altLang="en-US" sz="11500" b="1" dirty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华康俪金黑W8" pitchFamily="49" charset="-122"/>
              <a:ea typeface="华康俪金黑W8" pitchFamily="49" charset="-122"/>
            </a:endParaRPr>
          </a:p>
        </p:txBody>
      </p:sp>
      <p:cxnSp>
        <p:nvCxnSpPr>
          <p:cNvPr id="26" name="直接连接符 25"/>
          <p:cNvCxnSpPr/>
          <p:nvPr userDrawn="1"/>
        </p:nvCxnSpPr>
        <p:spPr>
          <a:xfrm>
            <a:off x="-34" y="2597856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 userDrawn="1"/>
        </p:nvCxnSpPr>
        <p:spPr>
          <a:xfrm>
            <a:off x="0" y="6217149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/>
        </p:nvCxnSpPr>
        <p:spPr>
          <a:xfrm>
            <a:off x="0" y="6283435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 userDrawn="1"/>
        </p:nvCxnSpPr>
        <p:spPr>
          <a:xfrm>
            <a:off x="0" y="6349721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 userDrawn="1"/>
        </p:nvCxnSpPr>
        <p:spPr>
          <a:xfrm>
            <a:off x="7872000" y="6217149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 userDrawn="1"/>
        </p:nvCxnSpPr>
        <p:spPr>
          <a:xfrm>
            <a:off x="7872000" y="6283435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/>
        </p:nvCxnSpPr>
        <p:spPr>
          <a:xfrm>
            <a:off x="7872000" y="6349721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42"/>
          <p:cNvSpPr txBox="1"/>
          <p:nvPr userDrawn="1"/>
        </p:nvSpPr>
        <p:spPr>
          <a:xfrm>
            <a:off x="4911090" y="6089650"/>
            <a:ext cx="29610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润泽科技发展有限公司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63560" y="174625"/>
            <a:ext cx="3602990" cy="82296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943261" y="6338262"/>
            <a:ext cx="540987" cy="283147"/>
          </a:xfrm>
          <a:prstGeom prst="rect">
            <a:avLst/>
          </a:prstGeom>
        </p:spPr>
        <p:txBody>
          <a:bodyPr wrap="square" lIns="0" tIns="0" rIns="0" bIns="0"/>
          <a:lstStyle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rgbClr val="E6E6E6"/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13"/>
          <p:cNvSpPr txBox="1"/>
          <p:nvPr/>
        </p:nvSpPr>
        <p:spPr>
          <a:xfrm>
            <a:off x="2279576" y="3198462"/>
            <a:ext cx="7560840" cy="5835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运维五</a:t>
            </a:r>
            <a:r>
              <a:rPr lang="zh-CN" altLang="en-US" sz="3200" b="1" dirty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部楼控监控系统操作培训</a:t>
            </a:r>
            <a:endParaRPr lang="en-US" altLang="zh-CN" sz="3200" b="1" dirty="0" smtClean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04312" y="4869160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培训讲师：</a:t>
            </a:r>
            <a:endParaRPr lang="en-US" altLang="zh-CN" dirty="0" smtClean="0"/>
          </a:p>
          <a:p>
            <a:r>
              <a:rPr lang="zh-CN" altLang="en-US" dirty="0" smtClean="0"/>
              <a:t>培训日期：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>
                <a:latin typeface="+mn-ea"/>
              </a:rPr>
            </a:fld>
            <a:endParaRPr lang="zh-CN" altLang="en-US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sym typeface="+mn-ea"/>
              </a:rPr>
              <a:t>楼控监控系统操作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35685" y="1172210"/>
            <a:ext cx="102838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+mn-ea"/>
              </a:rPr>
              <a:t>5.</a:t>
            </a:r>
            <a:r>
              <a:rPr dirty="0">
                <a:latin typeface="+mn-ea"/>
              </a:rPr>
              <a:t>双击某一温度点或者压力点（模拟量），</a:t>
            </a:r>
            <a:r>
              <a:rPr lang="zh-CN" dirty="0">
                <a:latin typeface="+mn-ea"/>
              </a:rPr>
              <a:t>出现左图</a:t>
            </a:r>
            <a:r>
              <a:rPr dirty="0">
                <a:latin typeface="+mn-ea"/>
              </a:rPr>
              <a:t>界面</a:t>
            </a:r>
            <a:r>
              <a:rPr lang="zh-CN" dirty="0">
                <a:latin typeface="+mn-ea"/>
              </a:rPr>
              <a:t>，查看趋势，如右图，趋势（Trend）特性实时监视和记录目标标记属性值的改变，从而帮助你在一个时间范围内诊断目标属性值。趋势特性按照设定的时间间隔或根据目标值的改变采样数据。双击界面上某温度值（或压力、流量），点击Trend，即可查看此传感器的趋势折线图。</a:t>
            </a:r>
            <a:endParaRPr lang="zh-CN" dirty="0">
              <a:latin typeface="+mn-ea"/>
            </a:endParaRPr>
          </a:p>
        </p:txBody>
      </p:sp>
      <p:pic>
        <p:nvPicPr>
          <p:cNvPr id="4" name="图片 3" descr="C:\Users\Administrator\Desktop\无标题.png无标题"/>
          <p:cNvPicPr>
            <a:picLocks noChangeAspect="1"/>
          </p:cNvPicPr>
          <p:nvPr/>
        </p:nvPicPr>
        <p:blipFill>
          <a:blip r:embed="rId1"/>
          <a:srcRect l="6" r="6"/>
          <a:stretch>
            <a:fillRect/>
          </a:stretch>
        </p:blipFill>
        <p:spPr>
          <a:xfrm>
            <a:off x="1035685" y="2406650"/>
            <a:ext cx="4772660" cy="3414395"/>
          </a:xfrm>
          <a:prstGeom prst="rect">
            <a:avLst/>
          </a:prstGeom>
        </p:spPr>
      </p:pic>
      <p:pic>
        <p:nvPicPr>
          <p:cNvPr id="5" name="图片 4" descr="无标题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345" y="2406650"/>
            <a:ext cx="5746750" cy="3414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>
                <a:latin typeface="+mn-ea"/>
              </a:rPr>
              <a:t>10</a:t>
            </a:r>
            <a:endParaRPr lang="en-US" altLang="zh-CN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sym typeface="+mn-ea"/>
              </a:rPr>
              <a:t>楼控监控系统操作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35685" y="1172210"/>
            <a:ext cx="10283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+mn-ea"/>
              </a:rPr>
              <a:t>5.</a:t>
            </a:r>
            <a:r>
              <a:rPr lang="zh-CN" altLang="en-US" dirty="0">
                <a:latin typeface="+mn-ea"/>
              </a:rPr>
              <a:t>点击冷机集成参数可查看M2和M4模组的冷机实时运行参数。如温度、状态等。</a:t>
            </a:r>
            <a:endParaRPr lang="zh-CN" altLang="en-US" dirty="0">
              <a:latin typeface="+mn-ea"/>
            </a:endParaRPr>
          </a:p>
        </p:txBody>
      </p:sp>
      <p:pic>
        <p:nvPicPr>
          <p:cNvPr id="4" name="图片 3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3705" y="1666875"/>
            <a:ext cx="7915275" cy="4452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>
                <a:latin typeface="+mn-ea"/>
              </a:rPr>
            </a:fld>
            <a:endParaRPr lang="zh-CN" altLang="en-US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sym typeface="+mn-ea"/>
              </a:rPr>
              <a:t>楼控监控系统操作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1044919" y="1060139"/>
            <a:ext cx="201622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 smtClean="0"/>
              <a:t>三、</a:t>
            </a:r>
            <a:r>
              <a:rPr lang="en-US" altLang="zh-CN" sz="2000" b="1" dirty="0" smtClean="0"/>
              <a:t>..................</a:t>
            </a:r>
            <a:r>
              <a:rPr lang="zh-CN" altLang="en-US" sz="2000" b="1" dirty="0" smtClean="0"/>
              <a:t>参数说明</a:t>
            </a:r>
            <a:endParaRPr lang="zh-CN" altLang="en-US" sz="2000" b="1" dirty="0" smtClean="0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2042478" y="1972310"/>
            <a:ext cx="1362075" cy="266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2042478" y="2239010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1">
                <a:latin typeface="Calibri" panose="020F0502020204030204" charset="0"/>
              </a:rPr>
              <a:t>ON</a:t>
            </a:r>
            <a:r>
              <a:rPr lang="zh-CN" sz="1050" b="1">
                <a:ea typeface="宋体" panose="02010600030101010101" pitchFamily="2" charset="-122"/>
              </a:rPr>
              <a:t>启动</a:t>
            </a:r>
            <a:r>
              <a:rPr lang="en-US" sz="1050" b="1">
                <a:latin typeface="Calibri" panose="020F0502020204030204" charset="0"/>
              </a:rPr>
              <a:t>OFF</a:t>
            </a:r>
            <a:r>
              <a:rPr lang="zh-CN" sz="1050" b="1">
                <a:ea typeface="宋体" panose="02010600030101010101" pitchFamily="2" charset="-122"/>
              </a:rPr>
              <a:t>停止</a:t>
            </a:r>
            <a:r>
              <a:rPr lang="zh-CN" sz="1050" b="0">
                <a:ea typeface="宋体" panose="02010600030101010101" pitchFamily="2" charset="-122"/>
              </a:rPr>
              <a:t>－用于启停相关设备，该设备须处于自动并且无故障状态；</a:t>
            </a:r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2042478" y="2491740"/>
            <a:ext cx="1371600" cy="352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" name="文本框 101"/>
          <p:cNvSpPr txBox="1"/>
          <p:nvPr/>
        </p:nvSpPr>
        <p:spPr>
          <a:xfrm>
            <a:off x="2042478" y="2844165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1">
                <a:ea typeface="宋体" panose="02010600030101010101" pitchFamily="2" charset="-122"/>
              </a:rPr>
              <a:t>设定值</a:t>
            </a:r>
            <a:r>
              <a:rPr lang="zh-CN" sz="1050" b="0">
                <a:ea typeface="宋体" panose="02010600030101010101" pitchFamily="2" charset="-122"/>
              </a:rPr>
              <a:t>－根据工况设定相关参数；</a:t>
            </a:r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2042478" y="3258185"/>
            <a:ext cx="904875" cy="285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" name="文本框 102"/>
          <p:cNvSpPr txBox="1"/>
          <p:nvPr/>
        </p:nvSpPr>
        <p:spPr>
          <a:xfrm>
            <a:off x="2042478" y="3543935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1">
                <a:ea typeface="宋体" panose="02010600030101010101" pitchFamily="2" charset="-122"/>
              </a:rPr>
              <a:t>报警</a:t>
            </a:r>
            <a:r>
              <a:rPr lang="zh-CN" sz="1050" b="0">
                <a:ea typeface="宋体" panose="02010600030101010101" pitchFamily="2" charset="-122"/>
              </a:rPr>
              <a:t>－该点位处于报警状态；</a:t>
            </a:r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2042478" y="3957955"/>
            <a:ext cx="962025" cy="495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" name="文本框 103"/>
          <p:cNvSpPr txBox="1"/>
          <p:nvPr/>
        </p:nvSpPr>
        <p:spPr>
          <a:xfrm>
            <a:off x="2042478" y="4453255"/>
            <a:ext cx="5080000" cy="575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1">
                <a:ea typeface="宋体" panose="02010600030101010101" pitchFamily="2" charset="-122"/>
              </a:rPr>
              <a:t>强制</a:t>
            </a:r>
            <a:r>
              <a:rPr lang="zh-CN" sz="1050" b="0">
                <a:ea typeface="宋体" panose="02010600030101010101" pitchFamily="2" charset="-122"/>
              </a:rPr>
              <a:t>－该点位处于强制控制状态。</a:t>
            </a:r>
            <a:r>
              <a:rPr lang="en-US" sz="1050" b="0">
                <a:latin typeface="Calibri" panose="020F0502020204030204" charset="0"/>
              </a:rPr>
              <a:t>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>
                <a:latin typeface="+mn-ea"/>
              </a:rPr>
            </a:fld>
            <a:endParaRPr lang="zh-CN" altLang="en-US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sym typeface="+mn-ea"/>
              </a:rPr>
              <a:t>楼控监控系统操作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1045210" y="1060450"/>
            <a:ext cx="27546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 smtClean="0"/>
              <a:t>四、主控面板操作说明</a:t>
            </a:r>
            <a:endParaRPr lang="zh-CN" altLang="en-US" sz="2000" b="1" dirty="0" smtClean="0"/>
          </a:p>
        </p:txBody>
      </p:sp>
      <p:pic>
        <p:nvPicPr>
          <p:cNvPr id="10" name="图片 9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9705" y="1526540"/>
            <a:ext cx="8030845" cy="4517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dirty="0" smtClean="0">
                <a:latin typeface="+mn-ea"/>
              </a:rPr>
              <a:t>13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sym typeface="+mn-ea"/>
              </a:rPr>
              <a:t>楼控监控系统操作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6160" y="1139190"/>
            <a:ext cx="10436860" cy="47999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latin typeface="+mn-ea"/>
                <a:cs typeface="+mn-ea"/>
              </a:rPr>
              <a:t>1</a:t>
            </a:r>
            <a:r>
              <a:rPr lang="zh-CN" b="0">
                <a:latin typeface="+mn-ea"/>
                <a:cs typeface="+mn-ea"/>
              </a:rPr>
              <a:t>、面板命令解读</a:t>
            </a:r>
            <a:endParaRPr lang="en-US" sz="1050" b="0">
              <a:latin typeface="宋体" panose="02010600030101010101" pitchFamily="2" charset="-122"/>
            </a:endParaRPr>
          </a:p>
          <a:p>
            <a:pPr indent="0"/>
            <a:r>
              <a:rPr lang="en-US" b="0">
                <a:latin typeface="+mn-ea"/>
                <a:cs typeface="+mn-ea"/>
              </a:rPr>
              <a:t>• </a:t>
            </a:r>
            <a:r>
              <a:rPr lang="zh-CN" b="0">
                <a:latin typeface="+mn-ea"/>
                <a:cs typeface="+mn-ea"/>
              </a:rPr>
              <a:t>放冷开关：当命令为开时，系统进入放冷模式，总启停命令自动关闭，三台冷机停机，对应阀门开启，系统进入放冷模式</a:t>
            </a:r>
            <a:r>
              <a:rPr lang="en-US" b="0">
                <a:latin typeface="+mn-ea"/>
                <a:cs typeface="+mn-ea"/>
              </a:rPr>
              <a:t>• </a:t>
            </a:r>
            <a:r>
              <a:rPr lang="zh-CN" b="0">
                <a:latin typeface="+mn-ea"/>
                <a:cs typeface="+mn-ea"/>
              </a:rPr>
              <a:t>制冷单元总启停：当命令为开时，系统进入自动逻辑运行，若关闭则不具备故障切换和轮循功能。</a:t>
            </a:r>
            <a:r>
              <a:rPr lang="en-US" b="0">
                <a:latin typeface="+mn-ea"/>
                <a:cs typeface="+mn-ea"/>
              </a:rPr>
              <a:t>• </a:t>
            </a:r>
            <a:r>
              <a:rPr lang="zh-CN" b="0">
                <a:latin typeface="+mn-ea"/>
                <a:cs typeface="+mn-ea"/>
              </a:rPr>
              <a:t>制冷单元轮循：手动发送轮循命令，制冷单元会开启运行时间最短的系统，关闭运行时间最长的系统。</a:t>
            </a:r>
            <a:r>
              <a:rPr lang="en-US" b="0">
                <a:latin typeface="+mn-ea"/>
                <a:cs typeface="+mn-ea"/>
              </a:rPr>
              <a:t>• </a:t>
            </a:r>
            <a:r>
              <a:rPr lang="zh-CN" b="0">
                <a:latin typeface="+mn-ea"/>
                <a:cs typeface="+mn-ea"/>
              </a:rPr>
              <a:t>制冷单元运行台数：总启停条件下开启台数，最小</a:t>
            </a:r>
            <a:r>
              <a:rPr lang="en-US" b="0">
                <a:latin typeface="+mn-ea"/>
                <a:cs typeface="+mn-ea"/>
              </a:rPr>
              <a:t>2</a:t>
            </a:r>
            <a:r>
              <a:rPr lang="zh-CN" b="0">
                <a:latin typeface="+mn-ea"/>
                <a:cs typeface="+mn-ea"/>
              </a:rPr>
              <a:t>台，最大</a:t>
            </a:r>
            <a:r>
              <a:rPr lang="en-US" b="0">
                <a:latin typeface="+mn-ea"/>
                <a:cs typeface="+mn-ea"/>
              </a:rPr>
              <a:t>3</a:t>
            </a:r>
            <a:r>
              <a:rPr lang="zh-CN" b="0">
                <a:latin typeface="+mn-ea"/>
                <a:cs typeface="+mn-ea"/>
              </a:rPr>
              <a:t>台。</a:t>
            </a:r>
            <a:r>
              <a:rPr lang="en-US" b="0">
                <a:latin typeface="+mn-ea"/>
                <a:cs typeface="+mn-ea"/>
              </a:rPr>
              <a:t>• </a:t>
            </a:r>
            <a:r>
              <a:rPr lang="zh-CN" b="0">
                <a:latin typeface="+mn-ea"/>
                <a:cs typeface="+mn-ea"/>
              </a:rPr>
              <a:t>模式切换和模式手自动状态：当模式手自动状态在手动时，模式切换由运维人员手动发出命令；当模式手自动状态在自动时，模式切换由室外湿球温度自行切换。</a:t>
            </a:r>
            <a:r>
              <a:rPr lang="zh-CN" b="0">
                <a:solidFill>
                  <a:srgbClr val="FF0000"/>
                </a:solidFill>
                <a:latin typeface="+mn-ea"/>
                <a:cs typeface="+mn-ea"/>
              </a:rPr>
              <a:t>建议手动切换，防止过渡季切换频繁。</a:t>
            </a:r>
            <a:r>
              <a:rPr lang="en-US" b="0">
                <a:latin typeface="+mn-ea"/>
                <a:cs typeface="+mn-ea"/>
              </a:rPr>
              <a:t>• </a:t>
            </a:r>
            <a:r>
              <a:rPr lang="zh-CN" b="0">
                <a:latin typeface="+mn-ea"/>
                <a:cs typeface="+mn-ea"/>
              </a:rPr>
              <a:t>故障复位：系统中软件点报警，如：冷却塔不匹配报警。却现场确认设备没问题后手动复位。</a:t>
            </a:r>
            <a:r>
              <a:rPr lang="zh-CN" b="0">
                <a:solidFill>
                  <a:srgbClr val="FF0000"/>
                </a:solidFill>
                <a:latin typeface="+mn-ea"/>
                <a:cs typeface="+mn-ea"/>
              </a:rPr>
              <a:t>复位完后再给回正常命令。</a:t>
            </a:r>
            <a:r>
              <a:rPr lang="en-US" b="0">
                <a:latin typeface="+mn-ea"/>
                <a:cs typeface="+mn-ea"/>
              </a:rPr>
              <a:t>• </a:t>
            </a:r>
            <a:r>
              <a:rPr lang="zh-CN" b="0">
                <a:latin typeface="+mn-ea"/>
                <a:cs typeface="+mn-ea"/>
              </a:rPr>
              <a:t>一</a:t>
            </a:r>
            <a:r>
              <a:rPr lang="en-US" b="0">
                <a:latin typeface="+mn-ea"/>
                <a:cs typeface="+mn-ea"/>
              </a:rPr>
              <a:t>/</a:t>
            </a:r>
            <a:r>
              <a:rPr lang="zh-CN" b="0">
                <a:latin typeface="+mn-ea"/>
                <a:cs typeface="+mn-ea"/>
              </a:rPr>
              <a:t>二</a:t>
            </a:r>
            <a:r>
              <a:rPr lang="en-US" b="0">
                <a:latin typeface="+mn-ea"/>
                <a:cs typeface="+mn-ea"/>
              </a:rPr>
              <a:t>/</a:t>
            </a:r>
            <a:r>
              <a:rPr lang="zh-CN" b="0">
                <a:latin typeface="+mn-ea"/>
                <a:cs typeface="+mn-ea"/>
              </a:rPr>
              <a:t>三号制冷单元启停：单个制冷单元启停命令，可控制单个制冷单元的启停。</a:t>
            </a:r>
            <a:r>
              <a:rPr lang="en-US" b="0">
                <a:latin typeface="+mn-ea"/>
                <a:cs typeface="+mn-ea"/>
              </a:rPr>
              <a:t>• </a:t>
            </a:r>
            <a:r>
              <a:rPr lang="zh-CN" b="0">
                <a:latin typeface="+mn-ea"/>
                <a:cs typeface="+mn-ea"/>
              </a:rPr>
              <a:t>一</a:t>
            </a:r>
            <a:r>
              <a:rPr lang="en-US" b="0">
                <a:latin typeface="+mn-ea"/>
                <a:cs typeface="+mn-ea"/>
              </a:rPr>
              <a:t>/</a:t>
            </a:r>
            <a:r>
              <a:rPr lang="zh-CN" b="0">
                <a:latin typeface="+mn-ea"/>
                <a:cs typeface="+mn-ea"/>
              </a:rPr>
              <a:t>二</a:t>
            </a:r>
            <a:r>
              <a:rPr lang="en-US" b="0">
                <a:latin typeface="+mn-ea"/>
                <a:cs typeface="+mn-ea"/>
              </a:rPr>
              <a:t>/</a:t>
            </a:r>
            <a:r>
              <a:rPr lang="zh-CN" b="0">
                <a:latin typeface="+mn-ea"/>
                <a:cs typeface="+mn-ea"/>
              </a:rPr>
              <a:t>三号维修指令：当维修指令给“维修”时，该系统被切出整个自动逻辑，加减机不考虑该单元。</a:t>
            </a:r>
            <a:r>
              <a:rPr lang="zh-CN" b="0">
                <a:solidFill>
                  <a:srgbClr val="FF0000"/>
                </a:solidFill>
                <a:latin typeface="+mn-ea"/>
                <a:cs typeface="+mn-ea"/>
              </a:rPr>
              <a:t>但是该单元可用单套制冷单元启停开关。</a:t>
            </a:r>
            <a:r>
              <a:rPr lang="en-US" b="0">
                <a:solidFill>
                  <a:srgbClr val="FF0000"/>
                </a:solidFill>
                <a:latin typeface="+mn-ea"/>
                <a:cs typeface="+mn-ea"/>
              </a:rPr>
              <a:t>	</a:t>
            </a:r>
            <a:endParaRPr lang="en-US" b="0">
              <a:latin typeface="+mn-ea"/>
              <a:cs typeface="+mn-ea"/>
            </a:endParaRPr>
          </a:p>
          <a:p>
            <a:pPr indent="0"/>
            <a:r>
              <a:rPr lang="zh-CN" b="0">
                <a:latin typeface="+mn-ea"/>
                <a:cs typeface="+mn-ea"/>
              </a:rPr>
              <a:t>2、启停顺序开机顺序：水阀</a:t>
            </a:r>
            <a:r>
              <a:rPr lang="en-US" b="0">
                <a:latin typeface="+mn-ea"/>
                <a:cs typeface="+mn-ea"/>
              </a:rPr>
              <a:t>---</a:t>
            </a:r>
            <a:r>
              <a:rPr lang="zh-CN" b="0">
                <a:latin typeface="+mn-ea"/>
                <a:cs typeface="+mn-ea"/>
              </a:rPr>
              <a:t>检测水阀状态到位</a:t>
            </a:r>
            <a:r>
              <a:rPr lang="en-US" b="0">
                <a:latin typeface="+mn-ea"/>
                <a:cs typeface="+mn-ea"/>
              </a:rPr>
              <a:t>---</a:t>
            </a:r>
            <a:r>
              <a:rPr lang="zh-CN" b="0">
                <a:latin typeface="+mn-ea"/>
                <a:cs typeface="+mn-ea"/>
              </a:rPr>
              <a:t>启动冷却泵和冷却塔</a:t>
            </a:r>
            <a:r>
              <a:rPr lang="en-US" b="0">
                <a:latin typeface="+mn-ea"/>
                <a:cs typeface="+mn-ea"/>
              </a:rPr>
              <a:t>---</a:t>
            </a:r>
            <a:r>
              <a:rPr lang="zh-CN" b="0">
                <a:latin typeface="+mn-ea"/>
                <a:cs typeface="+mn-ea"/>
              </a:rPr>
              <a:t>冷却泵和冷却塔状态到位</a:t>
            </a:r>
            <a:r>
              <a:rPr lang="en-US" b="0">
                <a:latin typeface="+mn-ea"/>
                <a:cs typeface="+mn-ea"/>
              </a:rPr>
              <a:t>---</a:t>
            </a:r>
            <a:r>
              <a:rPr lang="zh-CN" b="0">
                <a:latin typeface="+mn-ea"/>
                <a:cs typeface="+mn-ea"/>
              </a:rPr>
              <a:t>启动冷冻泵</a:t>
            </a:r>
            <a:r>
              <a:rPr lang="en-US" b="0">
                <a:latin typeface="+mn-ea"/>
                <a:cs typeface="+mn-ea"/>
              </a:rPr>
              <a:t>---</a:t>
            </a:r>
            <a:r>
              <a:rPr lang="zh-CN" b="0">
                <a:latin typeface="+mn-ea"/>
                <a:cs typeface="+mn-ea"/>
              </a:rPr>
              <a:t>冷冻泵状态到位</a:t>
            </a:r>
            <a:r>
              <a:rPr lang="en-US" b="0">
                <a:latin typeface="+mn-ea"/>
                <a:cs typeface="+mn-ea"/>
              </a:rPr>
              <a:t>---</a:t>
            </a:r>
            <a:r>
              <a:rPr lang="zh-CN" b="0">
                <a:latin typeface="+mn-ea"/>
                <a:cs typeface="+mn-ea"/>
              </a:rPr>
              <a:t>启动冷机。关机顺序与开机顺序相反。</a:t>
            </a:r>
            <a:endParaRPr lang="zh-CN" altLang="en-US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>
                <a:latin typeface="+mn-ea"/>
              </a:rPr>
            </a:fld>
            <a:endParaRPr lang="zh-CN" altLang="en-US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sym typeface="+mn-ea"/>
              </a:rPr>
              <a:t>楼控监控系统操作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26160" y="1139190"/>
            <a:ext cx="1086485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0">
                <a:latin typeface="+mn-ea"/>
                <a:cs typeface="+mn-ea"/>
              </a:rPr>
              <a:t>3、故障切换</a:t>
            </a:r>
            <a:r>
              <a:rPr lang="en-US" b="0">
                <a:latin typeface="+mn-ea"/>
                <a:cs typeface="+mn-ea"/>
              </a:rPr>
              <a:t>    </a:t>
            </a:r>
            <a:r>
              <a:rPr lang="zh-CN" b="0">
                <a:latin typeface="+mn-ea"/>
                <a:cs typeface="+mn-ea"/>
              </a:rPr>
              <a:t>当制冷单元发生故障时，系统将切换到备用的单元运行。</a:t>
            </a:r>
            <a:r>
              <a:rPr lang="en-US" b="0">
                <a:latin typeface="+mn-ea"/>
                <a:cs typeface="+mn-ea"/>
              </a:rPr>
              <a:t>        </a:t>
            </a:r>
            <a:r>
              <a:rPr lang="zh-CN" b="0">
                <a:latin typeface="+mn-ea"/>
                <a:cs typeface="+mn-ea"/>
              </a:rPr>
              <a:t>注意前提条件：</a:t>
            </a:r>
            <a:r>
              <a:rPr lang="en-US" b="0">
                <a:latin typeface="+mn-ea"/>
                <a:cs typeface="+mn-ea"/>
              </a:rPr>
              <a:t>• </a:t>
            </a:r>
            <a:r>
              <a:rPr lang="zh-CN" b="0">
                <a:latin typeface="+mn-ea"/>
                <a:cs typeface="+mn-ea"/>
              </a:rPr>
              <a:t>系统总启停处于开命令</a:t>
            </a:r>
            <a:r>
              <a:rPr lang="en-US" b="0">
                <a:latin typeface="+mn-ea"/>
                <a:cs typeface="+mn-ea"/>
              </a:rPr>
              <a:t>• </a:t>
            </a:r>
            <a:r>
              <a:rPr lang="zh-CN" b="0">
                <a:latin typeface="+mn-ea"/>
                <a:cs typeface="+mn-ea"/>
              </a:rPr>
              <a:t>备用单元无报警，切设备在自动状态</a:t>
            </a:r>
            <a:r>
              <a:rPr lang="en-US" b="0">
                <a:latin typeface="+mn-ea"/>
                <a:cs typeface="+mn-ea"/>
              </a:rPr>
              <a:t>• </a:t>
            </a:r>
            <a:r>
              <a:rPr lang="zh-CN" b="0">
                <a:latin typeface="+mn-ea"/>
                <a:cs typeface="+mn-ea"/>
              </a:rPr>
              <a:t>备用单元维修指令为正常</a:t>
            </a:r>
            <a:endParaRPr lang="zh-CN" altLang="en-US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>
                <a:latin typeface="+mn-ea"/>
              </a:rPr>
            </a:fld>
            <a:endParaRPr lang="zh-CN" altLang="en-US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sym typeface="+mn-ea"/>
              </a:rPr>
              <a:t>楼控监控系统操作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2985" y="2982595"/>
            <a:ext cx="10374630" cy="3138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latin typeface="+mn-ea"/>
                <a:cs typeface="+mn-ea"/>
              </a:rPr>
              <a:t>2</a:t>
            </a:r>
            <a:r>
              <a:rPr lang="zh-CN" b="0">
                <a:latin typeface="+mn-ea"/>
                <a:cs typeface="+mn-ea"/>
              </a:rPr>
              <a:t>、</a:t>
            </a:r>
            <a:r>
              <a:rPr lang="en-US" b="0">
                <a:latin typeface="+mn-ea"/>
                <a:cs typeface="+mn-ea"/>
              </a:rPr>
              <a:t> </a:t>
            </a:r>
            <a:r>
              <a:rPr lang="zh-CN" b="0">
                <a:latin typeface="+mn-ea"/>
                <a:cs typeface="+mn-ea"/>
              </a:rPr>
              <a:t>冷冻单元的运行模式及相应阀门控制       冷冻单元分</a:t>
            </a:r>
            <a:r>
              <a:rPr lang="zh-CN" b="0">
                <a:solidFill>
                  <a:srgbClr val="000000"/>
                </a:solidFill>
                <a:latin typeface="+mn-ea"/>
                <a:cs typeface="+mn-ea"/>
              </a:rPr>
              <a:t>制冷（正常运行）、预冷（部分自然冷却）、节约（完全自然冷却</a:t>
            </a:r>
            <a:r>
              <a:rPr lang="zh-CN" b="0">
                <a:latin typeface="+mn-ea"/>
                <a:cs typeface="+mn-ea"/>
              </a:rPr>
              <a:t>）三种模式运行。</a:t>
            </a:r>
            <a:r>
              <a:rPr lang="en-US" b="0">
                <a:latin typeface="+mn-ea"/>
                <a:cs typeface="+mn-ea"/>
              </a:rPr>
              <a:t>       ( 1</a:t>
            </a:r>
            <a:r>
              <a:rPr lang="zh-CN" b="0">
                <a:latin typeface="+mn-ea"/>
                <a:cs typeface="+mn-ea"/>
              </a:rPr>
              <a:t>）</a:t>
            </a:r>
            <a:r>
              <a:rPr lang="en-US" b="0">
                <a:latin typeface="+mn-ea"/>
                <a:cs typeface="+mn-ea"/>
              </a:rPr>
              <a:t> </a:t>
            </a:r>
            <a:r>
              <a:rPr lang="zh-CN" b="0">
                <a:latin typeface="+mn-ea"/>
                <a:cs typeface="+mn-ea"/>
              </a:rPr>
              <a:t>制冷模式（正常运行）：当室外空气湿球温度高于</a:t>
            </a:r>
            <a:r>
              <a:rPr lang="en-US" b="0">
                <a:latin typeface="+mn-ea"/>
                <a:cs typeface="+mn-ea"/>
              </a:rPr>
              <a:t> 12℃</a:t>
            </a:r>
            <a:r>
              <a:rPr lang="zh-CN" b="0">
                <a:latin typeface="+mn-ea"/>
                <a:cs typeface="+mn-ea"/>
              </a:rPr>
              <a:t>（可调），系统在制冷模式下运行，保证冷机正常运行。</a:t>
            </a:r>
            <a:r>
              <a:rPr lang="en-US" b="0">
                <a:latin typeface="+mn-ea"/>
                <a:cs typeface="+mn-ea"/>
              </a:rPr>
              <a:t> </a:t>
            </a:r>
            <a:r>
              <a:rPr lang="zh-CN" b="0">
                <a:latin typeface="+mn-ea"/>
                <a:cs typeface="+mn-ea"/>
              </a:rPr>
              <a:t>       </a:t>
            </a:r>
            <a:r>
              <a:rPr lang="en-US" altLang="zh-CN" b="0">
                <a:latin typeface="+mn-ea"/>
                <a:cs typeface="+mn-ea"/>
              </a:rPr>
              <a:t>( </a:t>
            </a:r>
            <a:r>
              <a:rPr lang="zh-CN" b="0">
                <a:latin typeface="+mn-ea"/>
                <a:cs typeface="+mn-ea"/>
              </a:rPr>
              <a:t>2）预冷模式（部分自然冷却）：当室外空气湿球温度低于</a:t>
            </a:r>
            <a:r>
              <a:rPr lang="en-US" b="0">
                <a:latin typeface="+mn-ea"/>
                <a:cs typeface="+mn-ea"/>
              </a:rPr>
              <a:t> 12℃</a:t>
            </a:r>
            <a:r>
              <a:rPr lang="zh-CN" b="0">
                <a:latin typeface="+mn-ea"/>
                <a:cs typeface="+mn-ea"/>
              </a:rPr>
              <a:t>（可调）而高于</a:t>
            </a:r>
            <a:r>
              <a:rPr lang="en-US" b="0">
                <a:latin typeface="+mn-ea"/>
                <a:cs typeface="+mn-ea"/>
              </a:rPr>
              <a:t> 5℃</a:t>
            </a:r>
            <a:r>
              <a:rPr lang="zh-CN" b="0">
                <a:latin typeface="+mn-ea"/>
                <a:cs typeface="+mn-ea"/>
              </a:rPr>
              <a:t>（可调），这种工况需要冷机与其一一对应的板换成组运行，通过切换组合阀门，让水路先进板换，再进冷机，从而降低冷机的制冷负荷，达到节能的目的。</a:t>
            </a:r>
            <a:r>
              <a:rPr lang="en-US" b="0">
                <a:latin typeface="+mn-ea"/>
                <a:cs typeface="+mn-ea"/>
              </a:rPr>
              <a:t>       ( 3</a:t>
            </a:r>
            <a:r>
              <a:rPr lang="zh-CN" b="0">
                <a:latin typeface="+mn-ea"/>
                <a:cs typeface="+mn-ea"/>
              </a:rPr>
              <a:t>）节约模式（完全自由冷却）：当室外空气湿球温度低于</a:t>
            </a:r>
            <a:r>
              <a:rPr lang="en-US" b="0">
                <a:latin typeface="+mn-ea"/>
                <a:cs typeface="+mn-ea"/>
              </a:rPr>
              <a:t>5℃</a:t>
            </a:r>
            <a:r>
              <a:rPr lang="zh-CN" b="0">
                <a:latin typeface="+mn-ea"/>
                <a:cs typeface="+mn-ea"/>
              </a:rPr>
              <a:t>（可调），冷机停止工作，冷却水作为冷冻水的冷源，通过板换实现热交换，该过程为最节能模式。</a:t>
            </a:r>
            <a:endParaRPr lang="zh-CN" altLang="en-US">
              <a:latin typeface="+mn-ea"/>
              <a:cs typeface="+mn-ea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45210" y="916940"/>
            <a:ext cx="27546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 smtClean="0"/>
              <a:t>五、</a:t>
            </a:r>
            <a:r>
              <a:rPr lang="zh-CN" sz="2000" b="1">
                <a:latin typeface="+mn-ea"/>
                <a:cs typeface="+mn-ea"/>
                <a:sym typeface="+mn-ea"/>
              </a:rPr>
              <a:t>冷站控制逻辑</a:t>
            </a:r>
            <a:endParaRPr lang="zh-CN" altLang="en-US" sz="2000" b="1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762635" y="1313815"/>
            <a:ext cx="1047686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/>
            <a:r>
              <a:rPr lang="zh-CN" b="0">
                <a:latin typeface="+mn-ea"/>
                <a:cs typeface="+mn-ea"/>
              </a:rPr>
              <a:t>           本系统包括两个模组（</a:t>
            </a:r>
            <a:r>
              <a:rPr lang="en-US" b="0">
                <a:latin typeface="+mn-ea"/>
                <a:cs typeface="+mn-ea"/>
              </a:rPr>
              <a:t>M2</a:t>
            </a:r>
            <a:r>
              <a:rPr lang="zh-CN" b="0">
                <a:latin typeface="+mn-ea"/>
                <a:cs typeface="+mn-ea"/>
              </a:rPr>
              <a:t>和</a:t>
            </a:r>
            <a:r>
              <a:rPr lang="en-US" b="0">
                <a:latin typeface="+mn-ea"/>
                <a:cs typeface="+mn-ea"/>
              </a:rPr>
              <a:t>M4</a:t>
            </a:r>
            <a:r>
              <a:rPr lang="zh-CN" b="0">
                <a:latin typeface="+mn-ea"/>
                <a:cs typeface="+mn-ea"/>
              </a:rPr>
              <a:t>），冷冻站包括</a:t>
            </a:r>
            <a:r>
              <a:rPr lang="en-US" b="0">
                <a:latin typeface="+mn-ea"/>
                <a:cs typeface="+mn-ea"/>
              </a:rPr>
              <a:t>6</a:t>
            </a:r>
            <a:r>
              <a:rPr lang="zh-CN" b="0">
                <a:latin typeface="+mn-ea"/>
                <a:cs typeface="+mn-ea"/>
              </a:rPr>
              <a:t>套水冷冷冻单元，</a:t>
            </a:r>
            <a:r>
              <a:rPr lang="en-US" b="0">
                <a:latin typeface="+mn-ea"/>
                <a:cs typeface="+mn-ea"/>
              </a:rPr>
              <a:t>2</a:t>
            </a:r>
            <a:r>
              <a:rPr lang="zh-CN" b="0">
                <a:latin typeface="+mn-ea"/>
                <a:cs typeface="+mn-ea"/>
              </a:rPr>
              <a:t>个蓄冷罐及</a:t>
            </a:r>
            <a:r>
              <a:rPr lang="en-US" b="0">
                <a:latin typeface="+mn-ea"/>
                <a:cs typeface="+mn-ea"/>
              </a:rPr>
              <a:t>8</a:t>
            </a:r>
            <a:r>
              <a:rPr lang="zh-CN" b="0">
                <a:latin typeface="+mn-ea"/>
                <a:cs typeface="+mn-ea"/>
              </a:rPr>
              <a:t>台冷冻水二次泵。每套冷冻单元由冷水机组、板式换热器、冷却塔、冷冻水一次泵、冷却水泵及相关阀门组成；</a:t>
            </a:r>
            <a:endParaRPr lang="en-US" b="0">
              <a:latin typeface="+mn-ea"/>
              <a:cs typeface="+mn-ea"/>
            </a:endParaRPr>
          </a:p>
          <a:p>
            <a:pPr marL="266700" indent="-266700" algn="l"/>
            <a:r>
              <a:rPr lang="en-US">
                <a:latin typeface="+mn-ea"/>
                <a:cs typeface="+mn-ea"/>
                <a:sym typeface="+mn-ea"/>
              </a:rPr>
              <a:t>    1</a:t>
            </a:r>
            <a:r>
              <a:rPr lang="zh-CN" altLang="en-US">
                <a:latin typeface="+mn-ea"/>
                <a:cs typeface="+mn-ea"/>
                <a:sym typeface="+mn-ea"/>
              </a:rPr>
              <a:t>、</a:t>
            </a:r>
            <a:r>
              <a:rPr lang="en-US">
                <a:latin typeface="+mn-ea"/>
                <a:cs typeface="+mn-ea"/>
                <a:sym typeface="+mn-ea"/>
              </a:rPr>
              <a:t> </a:t>
            </a:r>
            <a:r>
              <a:rPr lang="zh-CN" b="0">
                <a:latin typeface="+mn-ea"/>
                <a:cs typeface="+mn-ea"/>
              </a:rPr>
              <a:t>冷冻单元的启停顺序(制冷单元1为例)</a:t>
            </a:r>
            <a:r>
              <a:rPr lang="en-US" b="0">
                <a:latin typeface="+mn-ea"/>
                <a:cs typeface="+mn-ea"/>
              </a:rPr>
              <a:t> </a:t>
            </a:r>
            <a:r>
              <a:rPr lang="zh-CN" b="0">
                <a:latin typeface="+mn-ea"/>
                <a:cs typeface="+mn-ea"/>
              </a:rPr>
              <a:t>       当冷冻单元以制冷模式运行，制冷组控制器将发送顺序启动命令：依次开启相应阀门（如下），冷却塔、冷却水泵（变频）、一次冷冻水泵、然后开启冷冻机。如果在可调期间内，冷冻机阀门及泵状态不正常，本制冷组启动程序将停止；并前端报警，选择另一组运行。停机顺序与开机相反。</a:t>
            </a:r>
            <a:endParaRPr lang="zh-CN" altLang="en-US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>
                <a:latin typeface="+mn-ea"/>
              </a:rPr>
            </a:fld>
            <a:endParaRPr lang="zh-CN" altLang="en-US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sym typeface="+mn-ea"/>
              </a:rPr>
              <a:t>楼控监控系统操作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45210" y="916940"/>
            <a:ext cx="27546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 smtClean="0"/>
              <a:t>六、相应阀门控制</a:t>
            </a:r>
            <a:endParaRPr lang="zh-CN" altLang="en-US" sz="2000" b="1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327785" y="1424305"/>
            <a:ext cx="9437370" cy="3692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latin typeface="+mn-ea"/>
                <a:cs typeface="+mn-ea"/>
              </a:rPr>
              <a:t>1</a:t>
            </a:r>
            <a:r>
              <a:rPr lang="zh-CN" b="0">
                <a:latin typeface="+mn-ea"/>
                <a:cs typeface="+mn-ea"/>
              </a:rPr>
              <a:t>）制冷模式：在制冷模式运行时，电动调节阀</a:t>
            </a:r>
            <a:r>
              <a:rPr lang="en-US" b="0">
                <a:latin typeface="+mn-ea"/>
                <a:cs typeface="+mn-ea"/>
              </a:rPr>
              <a:t>Vn-CW-4</a:t>
            </a:r>
            <a:r>
              <a:rPr lang="zh-CN" b="0">
                <a:latin typeface="+mn-ea"/>
                <a:cs typeface="+mn-ea"/>
              </a:rPr>
              <a:t>（</a:t>
            </a:r>
            <a:r>
              <a:rPr lang="en-US" b="0">
                <a:latin typeface="+mn-ea"/>
                <a:cs typeface="+mn-ea"/>
              </a:rPr>
              <a:t>n=1-3</a:t>
            </a:r>
            <a:r>
              <a:rPr lang="zh-CN" b="0">
                <a:latin typeface="+mn-ea"/>
                <a:cs typeface="+mn-ea"/>
              </a:rPr>
              <a:t>，下同）完全打开，</a:t>
            </a:r>
            <a:r>
              <a:rPr lang="en-US" b="0">
                <a:latin typeface="+mn-ea"/>
                <a:cs typeface="+mn-ea"/>
              </a:rPr>
              <a:t>Vn-CW-3</a:t>
            </a:r>
            <a:r>
              <a:rPr lang="zh-CN" b="0">
                <a:latin typeface="+mn-ea"/>
                <a:cs typeface="+mn-ea"/>
              </a:rPr>
              <a:t>完全关闭，</a:t>
            </a:r>
            <a:r>
              <a:rPr lang="en-US" b="0">
                <a:latin typeface="+mn-ea"/>
                <a:cs typeface="+mn-ea"/>
              </a:rPr>
              <a:t>Vn-CW-1</a:t>
            </a:r>
            <a:r>
              <a:rPr lang="zh-CN" b="0">
                <a:latin typeface="+mn-ea"/>
                <a:cs typeface="+mn-ea"/>
              </a:rPr>
              <a:t>完全打开，</a:t>
            </a:r>
            <a:r>
              <a:rPr lang="en-US" b="0">
                <a:latin typeface="+mn-ea"/>
                <a:cs typeface="+mn-ea"/>
              </a:rPr>
              <a:t>Vn-CW-2</a:t>
            </a:r>
            <a:r>
              <a:rPr lang="zh-CN" b="0">
                <a:latin typeface="+mn-ea"/>
                <a:cs typeface="+mn-ea"/>
              </a:rPr>
              <a:t>完全关闭；冷却塔进出水管上的电动阀全部打开，流量全部进入冷却塔，冷却塔风扇根据冷机冷却水出水温度进行调节（默认</a:t>
            </a:r>
            <a:r>
              <a:rPr lang="en-US" b="0">
                <a:latin typeface="+mn-ea"/>
                <a:cs typeface="+mn-ea"/>
              </a:rPr>
              <a:t>28℃</a:t>
            </a:r>
            <a:r>
              <a:rPr lang="zh-CN" b="0">
                <a:latin typeface="+mn-ea"/>
                <a:cs typeface="+mn-ea"/>
              </a:rPr>
              <a:t>，可调）。</a:t>
            </a:r>
            <a:r>
              <a:rPr lang="en-US" b="0">
                <a:latin typeface="+mn-ea"/>
                <a:cs typeface="+mn-ea"/>
              </a:rPr>
              <a:t>2</a:t>
            </a:r>
            <a:r>
              <a:rPr lang="zh-CN" b="0">
                <a:latin typeface="+mn-ea"/>
                <a:cs typeface="+mn-ea"/>
              </a:rPr>
              <a:t>）预冷模式：当模式从制冷模式向预冷模式转换时，</a:t>
            </a:r>
            <a:r>
              <a:rPr lang="en-US" b="0">
                <a:latin typeface="+mn-ea"/>
                <a:cs typeface="+mn-ea"/>
              </a:rPr>
              <a:t>Vn-CW-4</a:t>
            </a:r>
            <a:r>
              <a:rPr lang="zh-CN" b="0">
                <a:latin typeface="+mn-ea"/>
                <a:cs typeface="+mn-ea"/>
              </a:rPr>
              <a:t>完全关闭，</a:t>
            </a:r>
            <a:r>
              <a:rPr lang="en-US" b="0">
                <a:latin typeface="+mn-ea"/>
                <a:cs typeface="+mn-ea"/>
              </a:rPr>
              <a:t>Vn-CW-3</a:t>
            </a:r>
            <a:r>
              <a:rPr lang="zh-CN" b="0">
                <a:latin typeface="+mn-ea"/>
                <a:cs typeface="+mn-ea"/>
              </a:rPr>
              <a:t>完全打开，</a:t>
            </a:r>
            <a:r>
              <a:rPr lang="en-US" b="0">
                <a:latin typeface="+mn-ea"/>
                <a:cs typeface="+mn-ea"/>
              </a:rPr>
              <a:t>Vn-CW-1</a:t>
            </a:r>
            <a:r>
              <a:rPr lang="zh-CN" b="0">
                <a:latin typeface="+mn-ea"/>
                <a:cs typeface="+mn-ea"/>
              </a:rPr>
              <a:t>、</a:t>
            </a:r>
            <a:r>
              <a:rPr lang="en-US" b="0">
                <a:latin typeface="+mn-ea"/>
                <a:cs typeface="+mn-ea"/>
              </a:rPr>
              <a:t>Vn-CW-2</a:t>
            </a:r>
            <a:r>
              <a:rPr lang="zh-CN" b="0">
                <a:latin typeface="+mn-ea"/>
                <a:cs typeface="+mn-ea"/>
              </a:rPr>
              <a:t>的开度由冷机最小冷凝器饱和冷媒温度进行调节（</a:t>
            </a:r>
            <a:r>
              <a:rPr lang="en-US" b="0">
                <a:latin typeface="+mn-ea"/>
                <a:cs typeface="+mn-ea"/>
              </a:rPr>
              <a:t>28℃</a:t>
            </a:r>
            <a:r>
              <a:rPr lang="zh-CN" b="0">
                <a:latin typeface="+mn-ea"/>
                <a:cs typeface="+mn-ea"/>
              </a:rPr>
              <a:t>，可调）；冷却塔风机频率由冷却塔下塔出水温度来调节（</a:t>
            </a:r>
            <a:r>
              <a:rPr lang="en-US" b="0">
                <a:latin typeface="+mn-ea"/>
                <a:cs typeface="+mn-ea"/>
              </a:rPr>
              <a:t>15℃</a:t>
            </a:r>
            <a:r>
              <a:rPr lang="zh-CN" b="0">
                <a:latin typeface="+mn-ea"/>
                <a:cs typeface="+mn-ea"/>
              </a:rPr>
              <a:t>，可调）冷却塔进出水管上的电动蝶阀全部打开，流量全部进入冷却塔。</a:t>
            </a:r>
            <a:r>
              <a:rPr lang="en-US" b="0">
                <a:latin typeface="+mn-ea"/>
                <a:cs typeface="+mn-ea"/>
              </a:rPr>
              <a:t>3</a:t>
            </a:r>
            <a:r>
              <a:rPr lang="zh-CN" b="0">
                <a:latin typeface="+mn-ea"/>
                <a:cs typeface="+mn-ea"/>
              </a:rPr>
              <a:t>）节约模式：当模式从预冷模式向节约模式转换时，冷机停止运行，同时</a:t>
            </a:r>
            <a:r>
              <a:rPr lang="en-US" b="0">
                <a:latin typeface="+mn-ea"/>
                <a:cs typeface="+mn-ea"/>
              </a:rPr>
              <a:t>Vn-CW-4</a:t>
            </a:r>
            <a:r>
              <a:rPr lang="zh-CN" b="0">
                <a:latin typeface="+mn-ea"/>
                <a:cs typeface="+mn-ea"/>
              </a:rPr>
              <a:t>完全关闭，</a:t>
            </a:r>
            <a:r>
              <a:rPr lang="en-US" b="0">
                <a:latin typeface="+mn-ea"/>
                <a:cs typeface="+mn-ea"/>
              </a:rPr>
              <a:t>Vn-CW-3</a:t>
            </a:r>
            <a:r>
              <a:rPr lang="zh-CN" b="0">
                <a:latin typeface="+mn-ea"/>
                <a:cs typeface="+mn-ea"/>
              </a:rPr>
              <a:t>完全打开，</a:t>
            </a:r>
            <a:r>
              <a:rPr lang="en-US" b="0">
                <a:latin typeface="+mn-ea"/>
                <a:cs typeface="+mn-ea"/>
              </a:rPr>
              <a:t>Vn-CW-1</a:t>
            </a:r>
            <a:r>
              <a:rPr lang="zh-CN" b="0">
                <a:latin typeface="+mn-ea"/>
                <a:cs typeface="+mn-ea"/>
              </a:rPr>
              <a:t>完全打开、</a:t>
            </a:r>
            <a:r>
              <a:rPr lang="en-US" b="0">
                <a:latin typeface="+mn-ea"/>
                <a:cs typeface="+mn-ea"/>
              </a:rPr>
              <a:t>Vn-CW-2</a:t>
            </a:r>
            <a:r>
              <a:rPr lang="zh-CN" b="0">
                <a:latin typeface="+mn-ea"/>
                <a:cs typeface="+mn-ea"/>
              </a:rPr>
              <a:t>完全关闭，冷却塔风机频率由冷却塔下塔出水温度来调节（</a:t>
            </a:r>
            <a:r>
              <a:rPr lang="en-US" b="0">
                <a:latin typeface="+mn-ea"/>
                <a:cs typeface="+mn-ea"/>
              </a:rPr>
              <a:t>8℃</a:t>
            </a:r>
            <a:r>
              <a:rPr lang="zh-CN" b="0">
                <a:latin typeface="+mn-ea"/>
                <a:cs typeface="+mn-ea"/>
              </a:rPr>
              <a:t>，可调）；</a:t>
            </a:r>
            <a:r>
              <a:rPr lang="en-US" b="0">
                <a:solidFill>
                  <a:srgbClr val="FF0000"/>
                </a:solidFill>
                <a:latin typeface="+mn-ea"/>
                <a:cs typeface="+mn-ea"/>
              </a:rPr>
              <a:t> </a:t>
            </a:r>
            <a:endParaRPr lang="zh-CN" altLang="en-US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>
                <a:latin typeface="+mn-ea"/>
              </a:rPr>
            </a:fld>
            <a:endParaRPr lang="zh-CN" altLang="en-US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sym typeface="+mn-ea"/>
              </a:rPr>
              <a:t>楼控监控系统操作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45210" y="916940"/>
            <a:ext cx="27546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 smtClean="0"/>
              <a:t>七、二次冷冻泵控制</a:t>
            </a:r>
            <a:endParaRPr lang="zh-CN" altLang="en-US" sz="2000" b="1" dirty="0" smtClean="0"/>
          </a:p>
        </p:txBody>
      </p:sp>
      <p:sp>
        <p:nvSpPr>
          <p:cNvPr id="108" name="文本框 107"/>
          <p:cNvSpPr txBox="1"/>
          <p:nvPr/>
        </p:nvSpPr>
        <p:spPr>
          <a:xfrm>
            <a:off x="1389380" y="1387475"/>
            <a:ext cx="941324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0">
                <a:solidFill>
                  <a:srgbClr val="000000"/>
                </a:solidFill>
                <a:latin typeface="+mn-ea"/>
                <a:cs typeface="+mn-ea"/>
              </a:rPr>
              <a:t>二次泵控制依据：每个模组有四台二次冷冻泵。以M2为例，四台二次泵分为两组，分别为本模组和M1，二次泵的频率调节由对应模组的末端压差进行调节，实际压差小于设定值，二次泵的频率通过</a:t>
            </a:r>
            <a:r>
              <a:rPr lang="en-US" b="0">
                <a:solidFill>
                  <a:srgbClr val="000000"/>
                </a:solidFill>
                <a:latin typeface="+mn-ea"/>
                <a:cs typeface="+mn-ea"/>
              </a:rPr>
              <a:t>PID</a:t>
            </a:r>
            <a:r>
              <a:rPr lang="zh-CN" b="0">
                <a:solidFill>
                  <a:srgbClr val="000000"/>
                </a:solidFill>
                <a:latin typeface="+mn-ea"/>
                <a:cs typeface="+mn-ea"/>
              </a:rPr>
              <a:t>调节升高；当实际压差大于设定值，二次泵的频率通过</a:t>
            </a:r>
            <a:r>
              <a:rPr lang="en-US" b="0">
                <a:solidFill>
                  <a:srgbClr val="000000"/>
                </a:solidFill>
                <a:latin typeface="+mn-ea"/>
                <a:cs typeface="+mn-ea"/>
              </a:rPr>
              <a:t>PID</a:t>
            </a:r>
            <a:r>
              <a:rPr lang="zh-CN" b="0">
                <a:solidFill>
                  <a:srgbClr val="000000"/>
                </a:solidFill>
                <a:latin typeface="+mn-ea"/>
                <a:cs typeface="+mn-ea"/>
              </a:rPr>
              <a:t>调节降低；同时二次泵的运行频率不得小于泵运行的最小设定值（95%，可调）</a:t>
            </a:r>
            <a:r>
              <a:rPr lang="en-US" b="0">
                <a:solidFill>
                  <a:srgbClr val="000000"/>
                </a:solidFill>
                <a:latin typeface="+mn-ea"/>
                <a:cs typeface="+mn-ea"/>
              </a:rPr>
              <a:t>;</a:t>
            </a:r>
            <a:r>
              <a:rPr lang="zh-CN" b="0">
                <a:solidFill>
                  <a:srgbClr val="000000"/>
                </a:solidFill>
                <a:latin typeface="+mn-ea"/>
                <a:cs typeface="+mn-ea"/>
              </a:rPr>
              <a:t>两台二次泵属于一用一备，没有加减泵的逻辑。轮循需要运维人员手动切换（M4模组同理）。</a:t>
            </a:r>
            <a:endParaRPr lang="zh-CN" altLang="en-US">
              <a:latin typeface="+mn-ea"/>
              <a:cs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6965" y="3356610"/>
            <a:ext cx="27546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 smtClean="0"/>
              <a:t>八、充放冷控制</a:t>
            </a:r>
            <a:endParaRPr lang="zh-CN" altLang="en-US" sz="2000" b="1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1399540" y="3851910"/>
            <a:ext cx="92329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latin typeface="+mn-ea"/>
                <a:cs typeface="+mn-ea"/>
                <a:sym typeface="+mn-ea"/>
              </a:rPr>
              <a:t>       </a:t>
            </a:r>
            <a:r>
              <a:rPr lang="zh-CN">
                <a:latin typeface="+mn-ea"/>
                <a:cs typeface="+mn-ea"/>
                <a:sym typeface="+mn-ea"/>
              </a:rPr>
              <a:t>当系统需要放冷时，给放冷命令一个开命令，自动关闭运行的系统，对应水泵冷塔全部关闭；V-CHW2阀门关闭，V-CHW1阀门关闭，系统进入放冷模式；当需要结束放冷时，给放冷命令一个关命令，相应制冷单元开始启动，V-CHW1打开，V-CHW2关闭，保证管路中还有一部分冷量，当冷机开启状态反馈后，对应V-CHW1关闭，V-CHW2打开，系统正常运行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>
                <a:latin typeface="+mn-ea"/>
              </a:rPr>
            </a:fld>
            <a:endParaRPr lang="zh-CN" altLang="en-US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sym typeface="+mn-ea"/>
              </a:rPr>
              <a:t>楼控监控系统操作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1045210" y="916940"/>
            <a:ext cx="27546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 smtClean="0"/>
              <a:t>九、加减制冷单元</a:t>
            </a:r>
            <a:endParaRPr lang="zh-CN" altLang="en-US" sz="2000" b="1" dirty="0" smtClean="0"/>
          </a:p>
        </p:txBody>
      </p:sp>
      <p:sp>
        <p:nvSpPr>
          <p:cNvPr id="108" name="文本框 107"/>
          <p:cNvSpPr txBox="1"/>
          <p:nvPr/>
        </p:nvSpPr>
        <p:spPr>
          <a:xfrm>
            <a:off x="1327785" y="1421765"/>
            <a:ext cx="939863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0">
                <a:latin typeface="+mn-ea"/>
                <a:cs typeface="+mn-ea"/>
              </a:rPr>
              <a:t>加减机条件：加机条件：</a:t>
            </a:r>
            <a:r>
              <a:rPr lang="en-US" b="0">
                <a:latin typeface="+mn-ea"/>
                <a:cs typeface="+mn-ea"/>
              </a:rPr>
              <a:t>    </a:t>
            </a:r>
            <a:r>
              <a:rPr lang="zh-CN" b="0">
                <a:latin typeface="+mn-ea"/>
                <a:cs typeface="+mn-ea"/>
              </a:rPr>
              <a:t>冷机平均电流百分比大于加机百分比（</a:t>
            </a:r>
            <a:r>
              <a:rPr lang="en-US" b="0">
                <a:latin typeface="+mn-ea"/>
                <a:cs typeface="+mn-ea"/>
              </a:rPr>
              <a:t>90%</a:t>
            </a:r>
            <a:r>
              <a:rPr lang="zh-CN" b="0">
                <a:latin typeface="+mn-ea"/>
                <a:cs typeface="+mn-ea"/>
              </a:rPr>
              <a:t>，可调）；当冷机平均电流百分比大于</a:t>
            </a:r>
            <a:r>
              <a:rPr lang="en-US" b="0">
                <a:latin typeface="+mn-ea"/>
                <a:cs typeface="+mn-ea"/>
              </a:rPr>
              <a:t>90%</a:t>
            </a:r>
            <a:r>
              <a:rPr lang="zh-CN" b="0">
                <a:latin typeface="+mn-ea"/>
                <a:cs typeface="+mn-ea"/>
              </a:rPr>
              <a:t>，并延迟</a:t>
            </a:r>
            <a:r>
              <a:rPr lang="en-US" b="0">
                <a:latin typeface="+mn-ea"/>
                <a:cs typeface="+mn-ea"/>
              </a:rPr>
              <a:t>3</a:t>
            </a:r>
            <a:r>
              <a:rPr lang="zh-CN" b="0">
                <a:latin typeface="+mn-ea"/>
                <a:cs typeface="+mn-ea"/>
              </a:rPr>
              <a:t>分钟，在第三套制冷单元没有故障的情况下，进行加机命令。减机条件：冷机平均电流百分比小于减机百分比（</a:t>
            </a:r>
            <a:r>
              <a:rPr lang="en-US" b="0">
                <a:latin typeface="+mn-ea"/>
                <a:cs typeface="+mn-ea"/>
              </a:rPr>
              <a:t>38%</a:t>
            </a:r>
            <a:r>
              <a:rPr lang="zh-CN" b="0">
                <a:latin typeface="+mn-ea"/>
                <a:cs typeface="+mn-ea"/>
              </a:rPr>
              <a:t>，可调）；当冷机平均电流百分比小于</a:t>
            </a:r>
            <a:r>
              <a:rPr lang="en-US" b="0">
                <a:latin typeface="+mn-ea"/>
                <a:cs typeface="+mn-ea"/>
              </a:rPr>
              <a:t>38%</a:t>
            </a:r>
            <a:r>
              <a:rPr lang="zh-CN" b="0">
                <a:latin typeface="+mn-ea"/>
                <a:cs typeface="+mn-ea"/>
              </a:rPr>
              <a:t>，并延迟</a:t>
            </a:r>
            <a:r>
              <a:rPr lang="en-US" b="0">
                <a:latin typeface="+mn-ea"/>
                <a:cs typeface="+mn-ea"/>
              </a:rPr>
              <a:t>10</a:t>
            </a:r>
            <a:r>
              <a:rPr lang="zh-CN" b="0">
                <a:latin typeface="+mn-ea"/>
                <a:cs typeface="+mn-ea"/>
              </a:rPr>
              <a:t>分钟，进行减机命令。</a:t>
            </a:r>
            <a:r>
              <a:rPr lang="en-US" b="0">
                <a:latin typeface="+mn-ea"/>
                <a:cs typeface="+mn-ea"/>
              </a:rPr>
              <a:t> </a:t>
            </a:r>
            <a:endParaRPr lang="en-US" b="0">
              <a:latin typeface="+mn-ea"/>
              <a:cs typeface="+mn-ea"/>
            </a:endParaRPr>
          </a:p>
          <a:p>
            <a:endParaRPr lang="zh-CN" altLang="en-US">
              <a:latin typeface="+mn-ea"/>
              <a:cs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31290" y="3810000"/>
            <a:ext cx="99034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/>
            <a:r>
              <a:rPr lang="zh-CN">
                <a:latin typeface="+mn-ea"/>
                <a:cs typeface="+mn-ea"/>
                <a:sym typeface="+mn-ea"/>
              </a:rPr>
              <a:t>       当制冷单元设备（冷却泵、冷冻泵和冷却塔）在手动状态下或者命令与状态反馈不符时（如：      给开命令，设备没有状态反馈）。此时，楼控软件会弹窗报警，根据报警信息检查对应设备的状态。解除报警后，给对应控制面板上故障复位命令，使逻辑重新判断。</a:t>
            </a:r>
            <a:r>
              <a:rPr lang="en-US">
                <a:latin typeface="+mn-ea"/>
                <a:cs typeface="+mn-ea"/>
                <a:sym typeface="+mn-ea"/>
              </a:rPr>
              <a:t>3-5</a:t>
            </a:r>
            <a:r>
              <a:rPr lang="zh-CN">
                <a:latin typeface="+mn-ea"/>
                <a:cs typeface="+mn-ea"/>
                <a:sym typeface="+mn-ea"/>
              </a:rPr>
              <a:t>秒后，把故障复位打回正常状态。</a:t>
            </a:r>
            <a:endParaRPr lang="zh-CN" altLang="en-US"/>
          </a:p>
        </p:txBody>
      </p:sp>
      <p:sp>
        <p:nvSpPr>
          <p:cNvPr id="9" name="TextBox 4"/>
          <p:cNvSpPr txBox="1"/>
          <p:nvPr/>
        </p:nvSpPr>
        <p:spPr>
          <a:xfrm>
            <a:off x="1144270" y="3348990"/>
            <a:ext cx="27546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 smtClean="0"/>
              <a:t>十、不匹配报警</a:t>
            </a:r>
            <a:endParaRPr lang="zh-CN" altLang="en-US" sz="2000" b="1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>
                <a:latin typeface="+mn-ea"/>
              </a:rPr>
            </a:fld>
            <a:endParaRPr lang="zh-CN" altLang="en-US" dirty="0">
              <a:latin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137734" y="1961911"/>
            <a:ext cx="7775701" cy="810099"/>
            <a:chOff x="3504874" y="1353111"/>
            <a:chExt cx="5182251" cy="1057946"/>
          </a:xfrm>
        </p:grpSpPr>
        <p:sp>
          <p:nvSpPr>
            <p:cNvPr id="13" name="矩形 12"/>
            <p:cNvSpPr/>
            <p:nvPr/>
          </p:nvSpPr>
          <p:spPr>
            <a:xfrm>
              <a:off x="5108996" y="1353111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9"/>
            <p:cNvSpPr/>
            <p:nvPr/>
          </p:nvSpPr>
          <p:spPr>
            <a:xfrm>
              <a:off x="3504874" y="1353111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58792" y="1516717"/>
              <a:ext cx="564237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6" name="TextBox 42"/>
            <p:cNvSpPr txBox="1"/>
            <p:nvPr/>
          </p:nvSpPr>
          <p:spPr>
            <a:xfrm>
              <a:off x="5269496" y="1716282"/>
              <a:ext cx="3416854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</a:rPr>
                <a:t>培训目标及培训要求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137734" y="3278421"/>
            <a:ext cx="7775702" cy="810099"/>
            <a:chOff x="3504874" y="2510154"/>
            <a:chExt cx="5182252" cy="1057946"/>
          </a:xfrm>
        </p:grpSpPr>
        <p:sp>
          <p:nvSpPr>
            <p:cNvPr id="18" name="矩形 17"/>
            <p:cNvSpPr/>
            <p:nvPr/>
          </p:nvSpPr>
          <p:spPr>
            <a:xfrm>
              <a:off x="5108996" y="2510154"/>
              <a:ext cx="3578130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29"/>
            <p:cNvSpPr/>
            <p:nvPr/>
          </p:nvSpPr>
          <p:spPr>
            <a:xfrm>
              <a:off x="3504874" y="2510154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0" name="TextBox 80"/>
            <p:cNvSpPr txBox="1"/>
            <p:nvPr/>
          </p:nvSpPr>
          <p:spPr>
            <a:xfrm>
              <a:off x="3744450" y="2670391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TextBox 81"/>
            <p:cNvSpPr txBox="1"/>
            <p:nvPr/>
          </p:nvSpPr>
          <p:spPr>
            <a:xfrm>
              <a:off x="5269498" y="2873327"/>
              <a:ext cx="3417628" cy="44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</a:rPr>
                <a:t>楼控监控系统简介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137734" y="4594931"/>
            <a:ext cx="7775701" cy="810099"/>
            <a:chOff x="3504874" y="3667198"/>
            <a:chExt cx="5182251" cy="1057946"/>
          </a:xfrm>
        </p:grpSpPr>
        <p:sp>
          <p:nvSpPr>
            <p:cNvPr id="23" name="矩形 22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5" name="TextBox 89"/>
            <p:cNvSpPr txBox="1"/>
            <p:nvPr/>
          </p:nvSpPr>
          <p:spPr>
            <a:xfrm>
              <a:off x="3736212" y="3822566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6" name="TextBox 90"/>
            <p:cNvSpPr txBox="1"/>
            <p:nvPr/>
          </p:nvSpPr>
          <p:spPr>
            <a:xfrm>
              <a:off x="5269499" y="4030369"/>
              <a:ext cx="3416852" cy="44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</a:rPr>
                <a:t>楼控监控系统操作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>
                <a:latin typeface="+mn-ea"/>
              </a:rPr>
            </a:fld>
            <a:endParaRPr lang="zh-CN" altLang="en-US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sym typeface="+mn-ea"/>
              </a:rPr>
              <a:t>楼控监控系统操作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45210" y="916940"/>
            <a:ext cx="36493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 smtClean="0"/>
              <a:t>十一、冷塔、冷却泵控制依据</a:t>
            </a:r>
            <a:endParaRPr lang="zh-CN" altLang="en-US" sz="2000" b="1" dirty="0" smtClean="0"/>
          </a:p>
        </p:txBody>
      </p:sp>
      <p:sp>
        <p:nvSpPr>
          <p:cNvPr id="108" name="文本框 107"/>
          <p:cNvSpPr txBox="1"/>
          <p:nvPr/>
        </p:nvSpPr>
        <p:spPr>
          <a:xfrm>
            <a:off x="1327785" y="1482725"/>
            <a:ext cx="554355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050" b="0">
                <a:latin typeface="Calibri" panose="020F0502020204030204" charset="0"/>
              </a:rPr>
              <a:t>  </a:t>
            </a:r>
            <a:r>
              <a:rPr lang="zh-CN" b="0">
                <a:latin typeface="+mn-ea"/>
                <a:cs typeface="+mn-ea"/>
              </a:rPr>
              <a:t>冷却塔频率控制：</a:t>
            </a:r>
            <a:r>
              <a:rPr lang="en-US" b="0">
                <a:latin typeface="+mn-ea"/>
                <a:cs typeface="+mn-ea"/>
              </a:rPr>
              <a:t>    </a:t>
            </a:r>
            <a:r>
              <a:rPr lang="zh-CN" b="0">
                <a:latin typeface="+mn-ea"/>
                <a:cs typeface="+mn-ea"/>
              </a:rPr>
              <a:t>自然冷却模式：根据冷塔出水温度，</a:t>
            </a:r>
            <a:r>
              <a:rPr lang="en-US" b="0">
                <a:latin typeface="+mn-ea"/>
                <a:cs typeface="+mn-ea"/>
              </a:rPr>
              <a:t>8</a:t>
            </a:r>
            <a:r>
              <a:rPr lang="zh-CN" b="0">
                <a:latin typeface="+mn-ea"/>
                <a:cs typeface="+mn-ea"/>
              </a:rPr>
              <a:t>度（可调）；</a:t>
            </a:r>
            <a:r>
              <a:rPr lang="en-US" b="0">
                <a:latin typeface="+mn-ea"/>
                <a:cs typeface="+mn-ea"/>
              </a:rPr>
              <a:t>    </a:t>
            </a:r>
            <a:r>
              <a:rPr lang="zh-CN" b="0">
                <a:latin typeface="+mn-ea"/>
                <a:cs typeface="+mn-ea"/>
              </a:rPr>
              <a:t>预冷模式：根据冷塔出水温度，</a:t>
            </a:r>
            <a:r>
              <a:rPr lang="en-US" b="0">
                <a:latin typeface="+mn-ea"/>
                <a:cs typeface="+mn-ea"/>
              </a:rPr>
              <a:t>15</a:t>
            </a:r>
            <a:r>
              <a:rPr lang="zh-CN" b="0">
                <a:latin typeface="+mn-ea"/>
                <a:cs typeface="+mn-ea"/>
              </a:rPr>
              <a:t>度（可调）；</a:t>
            </a:r>
            <a:r>
              <a:rPr lang="en-US" b="0">
                <a:latin typeface="+mn-ea"/>
                <a:cs typeface="+mn-ea"/>
              </a:rPr>
              <a:t>    </a:t>
            </a:r>
            <a:r>
              <a:rPr lang="zh-CN" b="0">
                <a:latin typeface="+mn-ea"/>
                <a:cs typeface="+mn-ea"/>
              </a:rPr>
              <a:t>制冷模式：冷机冷却水出水温度，</a:t>
            </a:r>
            <a:r>
              <a:rPr lang="en-US" b="0">
                <a:latin typeface="+mn-ea"/>
                <a:cs typeface="+mn-ea"/>
              </a:rPr>
              <a:t>28</a:t>
            </a:r>
            <a:r>
              <a:rPr lang="zh-CN" b="0">
                <a:latin typeface="+mn-ea"/>
                <a:cs typeface="+mn-ea"/>
              </a:rPr>
              <a:t>度（可调）。</a:t>
            </a:r>
            <a:endParaRPr lang="zh-CN" altLang="en-US">
              <a:latin typeface="+mn-ea"/>
              <a:cs typeface="+mn-ea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1100455" y="2837815"/>
            <a:ext cx="36493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 smtClean="0"/>
              <a:t>十二、系统轮循操作</a:t>
            </a:r>
            <a:endParaRPr lang="en-US" altLang="zh-CN" sz="2000" b="1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1503045" y="3328035"/>
            <a:ext cx="905764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b="0">
                <a:latin typeface="+mn-ea"/>
              </a:rPr>
              <a:t>将系统轮循命令打到轮循，系统开始自动轮循，关闭运行时间长的冷机，开启运行时间短的冷机。当冷机维修指令在维修时，该系统不参与轮循。</a:t>
            </a:r>
            <a:endParaRPr lang="zh-CN" altLang="en-US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>
                <a:latin typeface="+mn-ea"/>
              </a:rPr>
            </a:fld>
            <a:endParaRPr lang="zh-CN" altLang="en-US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sym typeface="+mn-ea"/>
              </a:rPr>
              <a:t>楼控监控系统操作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00455" y="3491865"/>
            <a:ext cx="36493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 smtClean="0"/>
              <a:t>十四、其他注意事项</a:t>
            </a:r>
            <a:endParaRPr lang="zh-CN" altLang="en-US" sz="2000" b="1" dirty="0" smtClean="0"/>
          </a:p>
        </p:txBody>
      </p:sp>
      <p:sp>
        <p:nvSpPr>
          <p:cNvPr id="3" name="TextBox 4"/>
          <p:cNvSpPr txBox="1"/>
          <p:nvPr/>
        </p:nvSpPr>
        <p:spPr>
          <a:xfrm>
            <a:off x="1100455" y="1115695"/>
            <a:ext cx="36493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 smtClean="0"/>
              <a:t>十三、冷却泵频率控制</a:t>
            </a:r>
            <a:endParaRPr lang="en-US" altLang="zh-CN" sz="2000" b="1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499870" y="4046855"/>
            <a:ext cx="914781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b="0">
                <a:latin typeface="+mn-ea"/>
              </a:rPr>
              <a:t>一般情况下，系统设备阀门、水泵、冷却塔、冷机全部可以按照逻辑开启。当想进行其他操作时（如开启某个水阀或水泵时），需要给强制命令开启，需要关闭后释放强制操作，这样可以保证后台逻辑与实际命令一致。</a:t>
            </a:r>
            <a:endParaRPr lang="zh-CN" altLang="en-US" b="0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87500" y="1579245"/>
            <a:ext cx="920940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b="0">
                <a:latin typeface="+mn-ea"/>
                <a:cs typeface="+mn-ea"/>
              </a:rPr>
              <a:t>自然冷却模式：根据冷塔出水温度调节，当冷塔频率达到最大频率</a:t>
            </a:r>
            <a:r>
              <a:rPr lang="en-US" b="0">
                <a:latin typeface="+mn-ea"/>
                <a:cs typeface="+mn-ea"/>
              </a:rPr>
              <a:t>3</a:t>
            </a:r>
            <a:r>
              <a:rPr lang="zh-CN" b="0">
                <a:latin typeface="+mn-ea"/>
                <a:cs typeface="+mn-ea"/>
              </a:rPr>
              <a:t>分钟后，冷却泵调节频率。预冷模式：根据冷塔出水温度调节，当冷塔频率达到最大频率</a:t>
            </a:r>
            <a:r>
              <a:rPr lang="en-US" b="0">
                <a:latin typeface="+mn-ea"/>
                <a:cs typeface="+mn-ea"/>
              </a:rPr>
              <a:t>3</a:t>
            </a:r>
            <a:r>
              <a:rPr lang="zh-CN" b="0">
                <a:latin typeface="+mn-ea"/>
                <a:cs typeface="+mn-ea"/>
              </a:rPr>
              <a:t>分钟后，冷却泵调节频率。制冷模式：冷机冷却水出水温度，当冷塔频率达到最大频率</a:t>
            </a:r>
            <a:r>
              <a:rPr lang="en-US" b="0">
                <a:latin typeface="+mn-ea"/>
                <a:cs typeface="+mn-ea"/>
              </a:rPr>
              <a:t>3</a:t>
            </a:r>
            <a:r>
              <a:rPr lang="zh-CN" b="0">
                <a:latin typeface="+mn-ea"/>
                <a:cs typeface="+mn-ea"/>
              </a:rPr>
              <a:t>分钟后，冷却泵调节频率。冷却塔最小频率：</a:t>
            </a:r>
            <a:r>
              <a:rPr lang="en-US" b="0">
                <a:latin typeface="+mn-ea"/>
                <a:cs typeface="+mn-ea"/>
              </a:rPr>
              <a:t>30%</a:t>
            </a:r>
            <a:r>
              <a:rPr lang="zh-CN" b="0">
                <a:latin typeface="+mn-ea"/>
                <a:cs typeface="+mn-ea"/>
              </a:rPr>
              <a:t>（可调）；最大频率：</a:t>
            </a:r>
            <a:r>
              <a:rPr lang="en-US" b="0">
                <a:latin typeface="+mn-ea"/>
                <a:cs typeface="+mn-ea"/>
              </a:rPr>
              <a:t>100%</a:t>
            </a:r>
            <a:r>
              <a:rPr lang="zh-CN" b="0">
                <a:latin typeface="+mn-ea"/>
                <a:cs typeface="+mn-ea"/>
              </a:rPr>
              <a:t>（可调）冷却泵最小频率：</a:t>
            </a:r>
            <a:r>
              <a:rPr lang="en-US" b="0">
                <a:latin typeface="+mn-ea"/>
                <a:cs typeface="+mn-ea"/>
              </a:rPr>
              <a:t>80%</a:t>
            </a:r>
            <a:r>
              <a:rPr lang="zh-CN" b="0">
                <a:latin typeface="+mn-ea"/>
                <a:cs typeface="+mn-ea"/>
              </a:rPr>
              <a:t>（可调）；最大频率：</a:t>
            </a:r>
            <a:r>
              <a:rPr lang="en-US" b="0">
                <a:latin typeface="+mn-ea"/>
                <a:cs typeface="+mn-ea"/>
              </a:rPr>
              <a:t>100%</a:t>
            </a:r>
            <a:r>
              <a:rPr lang="zh-CN" b="0">
                <a:latin typeface="+mn-ea"/>
                <a:cs typeface="+mn-ea"/>
              </a:rPr>
              <a:t>（可调）</a:t>
            </a:r>
            <a:endParaRPr lang="zh-CN" altLang="en-US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rgbClr val="E6E6E6"/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>
                <a:latin typeface="+mn-ea"/>
              </a:rPr>
            </a:fld>
            <a:endParaRPr lang="zh-CN" altLang="en-US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培训目标及培训要求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8" name="图示 7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>
                <a:latin typeface="+mn-ea"/>
              </a:rPr>
            </a:fld>
            <a:endParaRPr lang="zh-CN" altLang="en-US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0926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sym typeface="+mn-ea"/>
              </a:rPr>
              <a:t>楼控监控系统简介</a:t>
            </a:r>
            <a:endParaRPr lang="zh-CN" altLang="en-US" sz="2400" b="1" dirty="0" smtClean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9740" y="1363980"/>
            <a:ext cx="35013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楼控</a:t>
            </a:r>
            <a:r>
              <a:rPr lang="zh-CN" altLang="en-US" dirty="0" smtClean="0">
                <a:latin typeface="+mn-ea"/>
                <a:cs typeface="+mn-ea"/>
              </a:rPr>
              <a:t>监控系统中控室</a:t>
            </a:r>
            <a:r>
              <a:rPr lang="en-US" altLang="zh-CN" dirty="0" smtClean="0">
                <a:latin typeface="+mn-ea"/>
                <a:cs typeface="+mn-ea"/>
              </a:rPr>
              <a:t>NAE</a:t>
            </a:r>
            <a:r>
              <a:rPr lang="zh-CN" altLang="en-US" dirty="0" smtClean="0">
                <a:latin typeface="+mn-ea"/>
                <a:cs typeface="+mn-ea"/>
              </a:rPr>
              <a:t>引擎为大脑，分站控制器是整个控制系统的核心，采用直接数字控制器（</a:t>
            </a:r>
            <a:r>
              <a:rPr lang="en-US" altLang="zh-CN" dirty="0" smtClean="0">
                <a:latin typeface="+mn-ea"/>
                <a:cs typeface="+mn-ea"/>
              </a:rPr>
              <a:t>DDC</a:t>
            </a:r>
            <a:r>
              <a:rPr lang="zh-CN" altLang="en-US" dirty="0" smtClean="0">
                <a:latin typeface="+mn-ea"/>
                <a:cs typeface="+mn-ea"/>
              </a:rPr>
              <a:t>）它具有</a:t>
            </a:r>
            <a:r>
              <a:rPr lang="en-US" altLang="zh-CN" dirty="0" smtClean="0">
                <a:latin typeface="+mn-ea"/>
                <a:cs typeface="+mn-ea"/>
              </a:rPr>
              <a:t>AI</a:t>
            </a:r>
            <a:r>
              <a:rPr lang="zh-CN" altLang="en-US" dirty="0" smtClean="0">
                <a:latin typeface="+mn-ea"/>
                <a:cs typeface="+mn-ea"/>
              </a:rPr>
              <a:t>、</a:t>
            </a:r>
            <a:r>
              <a:rPr lang="en-US" altLang="zh-CN" dirty="0" smtClean="0">
                <a:latin typeface="+mn-ea"/>
                <a:cs typeface="+mn-ea"/>
              </a:rPr>
              <a:t>AO</a:t>
            </a:r>
            <a:r>
              <a:rPr lang="zh-CN" altLang="en-US" dirty="0" smtClean="0">
                <a:latin typeface="+mn-ea"/>
                <a:cs typeface="+mn-ea"/>
              </a:rPr>
              <a:t>、</a:t>
            </a:r>
            <a:r>
              <a:rPr lang="en-US" altLang="zh-CN" dirty="0" smtClean="0">
                <a:latin typeface="+mn-ea"/>
                <a:cs typeface="+mn-ea"/>
              </a:rPr>
              <a:t>DI</a:t>
            </a:r>
            <a:r>
              <a:rPr lang="zh-CN" altLang="en-US" dirty="0" smtClean="0">
                <a:latin typeface="+mn-ea"/>
                <a:cs typeface="+mn-ea"/>
              </a:rPr>
              <a:t>、</a:t>
            </a:r>
            <a:r>
              <a:rPr lang="en-US" altLang="zh-CN" dirty="0" smtClean="0">
                <a:latin typeface="+mn-ea"/>
                <a:cs typeface="+mn-ea"/>
              </a:rPr>
              <a:t>DO</a:t>
            </a:r>
            <a:r>
              <a:rPr lang="zh-CN" altLang="en-US" dirty="0" smtClean="0">
                <a:latin typeface="+mn-ea"/>
                <a:cs typeface="+mn-ea"/>
              </a:rPr>
              <a:t>四种输入</a:t>
            </a:r>
            <a:r>
              <a:rPr lang="en-US" altLang="zh-CN" dirty="0" smtClean="0">
                <a:latin typeface="+mn-ea"/>
                <a:cs typeface="+mn-ea"/>
              </a:rPr>
              <a:t>/</a:t>
            </a:r>
            <a:r>
              <a:rPr lang="zh-CN" altLang="en-US" dirty="0" smtClean="0">
                <a:latin typeface="+mn-ea"/>
                <a:cs typeface="+mn-ea"/>
              </a:rPr>
              <a:t>输出接口。方便灵活地与现场的传感器、执行调解机构直接相连，对各种物理量进行测量，以及实现对被控系统的调节与控制。</a:t>
            </a:r>
            <a:endParaRPr lang="zh-CN" altLang="en-US" dirty="0" smtClean="0">
              <a:latin typeface="+mn-ea"/>
              <a:cs typeface="+mn-ea"/>
            </a:endParaRPr>
          </a:p>
        </p:txBody>
      </p:sp>
      <p:pic>
        <p:nvPicPr>
          <p:cNvPr id="5" name="图片 4" descr="C:\Users\Administrator\Desktop\e062742e31126edb6f1a1083.jpge062742e31126edb6f1a1083"/>
          <p:cNvPicPr>
            <a:picLocks noChangeAspect="1"/>
          </p:cNvPicPr>
          <p:nvPr/>
        </p:nvPicPr>
        <p:blipFill>
          <a:blip r:embed="rId1"/>
          <a:srcRect l="4040" r="4040"/>
          <a:stretch>
            <a:fillRect/>
          </a:stretch>
        </p:blipFill>
        <p:spPr>
          <a:xfrm>
            <a:off x="834390" y="1363980"/>
            <a:ext cx="5678170" cy="463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fld id="{55183D58-648D-4475-BEF8-624F48514A30}" type="slidenum">
              <a:rPr lang="en-US" altLang="zh-CN" smtClean="0"/>
            </a:fld>
            <a:fld id="{55183D58-648D-4475-BEF8-624F48514A30}" type="slidenum">
              <a:rPr lang="en-US" altLang="zh-CN" smtClean="0">
                <a:latin typeface="+mj-ea"/>
                <a:ea typeface="+mj-ea"/>
              </a:rPr>
            </a:fld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sym typeface="+mn-ea"/>
              </a:rPr>
              <a:t>楼控监控系统操作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44919" y="1060139"/>
            <a:ext cx="201622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 smtClean="0"/>
              <a:t>一、</a:t>
            </a:r>
            <a:r>
              <a:rPr lang="en-US" altLang="zh-CN" sz="2000" b="1" dirty="0" smtClean="0"/>
              <a:t>..................</a:t>
            </a:r>
            <a:r>
              <a:rPr lang="zh-CN" altLang="en-US" sz="2000" b="1" dirty="0"/>
              <a:t>系统登录</a:t>
            </a:r>
            <a:endParaRPr lang="zh-CN" altLang="en-US" sz="20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4910455" y="1521460"/>
            <a:ext cx="31026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+mn-ea"/>
              </a:rPr>
              <a:t>1.</a:t>
            </a:r>
            <a:r>
              <a:rPr lang="zh-CN" altLang="en-US" dirty="0">
                <a:latin typeface="+mn-ea"/>
              </a:rPr>
              <a:t>输入用户名</a:t>
            </a:r>
            <a:r>
              <a:rPr lang="en-US" altLang="zh-CN" dirty="0">
                <a:latin typeface="+mn-ea"/>
              </a:rPr>
              <a:t>:Administrator         </a:t>
            </a:r>
            <a:r>
              <a:rPr lang="zh-CN" altLang="en-US" dirty="0">
                <a:latin typeface="+mn-ea"/>
              </a:rPr>
              <a:t>密码：</a:t>
            </a:r>
            <a:r>
              <a:rPr lang="en-US" altLang="zh-CN" dirty="0">
                <a:latin typeface="+mn-ea"/>
              </a:rPr>
              <a:t>Aa123456</a:t>
            </a:r>
            <a:endParaRPr lang="en-US" altLang="zh-CN" dirty="0">
              <a:latin typeface="+mn-ea"/>
            </a:endParaRPr>
          </a:p>
        </p:txBody>
      </p:sp>
      <p:pic>
        <p:nvPicPr>
          <p:cNvPr id="8" name="图片 7" descr="C:\Users\Administrator\Desktop\无标题.png无标题"/>
          <p:cNvPicPr>
            <a:picLocks noChangeAspect="1"/>
          </p:cNvPicPr>
          <p:nvPr/>
        </p:nvPicPr>
        <p:blipFill>
          <a:blip r:embed="rId1"/>
          <a:srcRect t="16583" b="16583"/>
          <a:stretch>
            <a:fillRect/>
          </a:stretch>
        </p:blipFill>
        <p:spPr>
          <a:xfrm>
            <a:off x="1586865" y="3008630"/>
            <a:ext cx="1758950" cy="1530985"/>
          </a:xfrm>
          <a:prstGeom prst="rect">
            <a:avLst/>
          </a:prstGeom>
        </p:spPr>
      </p:pic>
      <p:pic>
        <p:nvPicPr>
          <p:cNvPr id="9" name="图片 8" descr="无标题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865" y="1521460"/>
            <a:ext cx="1758950" cy="1420495"/>
          </a:xfrm>
          <a:prstGeom prst="rect">
            <a:avLst/>
          </a:prstGeom>
        </p:spPr>
      </p:pic>
      <p:pic>
        <p:nvPicPr>
          <p:cNvPr id="10" name="图片 9" descr="C:\Users\Administrator\Desktop\图片1.png图片1"/>
          <p:cNvPicPr>
            <a:picLocks noChangeAspect="1"/>
          </p:cNvPicPr>
          <p:nvPr/>
        </p:nvPicPr>
        <p:blipFill>
          <a:blip r:embed="rId3"/>
          <a:srcRect l="17345" r="17345"/>
          <a:stretch>
            <a:fillRect/>
          </a:stretch>
        </p:blipFill>
        <p:spPr>
          <a:xfrm>
            <a:off x="1586230" y="4596765"/>
            <a:ext cx="1759585" cy="143827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4910708" y="3008620"/>
            <a:ext cx="253842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+mn-ea"/>
              </a:rPr>
              <a:t>2.</a:t>
            </a:r>
            <a:r>
              <a:rPr lang="zh-CN" altLang="en-US" dirty="0">
                <a:latin typeface="+mn-ea"/>
              </a:rPr>
              <a:t>双击图标进入软件</a:t>
            </a:r>
            <a:endParaRPr lang="zh-CN" altLang="en-US" dirty="0">
              <a:latin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910708" y="4596740"/>
            <a:ext cx="453650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+mn-ea"/>
              </a:rPr>
              <a:t>3.</a:t>
            </a:r>
            <a:r>
              <a:rPr lang="zh-CN" altLang="en-US" dirty="0">
                <a:latin typeface="+mn-ea"/>
              </a:rPr>
              <a:t>值班员输入用户名</a:t>
            </a:r>
            <a:r>
              <a:rPr lang="en-US" altLang="zh-CN" dirty="0">
                <a:latin typeface="+mn-ea"/>
              </a:rPr>
              <a:t>:lfrz</a:t>
            </a:r>
            <a:r>
              <a:rPr lang="en-US" altLang="zh-CN" dirty="0" smtClean="0">
                <a:latin typeface="+mn-ea"/>
              </a:rPr>
              <a:t>   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                   密码</a:t>
            </a:r>
            <a:r>
              <a:rPr lang="zh-CN" altLang="en-US" dirty="0">
                <a:latin typeface="+mn-ea"/>
              </a:rPr>
              <a:t>：</a:t>
            </a:r>
            <a:r>
              <a:rPr lang="en-US" altLang="zh-CN" dirty="0" smtClean="0">
                <a:latin typeface="+mn-ea"/>
              </a:rPr>
              <a:t>Lfrz@1234</a:t>
            </a:r>
            <a:endParaRPr lang="en-US" altLang="zh-CN" dirty="0" smtClean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fld id="{55183D58-648D-4475-BEF8-624F48514A30}" type="slidenum">
              <a:rPr lang="en-US" altLang="zh-CN" smtClean="0">
                <a:latin typeface="+mj-ea"/>
                <a:ea typeface="+mj-ea"/>
              </a:rPr>
            </a:fld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sym typeface="+mn-ea"/>
              </a:rPr>
              <a:t>楼控监控系统操作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63930" y="1387475"/>
            <a:ext cx="104914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+mn-ea"/>
              </a:rPr>
              <a:t>1.</a:t>
            </a:r>
            <a:r>
              <a:rPr lang="zh-CN" altLang="en-US" dirty="0">
                <a:latin typeface="+mn-ea"/>
              </a:rPr>
              <a:t>登录后进入此界面，在左侧导航树中可选择相应图形，进入对应界面进行操作。如：查看参数或者发起控制命令等。</a:t>
            </a:r>
            <a:endParaRPr lang="zh-CN" altLang="en-US" dirty="0">
              <a:latin typeface="+mn-ea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94385" y="988695"/>
            <a:ext cx="41135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 smtClean="0"/>
              <a:t>二</a:t>
            </a:r>
            <a:r>
              <a:rPr lang="en-US" altLang="zh-CN" sz="2000" b="1" dirty="0" smtClean="0"/>
              <a:t>.............</a:t>
            </a:r>
            <a:r>
              <a:rPr lang="zh-CN" altLang="en-US" sz="2000" b="1" dirty="0" smtClean="0"/>
              <a:t>、</a:t>
            </a:r>
            <a:r>
              <a:rPr lang="zh-CN" altLang="en-US" sz="2000" b="1" dirty="0"/>
              <a:t>系统查看和操作</a:t>
            </a:r>
            <a:endParaRPr lang="zh-CN" altLang="en-US" sz="2000" b="1" dirty="0"/>
          </a:p>
        </p:txBody>
      </p:sp>
      <p:pic>
        <p:nvPicPr>
          <p:cNvPr id="7" name="图片 6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3705" y="2032635"/>
            <a:ext cx="7388860" cy="4156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fld id="{55183D58-648D-4475-BEF8-624F48514A30}" type="slidenum">
              <a:rPr lang="en-US" altLang="zh-CN" smtClean="0">
                <a:latin typeface="+mn-ea"/>
              </a:rPr>
            </a:fld>
            <a:endParaRPr lang="en-US" altLang="zh-CN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sym typeface="+mn-ea"/>
              </a:rPr>
              <a:t>楼控监控系统操作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93750" y="1116330"/>
            <a:ext cx="104914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>
                <a:latin typeface="+mn-ea"/>
              </a:rPr>
              <a:t>2.</a:t>
            </a:r>
            <a:r>
              <a:rPr dirty="0">
                <a:latin typeface="+mn-ea"/>
              </a:rPr>
              <a:t>选择蓄冷罐图形界面，可以进入蓄冷罐界面</a:t>
            </a:r>
            <a:r>
              <a:rPr lang="zh-CN" dirty="0">
                <a:latin typeface="+mn-ea"/>
              </a:rPr>
              <a:t>。在此页面可以查看M2和M4两个模组蓄冷罐各阀门状态、供回水管温度、流量等。并且可以对阀门进行开关操作。蓄冷罐阀门没有逻辑控制。</a:t>
            </a:r>
            <a:endParaRPr lang="zh-CN" dirty="0">
              <a:latin typeface="+mn-ea"/>
            </a:endParaRPr>
          </a:p>
          <a:p>
            <a:r>
              <a:rPr lang="zh-CN" dirty="0">
                <a:latin typeface="+mn-ea"/>
              </a:rPr>
              <a:t>当开命令为“开”，关命令为“关”，的时候，阀门开启，显示绿色为开状态。</a:t>
            </a:r>
            <a:endParaRPr lang="zh-CN" dirty="0">
              <a:latin typeface="+mn-ea"/>
            </a:endParaRPr>
          </a:p>
          <a:p>
            <a:r>
              <a:rPr lang="zh-CN" dirty="0">
                <a:latin typeface="+mn-ea"/>
              </a:rPr>
              <a:t>当开命令为“关”，开命令为“开”，的时候，阀门关闭，显示红色为关状态。</a:t>
            </a:r>
            <a:endParaRPr lang="zh-CN" dirty="0">
              <a:latin typeface="+mn-ea"/>
            </a:endParaRPr>
          </a:p>
        </p:txBody>
      </p:sp>
      <p:pic>
        <p:nvPicPr>
          <p:cNvPr id="4" name="图片 3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5940" y="2268220"/>
            <a:ext cx="7230110" cy="4066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>
                <a:latin typeface="+mn-ea"/>
              </a:rPr>
              <a:t>7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sym typeface="+mn-ea"/>
              </a:rPr>
              <a:t>楼控监控系统操作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20420" y="1172210"/>
            <a:ext cx="10283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+mn-ea"/>
              </a:rPr>
              <a:t>3.</a:t>
            </a:r>
            <a:r>
              <a:rPr dirty="0">
                <a:latin typeface="+mn-ea"/>
              </a:rPr>
              <a:t>点击M2或M4蓄冷罐时可以查看蓄冷挂内部温度以及液位。设置高低限报警后，如报警，则对应点位显示红色并弹窗。该页面可在放冷时查看，注意各点位温度。</a:t>
            </a:r>
            <a:endParaRPr dirty="0">
              <a:latin typeface="+mn-ea"/>
            </a:endParaRPr>
          </a:p>
        </p:txBody>
      </p:sp>
      <p:pic>
        <p:nvPicPr>
          <p:cNvPr id="4" name="图片 3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8795" y="1817370"/>
            <a:ext cx="7623175" cy="4288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>
                <a:latin typeface="+mn-ea"/>
                <a:sym typeface="+mn-ea"/>
              </a:rPr>
              <a:t>8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sym typeface="+mn-ea"/>
              </a:rPr>
              <a:t>楼控监控系统操作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48665" y="1243965"/>
            <a:ext cx="10651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+mn-ea"/>
              </a:rPr>
              <a:t>4.</a:t>
            </a:r>
            <a:r>
              <a:rPr lang="zh-CN" altLang="en-US" dirty="0">
                <a:latin typeface="+mn-ea"/>
              </a:rPr>
              <a:t>点击视图下事件查看器，选择相应设备可进行报警查询。</a:t>
            </a:r>
            <a:endParaRPr lang="zh-CN" altLang="en-US" dirty="0">
              <a:latin typeface="+mn-ea"/>
            </a:endParaRPr>
          </a:p>
        </p:txBody>
      </p:sp>
      <p:pic>
        <p:nvPicPr>
          <p:cNvPr id="3" name="图片 2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8795" y="1612265"/>
            <a:ext cx="8157845" cy="4589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014年年终总结">
      <a:majorFont>
        <a:latin typeface="Copperplate Gothic Bold"/>
        <a:ea typeface="微软雅黑"/>
        <a:cs typeface=""/>
      </a:majorFont>
      <a:minorFont>
        <a:latin typeface="Copperplate Gothic Bold"/>
        <a:ea typeface="微软雅黑"/>
        <a:cs typeface=""/>
      </a:minorFont>
    </a:fontScheme>
    <a:fmtScheme name="Book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80000">
              <a:schemeClr val="phClr">
                <a:tint val="7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7200000" scaled="1"/>
        </a:gra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</a:schemeClr>
            </a:gs>
          </a:gsLst>
          <a:lin ang="180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>
              <a:rot lat="0" lon="0" rev="0"/>
            </a:camera>
            <a:lightRig rig="morning" dir="bl"/>
          </a:scene3d>
          <a:sp3d extrusionH="222250" contourW="25400" prstMaterial="matte">
            <a:bevelT w="38100" h="38100" prst="softRound"/>
            <a:bevelB/>
            <a:extrusionClr>
              <a:srgbClr val="FF0000"/>
            </a:extrusionClr>
            <a:contourClr>
              <a:schemeClr val="accent3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soft" dir="bl">
              <a:rot lat="0" lon="0" rev="0"/>
            </a:lightRig>
          </a:scene3d>
          <a:sp3d prstMaterial="plastic">
            <a:bevelT w="38100" h="381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0</TotalTime>
  <Words>3920</Words>
  <Application>WPS 演示</Application>
  <PresentationFormat>自定义</PresentationFormat>
  <Paragraphs>224</Paragraphs>
  <Slides>22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宋体</vt:lpstr>
      <vt:lpstr>Wingdings</vt:lpstr>
      <vt:lpstr>Impact</vt:lpstr>
      <vt:lpstr>Copperplate Gothic Bold</vt:lpstr>
      <vt:lpstr>华康俪金黑W8</vt:lpstr>
      <vt:lpstr>微软雅黑</vt:lpstr>
      <vt:lpstr>Arial Unicode MS</vt:lpstr>
      <vt:lpstr>Calibri</vt:lpstr>
      <vt:lpstr>黑体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多吉</dc:creator>
  <cp:lastModifiedBy>Administrator</cp:lastModifiedBy>
  <cp:revision>499</cp:revision>
  <dcterms:created xsi:type="dcterms:W3CDTF">2014-01-11T15:22:00Z</dcterms:created>
  <dcterms:modified xsi:type="dcterms:W3CDTF">2019-10-09T00:43:54Z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