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4"/>
  </p:notesMasterIdLst>
  <p:handoutMasterIdLst>
    <p:handoutMasterId r:id="rId18"/>
  </p:handoutMasterIdLst>
  <p:sldIdLst>
    <p:sldId id="257" r:id="rId3"/>
    <p:sldId id="349" r:id="rId5"/>
    <p:sldId id="428" r:id="rId6"/>
    <p:sldId id="352" r:id="rId7"/>
    <p:sldId id="402" r:id="rId8"/>
    <p:sldId id="401" r:id="rId9"/>
    <p:sldId id="403" r:id="rId10"/>
    <p:sldId id="412" r:id="rId11"/>
    <p:sldId id="415" r:id="rId12"/>
    <p:sldId id="416" r:id="rId13"/>
    <p:sldId id="418" r:id="rId14"/>
    <p:sldId id="421" r:id="rId15"/>
    <p:sldId id="422" r:id="rId16"/>
    <p:sldId id="281" r:id="rId17"/>
  </p:sldIdLst>
  <p:sldSz cx="12192000" cy="6858000"/>
  <p:notesSz cx="6858000" cy="9144000"/>
  <p:embeddedFontLst>
    <p:embeddedFont>
      <p:font typeface="Impact" panose="020B0806030902050204" pitchFamily="34" charset="0"/>
      <p:regular r:id="rId22"/>
    </p:embeddedFont>
    <p:embeddedFont>
      <p:font typeface="Copperplate Gothic Bold" panose="020E0705020206020404" pitchFamily="34" charset="0"/>
      <p:regular r:id="rId23"/>
    </p:embeddedFont>
    <p:embeddedFont>
      <p:font typeface="楷体" panose="02010609060101010101" charset="-122"/>
      <p:regular r:id="rId24"/>
    </p:embeddedFont>
    <p:embeddedFont>
      <p:font typeface="华文楷体" panose="02010600040101010101" pitchFamily="2" charset="-122"/>
      <p:regular r:id="rId25"/>
    </p:embeddedFont>
    <p:embeddedFont>
      <p:font typeface="微软雅黑" panose="020B0503020204020204" charset="-122"/>
      <p:regular r:id="rId26"/>
    </p:embeddedFont>
    <p:embeddedFont>
      <p:font typeface="Calibri" panose="020F0502020204030204" charset="0"/>
      <p:regular r:id="rId27"/>
      <p:bold r:id="rId28"/>
      <p:italic r:id="rId29"/>
      <p:boldItalic r:id="rId30"/>
    </p:embeddedFont>
  </p:embeddedFontLst>
  <p:custShowLst>
    <p:custShow name="自定义放映 1" id="0">
      <p:sldLst>
        <p:sld r:id="rId3"/>
        <p:sld r:id="rId5"/>
        <p:sld r:id="rId7"/>
        <p:sld r:id="rId8"/>
        <p:sld r:id="rId9"/>
        <p:sld r:id="rId10"/>
        <p:sld r:id="rId11"/>
        <p:sld r:id="rId12"/>
        <p:sld r:id="rId13"/>
        <p:sld r:id="rId14"/>
        <p:sld r:id="rId15"/>
        <p:sld r:id="rId16"/>
        <p:sld r:id="rId17"/>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9933"/>
    <a:srgbClr val="00CC00"/>
    <a:srgbClr val="28A9D6"/>
    <a:srgbClr val="7FCCE7"/>
    <a:srgbClr val="4AB7DC"/>
    <a:srgbClr val="0033CC"/>
    <a:srgbClr val="4DB8DD"/>
    <a:srgbClr val="404040"/>
    <a:srgbClr val="6AC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89777" autoAdjust="0"/>
  </p:normalViewPr>
  <p:slideViewPr>
    <p:cSldViewPr showGuides="1">
      <p:cViewPr>
        <p:scale>
          <a:sx n="60" d="100"/>
          <a:sy n="60" d="100"/>
        </p:scale>
        <p:origin x="-2646" y="-990"/>
      </p:cViewPr>
      <p:guideLst>
        <p:guide orient="horz" pos="419"/>
        <p:guide orient="horz" pos="1682"/>
        <p:guide orient="horz" pos="3856"/>
        <p:guide orient="horz" pos="3035"/>
        <p:guide orient="horz" pos="2827"/>
        <p:guide pos="3805"/>
        <p:guide pos="836"/>
        <p:guide pos="7650"/>
        <p:guide pos="7001"/>
        <p:guide pos="1280"/>
        <p:guide pos="6352"/>
      </p:guideLst>
    </p:cSldViewPr>
  </p:slideViewPr>
  <p:notesTextViewPr>
    <p:cViewPr>
      <p:scale>
        <a:sx n="200" d="100"/>
        <a:sy n="200" d="100"/>
      </p:scale>
      <p:origin x="0" y="0"/>
    </p:cViewPr>
  </p:notesTextViewPr>
  <p:sorterViewPr>
    <p:cViewPr>
      <p:scale>
        <a:sx n="125" d="100"/>
        <a:sy n="125" d="100"/>
      </p:scale>
      <p:origin x="0" y="0"/>
    </p:cViewPr>
  </p:sorterViewPr>
  <p:notesViewPr>
    <p:cSldViewPr>
      <p:cViewPr varScale="1">
        <p:scale>
          <a:sx n="125" d="100"/>
          <a:sy n="125" d="100"/>
        </p:scale>
        <p:origin x="-4854" y="-96"/>
      </p:cViewPr>
      <p:guideLst>
        <p:guide orient="horz" pos="2792"/>
        <p:guide pos="214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55713A2-6140-4C93-93FD-5EC3F7790876}" type="doc">
      <dgm:prSet loTypeId="urn:microsoft.com/office/officeart/2005/8/layout/vList6" loCatId="list" qsTypeId="urn:microsoft.com/office/officeart/2005/8/quickstyle/simple1#3" qsCatId="simple" csTypeId="urn:microsoft.com/office/officeart/2005/8/colors/accent1_2#3" csCatId="accent1" phldr="1"/>
      <dgm:spPr/>
      <dgm:t>
        <a:bodyPr/>
        <a:lstStyle/>
        <a:p>
          <a:endParaRPr lang="zh-CN" altLang="en-US"/>
        </a:p>
      </dgm:t>
    </dgm:pt>
    <dgm:pt modelId="{417A76AD-78DB-44DE-B168-90732A37A36A}">
      <dgm:prSet phldrT="[文本]" custT="1"/>
      <dgm:spPr/>
      <dgm:t>
        <a:bodyPr/>
        <a:lstStyle/>
        <a:p>
          <a:r>
            <a:rPr lang="zh-CN" altLang="en-US" sz="3200" dirty="0" smtClean="0"/>
            <a:t>服务器硬件配置要求</a:t>
          </a:r>
          <a:endParaRPr lang="zh-CN" altLang="en-US" sz="3200" dirty="0"/>
        </a:p>
      </dgm:t>
    </dgm:pt>
    <dgm:pt modelId="{BBF72145-289C-4850-B563-5949753F328B}" cxnId="{9E94F7A7-F804-4D3F-96D2-F9E93ACC362B}" type="parTrans">
      <dgm:prSet/>
      <dgm:spPr/>
      <dgm:t>
        <a:bodyPr/>
        <a:lstStyle/>
        <a:p>
          <a:endParaRPr lang="zh-CN" altLang="en-US"/>
        </a:p>
      </dgm:t>
    </dgm:pt>
    <dgm:pt modelId="{4C097E65-D9E0-4F3A-AA18-888BC60865D2}" cxnId="{9E94F7A7-F804-4D3F-96D2-F9E93ACC362B}" type="sibTrans">
      <dgm:prSet/>
      <dgm:spPr/>
      <dgm:t>
        <a:bodyPr/>
        <a:lstStyle/>
        <a:p>
          <a:endParaRPr lang="zh-CN" altLang="en-US"/>
        </a:p>
      </dgm:t>
    </dgm:pt>
    <dgm:pt modelId="{E212167C-F07D-4B1B-ABDD-9D03257CD1C7}">
      <dgm:prSet phldrT="[文本]"/>
      <dgm:spPr/>
      <dgm:t>
        <a:bodyPr/>
        <a:lstStyle/>
        <a:p>
          <a:r>
            <a:rPr lang="en-US" altLang="zh-CN" dirty="0" smtClean="0"/>
            <a:t>CPU:</a:t>
          </a:r>
          <a:r>
            <a:rPr lang="zh-CN" altLang="en-US" dirty="0" smtClean="0"/>
            <a:t>四核及以上</a:t>
          </a:r>
          <a:endParaRPr lang="zh-CN" altLang="en-US" dirty="0"/>
        </a:p>
      </dgm:t>
    </dgm:pt>
    <dgm:pt modelId="{BC11245C-E821-49E0-BF51-84D17E36E4B1}" cxnId="{713E00EE-973C-4A2E-BC06-F7C47D2283DC}" type="parTrans">
      <dgm:prSet/>
      <dgm:spPr/>
      <dgm:t>
        <a:bodyPr/>
        <a:lstStyle/>
        <a:p>
          <a:endParaRPr lang="zh-CN" altLang="en-US"/>
        </a:p>
      </dgm:t>
    </dgm:pt>
    <dgm:pt modelId="{8FBDC3BC-3454-4F70-9727-FF36291AC5E9}" cxnId="{713E00EE-973C-4A2E-BC06-F7C47D2283DC}" type="sibTrans">
      <dgm:prSet/>
      <dgm:spPr/>
      <dgm:t>
        <a:bodyPr/>
        <a:lstStyle/>
        <a:p>
          <a:endParaRPr lang="zh-CN" altLang="en-US"/>
        </a:p>
      </dgm:t>
    </dgm:pt>
    <dgm:pt modelId="{AD581111-7CAC-4BBB-BFBC-AFED0EB85FC3}">
      <dgm:prSet phldrT="[文本]"/>
      <dgm:spPr/>
      <dgm:t>
        <a:bodyPr/>
        <a:lstStyle/>
        <a:p>
          <a:r>
            <a:rPr lang="zh-CN" altLang="en-US" dirty="0" smtClean="0"/>
            <a:t>内存：</a:t>
          </a:r>
          <a:r>
            <a:rPr lang="en-US" altLang="zh-CN" dirty="0" smtClean="0"/>
            <a:t>8G</a:t>
          </a:r>
          <a:r>
            <a:rPr lang="zh-CN" altLang="en-US" dirty="0" smtClean="0"/>
            <a:t>及以上</a:t>
          </a:r>
          <a:endParaRPr lang="zh-CN" altLang="en-US" dirty="0"/>
        </a:p>
      </dgm:t>
    </dgm:pt>
    <dgm:pt modelId="{546A49A8-50C2-472C-AE1A-BE50273F65BC}" cxnId="{D48529DD-F16B-4D9D-A9BA-81E67FDFDA97}" type="parTrans">
      <dgm:prSet/>
      <dgm:spPr/>
      <dgm:t>
        <a:bodyPr/>
        <a:lstStyle/>
        <a:p>
          <a:endParaRPr lang="zh-CN" altLang="en-US"/>
        </a:p>
      </dgm:t>
    </dgm:pt>
    <dgm:pt modelId="{AA8462DD-C499-4A97-A095-5350B92342AC}" cxnId="{D48529DD-F16B-4D9D-A9BA-81E67FDFDA97}" type="sibTrans">
      <dgm:prSet/>
      <dgm:spPr/>
      <dgm:t>
        <a:bodyPr/>
        <a:lstStyle/>
        <a:p>
          <a:endParaRPr lang="zh-CN" altLang="en-US"/>
        </a:p>
      </dgm:t>
    </dgm:pt>
    <dgm:pt modelId="{3D0AF11B-0158-4D23-AF7E-B5F12D9222AE}">
      <dgm:prSet phldrT="[文本]" custT="1"/>
      <dgm:spPr/>
      <dgm:t>
        <a:bodyPr/>
        <a:lstStyle/>
        <a:p>
          <a:r>
            <a:rPr lang="zh-CN" altLang="en-US" sz="3200" dirty="0" smtClean="0"/>
            <a:t>软件运行环境</a:t>
          </a:r>
        </a:p>
      </dgm:t>
    </dgm:pt>
    <dgm:pt modelId="{E15EF918-088E-474F-9683-2623EDCD6F04}" cxnId="{BB05C289-B2B3-42D9-95CC-02767B656458}" type="parTrans">
      <dgm:prSet/>
      <dgm:spPr/>
      <dgm:t>
        <a:bodyPr/>
        <a:lstStyle/>
        <a:p>
          <a:endParaRPr lang="zh-CN" altLang="en-US"/>
        </a:p>
      </dgm:t>
    </dgm:pt>
    <dgm:pt modelId="{7C8E3901-C7A9-48F2-A24B-9B546B0F6CA3}" cxnId="{BB05C289-B2B3-42D9-95CC-02767B656458}" type="sibTrans">
      <dgm:prSet/>
      <dgm:spPr/>
      <dgm:t>
        <a:bodyPr/>
        <a:lstStyle/>
        <a:p>
          <a:endParaRPr lang="zh-CN" altLang="en-US"/>
        </a:p>
      </dgm:t>
    </dgm:pt>
    <dgm:pt modelId="{CC00672B-F2E3-41FF-AEE1-8595E5DD5880}">
      <dgm:prSet phldrT="[文本]"/>
      <dgm:spPr/>
      <dgm:t>
        <a:bodyPr/>
        <a:lstStyle/>
        <a:p>
          <a:r>
            <a:rPr lang="zh-CN" altLang="en-US" dirty="0" smtClean="0"/>
            <a:t>可支持的操作系统：</a:t>
          </a:r>
          <a:r>
            <a:rPr lang="en-US" altLang="zh-CN" dirty="0" smtClean="0"/>
            <a:t>WindowsXPSP3/7/8</a:t>
          </a:r>
          <a:endParaRPr lang="zh-CN" altLang="en-US" dirty="0"/>
        </a:p>
      </dgm:t>
    </dgm:pt>
    <dgm:pt modelId="{45B1953D-D6BF-4CF9-A8E0-683A4CC9028A}" cxnId="{FE939B09-AD8C-4346-A3EC-F6D11343BD2E}" type="parTrans">
      <dgm:prSet/>
      <dgm:spPr/>
      <dgm:t>
        <a:bodyPr/>
        <a:lstStyle/>
        <a:p>
          <a:endParaRPr lang="zh-CN" altLang="en-US"/>
        </a:p>
      </dgm:t>
    </dgm:pt>
    <dgm:pt modelId="{140A1464-8B3E-4285-9B15-63E7910D63BE}" cxnId="{FE939B09-AD8C-4346-A3EC-F6D11343BD2E}" type="sibTrans">
      <dgm:prSet/>
      <dgm:spPr/>
      <dgm:t>
        <a:bodyPr/>
        <a:lstStyle/>
        <a:p>
          <a:endParaRPr lang="zh-CN" altLang="en-US"/>
        </a:p>
      </dgm:t>
    </dgm:pt>
    <dgm:pt modelId="{4C8DCD0D-2579-487A-BF18-9FF2A5609C50}">
      <dgm:prSet phldrT="[文本]"/>
      <dgm:spPr/>
      <dgm:t>
        <a:bodyPr/>
        <a:lstStyle/>
        <a:p>
          <a:r>
            <a:rPr lang="zh-CN" altLang="en-US" dirty="0" smtClean="0"/>
            <a:t>硬盘：</a:t>
          </a:r>
          <a:r>
            <a:rPr lang="en-US" altLang="zh-CN" dirty="0" smtClean="0"/>
            <a:t>1000GB</a:t>
          </a:r>
          <a:r>
            <a:rPr lang="zh-CN" altLang="en-US" dirty="0" smtClean="0"/>
            <a:t>及以上</a:t>
          </a:r>
          <a:endParaRPr lang="zh-CN" altLang="en-US" dirty="0"/>
        </a:p>
      </dgm:t>
    </dgm:pt>
    <dgm:pt modelId="{3DB2B0CD-0B64-4510-959B-F7C12C1F6B8E}" cxnId="{3A1E5ECC-BF1E-4D0A-A15F-BA0785AD3541}" type="parTrans">
      <dgm:prSet/>
      <dgm:spPr/>
      <dgm:t>
        <a:bodyPr/>
        <a:lstStyle/>
        <a:p>
          <a:endParaRPr lang="zh-CN" altLang="en-US"/>
        </a:p>
      </dgm:t>
    </dgm:pt>
    <dgm:pt modelId="{93F24A43-3AB7-41CE-A019-13A47715CE14}" cxnId="{3A1E5ECC-BF1E-4D0A-A15F-BA0785AD3541}" type="sibTrans">
      <dgm:prSet/>
      <dgm:spPr/>
      <dgm:t>
        <a:bodyPr/>
        <a:lstStyle/>
        <a:p>
          <a:endParaRPr lang="zh-CN" altLang="en-US"/>
        </a:p>
      </dgm:t>
    </dgm:pt>
    <dgm:pt modelId="{0BECC5EF-6204-4485-854B-E74514DF7687}">
      <dgm:prSet phldrT="[文本]"/>
      <dgm:spPr/>
      <dgm:t>
        <a:bodyPr/>
        <a:lstStyle/>
        <a:p>
          <a:r>
            <a:rPr lang="zh-CN" altLang="en-US" dirty="0" smtClean="0"/>
            <a:t>显示器分辨率：</a:t>
          </a:r>
          <a:r>
            <a:rPr lang="en-US" altLang="zh-CN" dirty="0" smtClean="0"/>
            <a:t>1024*768</a:t>
          </a:r>
          <a:r>
            <a:rPr lang="zh-CN" altLang="en-US" dirty="0" smtClean="0"/>
            <a:t>及以上硬件支持</a:t>
          </a:r>
          <a:r>
            <a:rPr lang="en-US" altLang="zh-CN" dirty="0" smtClean="0"/>
            <a:t>DirectX9.0</a:t>
          </a:r>
          <a:endParaRPr lang="zh-CN" altLang="en-US" dirty="0"/>
        </a:p>
      </dgm:t>
    </dgm:pt>
    <dgm:pt modelId="{712C15C3-4FF5-4B9D-9775-9A8DE5DC788E}" cxnId="{39C8468D-A8E7-4676-AC51-1DF396FB230A}" type="parTrans">
      <dgm:prSet/>
      <dgm:spPr/>
      <dgm:t>
        <a:bodyPr/>
        <a:lstStyle/>
        <a:p>
          <a:endParaRPr lang="zh-CN" altLang="en-US"/>
        </a:p>
      </dgm:t>
    </dgm:pt>
    <dgm:pt modelId="{536DBBCC-72B5-4381-8622-7164598A2627}" cxnId="{39C8468D-A8E7-4676-AC51-1DF396FB230A}" type="sibTrans">
      <dgm:prSet/>
      <dgm:spPr/>
      <dgm:t>
        <a:bodyPr/>
        <a:lstStyle/>
        <a:p>
          <a:endParaRPr lang="zh-CN" altLang="en-US"/>
        </a:p>
      </dgm:t>
    </dgm:pt>
    <dgm:pt modelId="{4CECD763-FF36-4983-908F-5076DF29E253}">
      <dgm:prSet phldrT="[文本]"/>
      <dgm:spPr/>
      <dgm:t>
        <a:bodyPr/>
        <a:lstStyle/>
        <a:p>
          <a:r>
            <a:rPr lang="zh-CN" altLang="en-US" dirty="0" smtClean="0"/>
            <a:t>网卡：</a:t>
          </a:r>
          <a:r>
            <a:rPr lang="en-US" altLang="zh-CN" dirty="0" smtClean="0"/>
            <a:t>1000M</a:t>
          </a:r>
          <a:endParaRPr lang="zh-CN" altLang="en-US" dirty="0"/>
        </a:p>
      </dgm:t>
    </dgm:pt>
    <dgm:pt modelId="{A7A1A276-4EFF-4F0F-8601-27F0BED0072D}" cxnId="{06923E51-59DA-4D5B-BB86-9B58E2150484}" type="parTrans">
      <dgm:prSet/>
      <dgm:spPr/>
      <dgm:t>
        <a:bodyPr/>
        <a:lstStyle/>
        <a:p>
          <a:endParaRPr lang="zh-CN" altLang="en-US"/>
        </a:p>
      </dgm:t>
    </dgm:pt>
    <dgm:pt modelId="{5D66BD9D-4001-4627-93ED-D4043F90E70A}" cxnId="{06923E51-59DA-4D5B-BB86-9B58E2150484}" type="sibTrans">
      <dgm:prSet/>
      <dgm:spPr/>
      <dgm:t>
        <a:bodyPr/>
        <a:lstStyle/>
        <a:p>
          <a:endParaRPr lang="zh-CN" altLang="en-US"/>
        </a:p>
      </dgm:t>
    </dgm:pt>
    <dgm:pt modelId="{9CE06392-99F9-4753-93CB-75378507461D}">
      <dgm:prSet phldrT="[文本]"/>
      <dgm:spPr/>
      <dgm:t>
        <a:bodyPr/>
        <a:lstStyle/>
        <a:p>
          <a:r>
            <a:rPr lang="zh-CN" altLang="en-US" dirty="0" smtClean="0"/>
            <a:t>服务器操作系统：</a:t>
          </a:r>
          <a:r>
            <a:rPr lang="en-US" altLang="zh-CN" dirty="0" smtClean="0"/>
            <a:t>Windows2008/2012 Server</a:t>
          </a:r>
          <a:endParaRPr lang="zh-CN" altLang="en-US" dirty="0"/>
        </a:p>
      </dgm:t>
    </dgm:pt>
    <dgm:pt modelId="{94BBCBE4-2A66-4FCE-95A2-ABDBEB984BED}" cxnId="{CA8C3D81-996F-426C-865B-D1F25247A720}" type="parTrans">
      <dgm:prSet/>
      <dgm:spPr/>
      <dgm:t>
        <a:bodyPr/>
        <a:lstStyle/>
        <a:p>
          <a:endParaRPr lang="zh-CN" altLang="en-US"/>
        </a:p>
      </dgm:t>
    </dgm:pt>
    <dgm:pt modelId="{8961F647-ACE9-4971-9A7B-865EC7D55B34}" cxnId="{CA8C3D81-996F-426C-865B-D1F25247A720}" type="sibTrans">
      <dgm:prSet/>
      <dgm:spPr/>
      <dgm:t>
        <a:bodyPr/>
        <a:lstStyle/>
        <a:p>
          <a:endParaRPr lang="zh-CN" altLang="en-US"/>
        </a:p>
      </dgm:t>
    </dgm:pt>
    <dgm:pt modelId="{A097F324-B746-41B9-BF35-3935D06C3F93}" type="pres">
      <dgm:prSet presAssocID="{955713A2-6140-4C93-93FD-5EC3F7790876}" presName="Name0" presStyleCnt="0">
        <dgm:presLayoutVars>
          <dgm:dir/>
          <dgm:animLvl val="lvl"/>
          <dgm:resizeHandles/>
        </dgm:presLayoutVars>
      </dgm:prSet>
      <dgm:spPr/>
      <dgm:t>
        <a:bodyPr/>
        <a:lstStyle/>
        <a:p>
          <a:endParaRPr lang="zh-CN" altLang="en-US"/>
        </a:p>
      </dgm:t>
    </dgm:pt>
    <dgm:pt modelId="{6FEBED06-6310-4871-9367-19DABF6CAB55}" type="pres">
      <dgm:prSet presAssocID="{417A76AD-78DB-44DE-B168-90732A37A36A}" presName="linNode" presStyleCnt="0"/>
      <dgm:spPr/>
    </dgm:pt>
    <dgm:pt modelId="{2B8FF71E-4D4C-496B-A131-513EA49552D7}" type="pres">
      <dgm:prSet presAssocID="{417A76AD-78DB-44DE-B168-90732A37A36A}" presName="parentShp" presStyleLbl="node1" presStyleIdx="0" presStyleCnt="2" custScaleX="70779">
        <dgm:presLayoutVars>
          <dgm:bulletEnabled val="1"/>
        </dgm:presLayoutVars>
      </dgm:prSet>
      <dgm:spPr/>
      <dgm:t>
        <a:bodyPr/>
        <a:lstStyle/>
        <a:p>
          <a:endParaRPr lang="zh-CN" altLang="en-US"/>
        </a:p>
      </dgm:t>
    </dgm:pt>
    <dgm:pt modelId="{58EDDE12-DE05-424D-8753-D4B4D80938B6}" type="pres">
      <dgm:prSet presAssocID="{417A76AD-78DB-44DE-B168-90732A37A36A}" presName="childShp" presStyleLbl="bgAccFollowNode1" presStyleIdx="0" presStyleCnt="2">
        <dgm:presLayoutVars>
          <dgm:bulletEnabled val="1"/>
        </dgm:presLayoutVars>
      </dgm:prSet>
      <dgm:spPr/>
      <dgm:t>
        <a:bodyPr/>
        <a:lstStyle/>
        <a:p>
          <a:endParaRPr lang="zh-CN" altLang="en-US"/>
        </a:p>
      </dgm:t>
    </dgm:pt>
    <dgm:pt modelId="{B5A63B7C-09B3-4E78-9E6B-F576E8961E33}" type="pres">
      <dgm:prSet presAssocID="{4C097E65-D9E0-4F3A-AA18-888BC60865D2}" presName="spacing" presStyleCnt="0"/>
      <dgm:spPr/>
    </dgm:pt>
    <dgm:pt modelId="{F5E028C8-1ED6-460C-9D7A-A9370AB02F09}" type="pres">
      <dgm:prSet presAssocID="{3D0AF11B-0158-4D23-AF7E-B5F12D9222AE}" presName="linNode" presStyleCnt="0"/>
      <dgm:spPr/>
    </dgm:pt>
    <dgm:pt modelId="{C33D3814-6542-4B75-9CAD-8150194A32BD}" type="pres">
      <dgm:prSet presAssocID="{3D0AF11B-0158-4D23-AF7E-B5F12D9222AE}" presName="parentShp" presStyleLbl="node1" presStyleIdx="1" presStyleCnt="2" custScaleX="72078">
        <dgm:presLayoutVars>
          <dgm:bulletEnabled val="1"/>
        </dgm:presLayoutVars>
      </dgm:prSet>
      <dgm:spPr/>
      <dgm:t>
        <a:bodyPr/>
        <a:lstStyle/>
        <a:p>
          <a:endParaRPr lang="zh-CN" altLang="en-US"/>
        </a:p>
      </dgm:t>
    </dgm:pt>
    <dgm:pt modelId="{97C044EF-6260-41E5-B793-3C2F5F681C3B}" type="pres">
      <dgm:prSet presAssocID="{3D0AF11B-0158-4D23-AF7E-B5F12D9222AE}" presName="childShp" presStyleLbl="bgAccFollowNode1" presStyleIdx="1" presStyleCnt="2">
        <dgm:presLayoutVars>
          <dgm:bulletEnabled val="1"/>
        </dgm:presLayoutVars>
      </dgm:prSet>
      <dgm:spPr/>
      <dgm:t>
        <a:bodyPr/>
        <a:lstStyle/>
        <a:p>
          <a:endParaRPr lang="zh-CN" altLang="en-US"/>
        </a:p>
      </dgm:t>
    </dgm:pt>
  </dgm:ptLst>
  <dgm:cxnLst>
    <dgm:cxn modelId="{8853A399-2C56-4CFA-A2C7-FE11E87A23C1}" type="presOf" srcId="{4CECD763-FF36-4983-908F-5076DF29E253}" destId="{58EDDE12-DE05-424D-8753-D4B4D80938B6}" srcOrd="0" destOrd="2" presId="urn:microsoft.com/office/officeart/2005/8/layout/vList6"/>
    <dgm:cxn modelId="{B8C65CCA-6424-4A47-A906-A133AFD22824}" type="presOf" srcId="{417A76AD-78DB-44DE-B168-90732A37A36A}" destId="{2B8FF71E-4D4C-496B-A131-513EA49552D7}" srcOrd="0" destOrd="0" presId="urn:microsoft.com/office/officeart/2005/8/layout/vList6"/>
    <dgm:cxn modelId="{713E00EE-973C-4A2E-BC06-F7C47D2283DC}" srcId="{417A76AD-78DB-44DE-B168-90732A37A36A}" destId="{E212167C-F07D-4B1B-ABDD-9D03257CD1C7}" srcOrd="0" destOrd="0" parTransId="{BC11245C-E821-49E0-BF51-84D17E36E4B1}" sibTransId="{8FBDC3BC-3454-4F70-9727-FF36291AC5E9}"/>
    <dgm:cxn modelId="{8687459A-2318-44DA-B4BA-52D32B7B159F}" type="presOf" srcId="{E212167C-F07D-4B1B-ABDD-9D03257CD1C7}" destId="{58EDDE12-DE05-424D-8753-D4B4D80938B6}" srcOrd="0" destOrd="0" presId="urn:microsoft.com/office/officeart/2005/8/layout/vList6"/>
    <dgm:cxn modelId="{1A113262-5346-4B35-BA67-A62ACA41E111}" type="presOf" srcId="{0BECC5EF-6204-4485-854B-E74514DF7687}" destId="{58EDDE12-DE05-424D-8753-D4B4D80938B6}" srcOrd="0" destOrd="4" presId="urn:microsoft.com/office/officeart/2005/8/layout/vList6"/>
    <dgm:cxn modelId="{0A40B461-54B0-4DA0-AFDF-D74F4A19E38C}" type="presOf" srcId="{3D0AF11B-0158-4D23-AF7E-B5F12D9222AE}" destId="{C33D3814-6542-4B75-9CAD-8150194A32BD}" srcOrd="0" destOrd="0" presId="urn:microsoft.com/office/officeart/2005/8/layout/vList6"/>
    <dgm:cxn modelId="{D331ABC1-828B-4D25-84A8-7CF97B5BA59B}" type="presOf" srcId="{AD581111-7CAC-4BBB-BFBC-AFED0EB85FC3}" destId="{58EDDE12-DE05-424D-8753-D4B4D80938B6}" srcOrd="0" destOrd="1" presId="urn:microsoft.com/office/officeart/2005/8/layout/vList6"/>
    <dgm:cxn modelId="{CA8C3D81-996F-426C-865B-D1F25247A720}" srcId="{3D0AF11B-0158-4D23-AF7E-B5F12D9222AE}" destId="{9CE06392-99F9-4753-93CB-75378507461D}" srcOrd="1" destOrd="0" parTransId="{94BBCBE4-2A66-4FCE-95A2-ABDBEB984BED}" sibTransId="{8961F647-ACE9-4971-9A7B-865EC7D55B34}"/>
    <dgm:cxn modelId="{56BA926E-6641-46CA-B9F2-602712AD782A}" type="presOf" srcId="{955713A2-6140-4C93-93FD-5EC3F7790876}" destId="{A097F324-B746-41B9-BF35-3935D06C3F93}" srcOrd="0" destOrd="0" presId="urn:microsoft.com/office/officeart/2005/8/layout/vList6"/>
    <dgm:cxn modelId="{D48529DD-F16B-4D9D-A9BA-81E67FDFDA97}" srcId="{417A76AD-78DB-44DE-B168-90732A37A36A}" destId="{AD581111-7CAC-4BBB-BFBC-AFED0EB85FC3}" srcOrd="1" destOrd="0" parTransId="{546A49A8-50C2-472C-AE1A-BE50273F65BC}" sibTransId="{AA8462DD-C499-4A97-A095-5350B92342AC}"/>
    <dgm:cxn modelId="{06923E51-59DA-4D5B-BB86-9B58E2150484}" srcId="{417A76AD-78DB-44DE-B168-90732A37A36A}" destId="{4CECD763-FF36-4983-908F-5076DF29E253}" srcOrd="2" destOrd="0" parTransId="{A7A1A276-4EFF-4F0F-8601-27F0BED0072D}" sibTransId="{5D66BD9D-4001-4627-93ED-D4043F90E70A}"/>
    <dgm:cxn modelId="{39C8468D-A8E7-4676-AC51-1DF396FB230A}" srcId="{417A76AD-78DB-44DE-B168-90732A37A36A}" destId="{0BECC5EF-6204-4485-854B-E74514DF7687}" srcOrd="4" destOrd="0" parTransId="{712C15C3-4FF5-4B9D-9775-9A8DE5DC788E}" sibTransId="{536DBBCC-72B5-4381-8622-7164598A2627}"/>
    <dgm:cxn modelId="{8C0D7A40-02B5-4C19-A728-3D8DFB79CF28}" type="presOf" srcId="{CC00672B-F2E3-41FF-AEE1-8595E5DD5880}" destId="{97C044EF-6260-41E5-B793-3C2F5F681C3B}" srcOrd="0" destOrd="0" presId="urn:microsoft.com/office/officeart/2005/8/layout/vList6"/>
    <dgm:cxn modelId="{FE939B09-AD8C-4346-A3EC-F6D11343BD2E}" srcId="{3D0AF11B-0158-4D23-AF7E-B5F12D9222AE}" destId="{CC00672B-F2E3-41FF-AEE1-8595E5DD5880}" srcOrd="0" destOrd="0" parTransId="{45B1953D-D6BF-4CF9-A8E0-683A4CC9028A}" sibTransId="{140A1464-8B3E-4285-9B15-63E7910D63BE}"/>
    <dgm:cxn modelId="{3A1E5ECC-BF1E-4D0A-A15F-BA0785AD3541}" srcId="{417A76AD-78DB-44DE-B168-90732A37A36A}" destId="{4C8DCD0D-2579-487A-BF18-9FF2A5609C50}" srcOrd="3" destOrd="0" parTransId="{3DB2B0CD-0B64-4510-959B-F7C12C1F6B8E}" sibTransId="{93F24A43-3AB7-41CE-A019-13A47715CE14}"/>
    <dgm:cxn modelId="{3D5258E0-F130-4C7A-960D-599D47B4E074}" type="presOf" srcId="{4C8DCD0D-2579-487A-BF18-9FF2A5609C50}" destId="{58EDDE12-DE05-424D-8753-D4B4D80938B6}" srcOrd="0" destOrd="3" presId="urn:microsoft.com/office/officeart/2005/8/layout/vList6"/>
    <dgm:cxn modelId="{BB05C289-B2B3-42D9-95CC-02767B656458}" srcId="{955713A2-6140-4C93-93FD-5EC3F7790876}" destId="{3D0AF11B-0158-4D23-AF7E-B5F12D9222AE}" srcOrd="1" destOrd="0" parTransId="{E15EF918-088E-474F-9683-2623EDCD6F04}" sibTransId="{7C8E3901-C7A9-48F2-A24B-9B546B0F6CA3}"/>
    <dgm:cxn modelId="{89EA22E0-84AA-45B3-A8F8-21E6A7B44EA9}" type="presOf" srcId="{9CE06392-99F9-4753-93CB-75378507461D}" destId="{97C044EF-6260-41E5-B793-3C2F5F681C3B}" srcOrd="0" destOrd="1" presId="urn:microsoft.com/office/officeart/2005/8/layout/vList6"/>
    <dgm:cxn modelId="{9E94F7A7-F804-4D3F-96D2-F9E93ACC362B}" srcId="{955713A2-6140-4C93-93FD-5EC3F7790876}" destId="{417A76AD-78DB-44DE-B168-90732A37A36A}" srcOrd="0" destOrd="0" parTransId="{BBF72145-289C-4850-B563-5949753F328B}" sibTransId="{4C097E65-D9E0-4F3A-AA18-888BC60865D2}"/>
    <dgm:cxn modelId="{10959CB5-87F0-4488-A957-69FBBB36CFEF}" type="presParOf" srcId="{A097F324-B746-41B9-BF35-3935D06C3F93}" destId="{6FEBED06-6310-4871-9367-19DABF6CAB55}" srcOrd="0" destOrd="0" presId="urn:microsoft.com/office/officeart/2005/8/layout/vList6"/>
    <dgm:cxn modelId="{1737B98E-9E2A-4062-AF9C-212343632651}" type="presParOf" srcId="{6FEBED06-6310-4871-9367-19DABF6CAB55}" destId="{2B8FF71E-4D4C-496B-A131-513EA49552D7}" srcOrd="0" destOrd="0" presId="urn:microsoft.com/office/officeart/2005/8/layout/vList6"/>
    <dgm:cxn modelId="{D9E3012E-E2A4-4621-9E87-91DAC1694731}" type="presParOf" srcId="{6FEBED06-6310-4871-9367-19DABF6CAB55}" destId="{58EDDE12-DE05-424D-8753-D4B4D80938B6}" srcOrd="1" destOrd="0" presId="urn:microsoft.com/office/officeart/2005/8/layout/vList6"/>
    <dgm:cxn modelId="{F8A9520B-D20E-49D0-8C99-E82654D017AB}" type="presParOf" srcId="{A097F324-B746-41B9-BF35-3935D06C3F93}" destId="{B5A63B7C-09B3-4E78-9E6B-F576E8961E33}" srcOrd="1" destOrd="0" presId="urn:microsoft.com/office/officeart/2005/8/layout/vList6"/>
    <dgm:cxn modelId="{B5DB2CB8-DDF1-4D83-8D95-E2B32B89EF8A}" type="presParOf" srcId="{A097F324-B746-41B9-BF35-3935D06C3F93}" destId="{F5E028C8-1ED6-460C-9D7A-A9370AB02F09}" srcOrd="2" destOrd="0" presId="urn:microsoft.com/office/officeart/2005/8/layout/vList6"/>
    <dgm:cxn modelId="{E4ED8E54-732E-4C15-9AC5-598E7C5F81E0}" type="presParOf" srcId="{F5E028C8-1ED6-460C-9D7A-A9370AB02F09}" destId="{C33D3814-6542-4B75-9CAD-8150194A32BD}" srcOrd="0" destOrd="0" presId="urn:microsoft.com/office/officeart/2005/8/layout/vList6"/>
    <dgm:cxn modelId="{C62B7521-AD10-4A34-ACDD-3A3D14758ECA}" type="presParOf" srcId="{F5E028C8-1ED6-460C-9D7A-A9370AB02F09}" destId="{97C044EF-6260-41E5-B793-3C2F5F681C3B}"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EDDE12-DE05-424D-8753-D4B4D80938B6}">
      <dsp:nvSpPr>
        <dsp:cNvPr id="0" name=""/>
        <dsp:cNvSpPr/>
      </dsp:nvSpPr>
      <dsp:spPr>
        <a:xfrm>
          <a:off x="3467882" y="597"/>
          <a:ext cx="6091876" cy="233111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t>CPU:</a:t>
          </a:r>
          <a:r>
            <a:rPr lang="zh-CN" altLang="en-US" sz="1500" kern="1200" dirty="0" smtClean="0"/>
            <a:t>四核及以上</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内存：</a:t>
          </a:r>
          <a:r>
            <a:rPr lang="en-US" altLang="zh-CN" sz="1500" kern="1200" dirty="0" smtClean="0"/>
            <a:t>8G</a:t>
          </a:r>
          <a:r>
            <a:rPr lang="zh-CN" altLang="en-US" sz="1500" kern="1200" dirty="0" smtClean="0"/>
            <a:t>及以上</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网卡：</a:t>
          </a:r>
          <a:r>
            <a:rPr lang="en-US" altLang="zh-CN" sz="1500" kern="1200" dirty="0" smtClean="0"/>
            <a:t>1000M</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硬盘：</a:t>
          </a:r>
          <a:r>
            <a:rPr lang="en-US" altLang="zh-CN" sz="1500" kern="1200" dirty="0" smtClean="0"/>
            <a:t>1000GB</a:t>
          </a:r>
          <a:r>
            <a:rPr lang="zh-CN" altLang="en-US" sz="1500" kern="1200" dirty="0" smtClean="0"/>
            <a:t>及以上</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显示器分辨率：</a:t>
          </a:r>
          <a:r>
            <a:rPr lang="en-US" altLang="zh-CN" sz="1500" kern="1200" dirty="0" smtClean="0"/>
            <a:t>1024*768</a:t>
          </a:r>
          <a:r>
            <a:rPr lang="zh-CN" altLang="en-US" sz="1500" kern="1200" dirty="0" smtClean="0"/>
            <a:t>及以上硬件支持</a:t>
          </a:r>
          <a:r>
            <a:rPr lang="en-US" altLang="zh-CN" sz="1500" kern="1200" dirty="0" smtClean="0"/>
            <a:t>DirectX9.0</a:t>
          </a:r>
          <a:endParaRPr lang="zh-CN" altLang="en-US" sz="1500" kern="1200" dirty="0"/>
        </a:p>
      </dsp:txBody>
      <dsp:txXfrm>
        <a:off x="3467882" y="597"/>
        <a:ext cx="6091876" cy="2331118"/>
      </dsp:txXfrm>
    </dsp:sp>
    <dsp:sp modelId="{2B8FF71E-4D4C-496B-A131-513EA49552D7}">
      <dsp:nvSpPr>
        <dsp:cNvPr id="0" name=""/>
        <dsp:cNvSpPr/>
      </dsp:nvSpPr>
      <dsp:spPr>
        <a:xfrm>
          <a:off x="593369" y="597"/>
          <a:ext cx="2874512" cy="23311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服务器硬件配置要求</a:t>
          </a:r>
          <a:endParaRPr lang="zh-CN" altLang="en-US" sz="3200" kern="1200" dirty="0"/>
        </a:p>
      </dsp:txBody>
      <dsp:txXfrm>
        <a:off x="593369" y="597"/>
        <a:ext cx="2874512" cy="2331118"/>
      </dsp:txXfrm>
    </dsp:sp>
    <dsp:sp modelId="{97C044EF-6260-41E5-B793-3C2F5F681C3B}">
      <dsp:nvSpPr>
        <dsp:cNvPr id="0" name=""/>
        <dsp:cNvSpPr/>
      </dsp:nvSpPr>
      <dsp:spPr>
        <a:xfrm>
          <a:off x="3494259" y="2564827"/>
          <a:ext cx="6091876" cy="233111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t>可支持的操作系统：</a:t>
          </a:r>
          <a:r>
            <a:rPr lang="en-US" altLang="zh-CN" sz="1500" kern="1200" dirty="0" smtClean="0"/>
            <a:t>WindowsXPSP3/7/8</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服务器操作系统：</a:t>
          </a:r>
          <a:r>
            <a:rPr lang="en-US" altLang="zh-CN" sz="1500" kern="1200" dirty="0" smtClean="0"/>
            <a:t>Windows2008/2012 Server</a:t>
          </a:r>
          <a:endParaRPr lang="zh-CN" altLang="en-US" sz="1500" kern="1200" dirty="0"/>
        </a:p>
      </dsp:txBody>
      <dsp:txXfrm>
        <a:off x="3494259" y="2564827"/>
        <a:ext cx="6091876" cy="2331118"/>
      </dsp:txXfrm>
    </dsp:sp>
    <dsp:sp modelId="{C33D3814-6542-4B75-9CAD-8150194A32BD}">
      <dsp:nvSpPr>
        <dsp:cNvPr id="0" name=""/>
        <dsp:cNvSpPr/>
      </dsp:nvSpPr>
      <dsp:spPr>
        <a:xfrm>
          <a:off x="566991" y="2564827"/>
          <a:ext cx="2927268" cy="23311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软件运行环境</a:t>
          </a:r>
        </a:p>
      </dsp:txBody>
      <dsp:txXfrm>
        <a:off x="566991" y="2564827"/>
        <a:ext cx="2927268" cy="233111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BBFD89-BB28-47C4-8202-677F6E447B0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43D1DB-4B89-4B9E-99FA-51A04CF95A3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userDrawn="1"/>
        </p:nvSpPr>
        <p:spPr>
          <a:xfrm>
            <a:off x="0" y="2181876"/>
            <a:ext cx="12192000" cy="1848206"/>
          </a:xfrm>
          <a:prstGeom prst="rect">
            <a:avLst/>
          </a:prstGeom>
          <a:solidFill>
            <a:schemeClr val="accent1"/>
          </a:solidFill>
          <a:ln>
            <a:noFill/>
          </a:ln>
          <a:effectLst/>
        </p:spPr>
        <p:txBody>
          <a:bodyPr vert="horz" wrap="square" lIns="121920" tIns="60960" rIns="121920" bIns="60960" numCol="1" anchor="t" anchorCtr="0" compatLnSpc="1"/>
          <a:lstStyle/>
          <a:p>
            <a:endParaRPr lang="zh-CN" altLang="en-US" sz="2400"/>
          </a:p>
        </p:txBody>
      </p:sp>
      <p:cxnSp>
        <p:nvCxnSpPr>
          <p:cNvPr id="3" name="直接连接符 2"/>
          <p:cNvCxnSpPr/>
          <p:nvPr userDrawn="1"/>
        </p:nvCxnSpPr>
        <p:spPr>
          <a:xfrm>
            <a:off x="0" y="422108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3"/>
          <p:cNvSpPr txBox="1"/>
          <p:nvPr userDrawn="1"/>
        </p:nvSpPr>
        <p:spPr>
          <a:xfrm>
            <a:off x="3402260" y="2567806"/>
            <a:ext cx="5387481" cy="107632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smtClean="0">
                <a:ln w="3175">
                  <a:solidFill>
                    <a:srgbClr val="31A5D7"/>
                  </a:solidFill>
                </a:ln>
                <a:solidFill>
                  <a:schemeClr val="bg1"/>
                </a:solidFill>
                <a:latin typeface="+mj-ea"/>
                <a:ea typeface="+mj-ea"/>
              </a:rPr>
              <a:t>润泽科技数据中心</a:t>
            </a:r>
            <a:endParaRPr lang="zh-CN" altLang="en-US" sz="3200" b="1" dirty="0" smtClean="0">
              <a:ln w="3175">
                <a:solidFill>
                  <a:srgbClr val="31A5D7"/>
                </a:solidFill>
              </a:ln>
              <a:solidFill>
                <a:schemeClr val="bg1"/>
              </a:solidFill>
              <a:latin typeface="+mj-ea"/>
              <a:ea typeface="+mj-ea"/>
            </a:endParaRPr>
          </a:p>
          <a:p>
            <a:pPr algn="ctr"/>
            <a:endParaRPr lang="en-US" altLang="zh-CN" sz="3200" b="1" dirty="0" smtClean="0">
              <a:ln w="3175">
                <a:solidFill>
                  <a:srgbClr val="31A5D7"/>
                </a:solidFill>
              </a:ln>
              <a:solidFill>
                <a:schemeClr val="bg1"/>
              </a:solidFill>
              <a:latin typeface="+mj-ea"/>
              <a:ea typeface="+mj-ea"/>
            </a:endParaRPr>
          </a:p>
        </p:txBody>
      </p:sp>
      <p:cxnSp>
        <p:nvCxnSpPr>
          <p:cNvPr id="5" name="直接连接符 4"/>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42"/>
          <p:cNvSpPr txBox="1"/>
          <p:nvPr userDrawn="1"/>
        </p:nvSpPr>
        <p:spPr>
          <a:xfrm>
            <a:off x="4858385" y="6093460"/>
            <a:ext cx="2868930"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cxnSp>
        <p:nvCxnSpPr>
          <p:cNvPr id="12" name="直接连接符 11"/>
          <p:cNvCxnSpPr/>
          <p:nvPr userDrawn="1"/>
        </p:nvCxnSpPr>
        <p:spPr>
          <a:xfrm>
            <a:off x="-34" y="206084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图片 13" descr="fd7822eee3c587287323d4825493695"/>
          <p:cNvPicPr>
            <a:picLocks noChangeAspect="1"/>
          </p:cNvPicPr>
          <p:nvPr userDrawn="1"/>
        </p:nvPicPr>
        <p:blipFill>
          <a:blip r:embed="rId2" cstate="print"/>
          <a:stretch>
            <a:fillRect/>
          </a:stretch>
        </p:blipFill>
        <p:spPr>
          <a:xfrm>
            <a:off x="0" y="27305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08</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09</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10</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11</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12</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7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13</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8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14</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9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15</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16</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1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17</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94211"/>
            <a:ext cx="846609" cy="461665"/>
          </a:xfrm>
          <a:prstGeom prst="rect">
            <a:avLst/>
          </a:prstGeom>
          <a:noFill/>
          <a:ln>
            <a:solidFill>
              <a:schemeClr val="accent1"/>
            </a:solidFill>
          </a:ln>
        </p:spPr>
        <p:txBody>
          <a:bodyPr wrap="square" rtlCol="0" anchor="ctr" anchorCtr="1">
            <a:spAutoFit/>
          </a:bodyPr>
          <a:lstStyle>
            <a:defPPr>
              <a:defRPr lang="zh-CN"/>
            </a:defPPr>
            <a:lvl1pPr algn="ctr">
              <a:defRPr sz="3200">
                <a:solidFill>
                  <a:srgbClr val="339933"/>
                </a:solidFill>
                <a:latin typeface="Impact" panose="020B0806030902050204" pitchFamily="34" charset="0"/>
              </a:defRPr>
            </a:lvl1pPr>
          </a:lstStyle>
          <a:p>
            <a:pPr lvl="0"/>
            <a:r>
              <a:rPr lang="zh-CN" altLang="en-US" sz="2400" b="1" dirty="0" smtClean="0">
                <a:solidFill>
                  <a:schemeClr val="accent1"/>
                </a:solidFill>
              </a:rPr>
              <a:t>目录</a:t>
            </a:r>
            <a:endParaRPr lang="zh-CN" altLang="en-US" sz="2400" b="1" dirty="0">
              <a:solidFill>
                <a:schemeClr val="accent1"/>
              </a:solidFill>
            </a:endParaRPr>
          </a:p>
        </p:txBody>
      </p:sp>
      <p:pic>
        <p:nvPicPr>
          <p:cNvPr id="2" name="图片 1" descr="fd7822eee3c587287323d4825493695"/>
          <p:cNvPicPr>
            <a:picLocks noChangeAspect="1"/>
          </p:cNvPicPr>
          <p:nvPr userDrawn="1"/>
        </p:nvPicPr>
        <p:blipFill>
          <a:blip r:embed="rId2" cstate="print"/>
          <a:stretch>
            <a:fillRect/>
          </a:stretch>
        </p:blipFill>
        <p:spPr>
          <a:xfrm>
            <a:off x="8216265" y="39433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2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18</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3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19</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4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20</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5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a:solidFill>
                  <a:schemeClr val="accent1"/>
                </a:solidFill>
                <a:latin typeface="Impact" panose="020B0806030902050204" pitchFamily="34" charset="0"/>
              </a:rPr>
              <a:t>21</a:t>
            </a:r>
            <a:endParaRPr lang="en-US" altLang="zh-CN"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底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矩形 13"/>
          <p:cNvSpPr/>
          <p:nvPr userDrawn="1"/>
        </p:nvSpPr>
        <p:spPr>
          <a:xfrm>
            <a:off x="0" y="2626517"/>
            <a:ext cx="12192000" cy="1714585"/>
          </a:xfrm>
          <a:prstGeom prst="rect">
            <a:avLst/>
          </a:prstGeom>
          <a:solidFill>
            <a:schemeClr val="accent1"/>
          </a:solidFill>
          <a:ln>
            <a:solidFill>
              <a:srgbClr val="339933"/>
            </a:solidFill>
          </a:ln>
          <a:effectLst/>
        </p:spPr>
        <p:txBody>
          <a:bodyPr vert="horz" wrap="square" lIns="121920" tIns="60960" rIns="121920" bIns="60960" numCol="1" anchor="t" anchorCtr="0" compatLnSpc="1"/>
          <a:lstStyle/>
          <a:p>
            <a:endParaRPr lang="zh-CN" altLang="en-US" sz="2400"/>
          </a:p>
        </p:txBody>
      </p:sp>
      <p:cxnSp>
        <p:nvCxnSpPr>
          <p:cNvPr id="15" name="直接连接符 14"/>
          <p:cNvCxnSpPr/>
          <p:nvPr userDrawn="1"/>
        </p:nvCxnSpPr>
        <p:spPr>
          <a:xfrm>
            <a:off x="0" y="4373612"/>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3"/>
          <p:cNvSpPr txBox="1"/>
          <p:nvPr userDrawn="1"/>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7200" b="1" dirty="0">
                <a:ln w="3175">
                  <a:solidFill>
                    <a:srgbClr val="31A5D7"/>
                  </a:solidFill>
                </a:ln>
                <a:solidFill>
                  <a:schemeClr val="bg1"/>
                </a:solidFill>
                <a:latin typeface="Copperplate Gothic Bold" panose="020E0705020206020404" pitchFamily="34" charset="0"/>
                <a:ea typeface="华康俪金黑W8" pitchFamily="49" charset="-122"/>
              </a:rPr>
              <a:t>谢谢</a:t>
            </a:r>
            <a:endParaRPr lang="zh-CN" altLang="en-US" sz="11500" b="1" dirty="0">
              <a:ln w="3175">
                <a:solidFill>
                  <a:srgbClr val="31A5D7"/>
                </a:solidFill>
              </a:ln>
              <a:solidFill>
                <a:schemeClr val="bg1"/>
              </a:solidFill>
              <a:latin typeface="华康俪金黑W8" pitchFamily="49" charset="-122"/>
              <a:ea typeface="华康俪金黑W8" pitchFamily="49" charset="-122"/>
            </a:endParaRPr>
          </a:p>
        </p:txBody>
      </p:sp>
      <p:cxnSp>
        <p:nvCxnSpPr>
          <p:cNvPr id="26" name="直接连接符 25"/>
          <p:cNvCxnSpPr/>
          <p:nvPr userDrawn="1"/>
        </p:nvCxnSpPr>
        <p:spPr>
          <a:xfrm>
            <a:off x="-34" y="2597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文本框 42"/>
          <p:cNvSpPr txBox="1"/>
          <p:nvPr userDrawn="1"/>
        </p:nvSpPr>
        <p:spPr>
          <a:xfrm>
            <a:off x="4911090" y="6089650"/>
            <a:ext cx="2961005"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pic>
        <p:nvPicPr>
          <p:cNvPr id="2" name="图片 1" descr="fd7822eee3c587287323d4825493695"/>
          <p:cNvPicPr>
            <a:picLocks noChangeAspect="1"/>
          </p:cNvPicPr>
          <p:nvPr userDrawn="1"/>
        </p:nvPicPr>
        <p:blipFill>
          <a:blip r:embed="rId2" cstate="print"/>
          <a:stretch>
            <a:fillRect/>
          </a:stretch>
        </p:blipFill>
        <p:spPr>
          <a:xfrm>
            <a:off x="8163560" y="174625"/>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55183D58-648D-4475-BEF8-624F48514A30}"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822642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854265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8152765" y="42354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8026400" y="227965"/>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827010"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06</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a:solidFill>
            <a:schemeClr val="accent1"/>
          </a:solidFill>
        </p:grpSpPr>
        <p:sp>
          <p:nvSpPr>
            <p:cNvPr id="8" name="椭圆 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椭圆 1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椭圆 1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椭圆 1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椭圆 1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 name="椭圆 2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TextBox 24"/>
          <p:cNvSpPr txBox="1"/>
          <p:nvPr userDrawn="1"/>
        </p:nvSpPr>
        <p:spPr>
          <a:xfrm>
            <a:off x="479376" y="333261"/>
            <a:ext cx="846609" cy="58356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07</a:t>
            </a:r>
            <a:endParaRPr lang="zh-CN" altLang="en-US" sz="3200" dirty="0">
              <a:solidFill>
                <a:schemeClr val="accent1"/>
              </a:solidFill>
              <a:latin typeface="Impact" panose="020B0806030902050204" pitchFamily="34" charset="0"/>
            </a:endParaRPr>
          </a:p>
        </p:txBody>
      </p:sp>
      <p:pic>
        <p:nvPicPr>
          <p:cNvPr id="2" name="图片 1" descr="fd7822eee3c587287323d4825493695"/>
          <p:cNvPicPr>
            <a:picLocks noChangeAspect="1"/>
          </p:cNvPicPr>
          <p:nvPr userDrawn="1"/>
        </p:nvPicPr>
        <p:blipFill>
          <a:blip r:embed="rId2" cstate="print"/>
          <a:stretch>
            <a:fillRect/>
          </a:stretch>
        </p:blipFill>
        <p:spPr>
          <a:xfrm>
            <a:off x="7963535" y="332740"/>
            <a:ext cx="3602990" cy="822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4.xml"/><Relationship Id="rId7" Type="http://schemas.openxmlformats.org/officeDocument/2006/relationships/image" Target="../media/image8.jpeg"/><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1" name="TextBox 13"/>
          <p:cNvSpPr txBox="1"/>
          <p:nvPr/>
        </p:nvSpPr>
        <p:spPr>
          <a:xfrm>
            <a:off x="2495600" y="3198462"/>
            <a:ext cx="7128792" cy="5835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smtClean="0">
                <a:ln w="3175">
                  <a:solidFill>
                    <a:srgbClr val="31A5D7"/>
                  </a:solidFill>
                </a:ln>
                <a:solidFill>
                  <a:schemeClr val="bg1"/>
                </a:solidFill>
                <a:latin typeface="+mj-ea"/>
                <a:ea typeface="+mj-ea"/>
              </a:rPr>
              <a:t>运维五部视频监控设备</a:t>
            </a:r>
            <a:r>
              <a:rPr lang="zh-CN" altLang="en-US" sz="3200" b="1" dirty="0">
                <a:ln w="3175">
                  <a:solidFill>
                    <a:srgbClr val="31A5D7"/>
                  </a:solidFill>
                </a:ln>
                <a:solidFill>
                  <a:schemeClr val="bg1"/>
                </a:solidFill>
                <a:latin typeface="+mj-ea"/>
                <a:ea typeface="+mj-ea"/>
              </a:rPr>
              <a:t>操作培训</a:t>
            </a:r>
            <a:endParaRPr lang="en-US" altLang="zh-CN" sz="3200" b="1" dirty="0" smtClean="0">
              <a:ln w="3175">
                <a:solidFill>
                  <a:srgbClr val="31A5D7"/>
                </a:solidFill>
              </a:ln>
              <a:solidFill>
                <a:schemeClr val="bg1"/>
              </a:solidFill>
              <a:latin typeface="+mj-ea"/>
              <a:ea typeface="+mj-ea"/>
            </a:endParaRPr>
          </a:p>
        </p:txBody>
      </p:sp>
      <p:sp>
        <p:nvSpPr>
          <p:cNvPr id="2" name="TextBox 1"/>
          <p:cNvSpPr txBox="1"/>
          <p:nvPr/>
        </p:nvSpPr>
        <p:spPr>
          <a:xfrm>
            <a:off x="8904312" y="4869160"/>
            <a:ext cx="1338828" cy="646331"/>
          </a:xfrm>
          <a:prstGeom prst="rect">
            <a:avLst/>
          </a:prstGeom>
          <a:noFill/>
        </p:spPr>
        <p:txBody>
          <a:bodyPr wrap="none" rtlCol="0">
            <a:spAutoFit/>
          </a:bodyPr>
          <a:lstStyle/>
          <a:p>
            <a:r>
              <a:rPr lang="zh-CN" altLang="en-US" dirty="0" smtClean="0"/>
              <a:t>培训讲师：</a:t>
            </a:r>
            <a:endParaRPr lang="en-US" altLang="zh-CN" dirty="0" smtClean="0"/>
          </a:p>
          <a:p>
            <a:r>
              <a:rPr lang="zh-CN" altLang="en-US" dirty="0" smtClean="0"/>
              <a:t>培训日期：</a:t>
            </a:r>
            <a:endParaRPr lang="zh-CN" altLang="en-US" dirty="0"/>
          </a:p>
        </p:txBody>
      </p:sp>
    </p:spTree>
  </p:cSld>
  <p:clrMapOvr>
    <a:overrideClrMapping bg1="lt1" tx1="dk1" bg2="lt2" tx2="dk2" accent1="accent1" accent2="accent2" accent3="accent3" accent4="accent4" accent5="accent5" accent6="accent6" hlink="hlink" folHlink="folHlink"/>
  </p:clrMapOvr>
  <p:transition advTm="332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7" name="TextBox 5"/>
          <p:cNvSpPr txBox="1"/>
          <p:nvPr/>
        </p:nvSpPr>
        <p:spPr>
          <a:xfrm>
            <a:off x="1667317" y="328464"/>
            <a:ext cx="8856984" cy="953135"/>
          </a:xfrm>
          <a:prstGeom prst="rect">
            <a:avLst/>
          </a:prstGeom>
          <a:noFill/>
        </p:spPr>
        <p:txBody>
          <a:bodyPr wrap="square" rtlCol="0">
            <a:spAutoFit/>
          </a:bodyPr>
          <a:lstStyle/>
          <a:p>
            <a:r>
              <a:rPr lang="zh-CN" altLang="en-US" sz="2800" b="1" dirty="0" smtClean="0">
                <a:solidFill>
                  <a:schemeClr val="accent1"/>
                </a:solidFill>
                <a:sym typeface="+mn-ea"/>
              </a:rPr>
              <a:t>视频监控系统操作</a:t>
            </a:r>
            <a:endParaRPr lang="zh-CN" altLang="en-US" sz="2800" b="1" dirty="0">
              <a:solidFill>
                <a:schemeClr val="bg1"/>
              </a:solidFill>
            </a:endParaRPr>
          </a:p>
          <a:p>
            <a:endParaRPr lang="zh-CN" altLang="en-US" sz="2800" b="1" dirty="0" smtClean="0">
              <a:solidFill>
                <a:schemeClr val="accent1"/>
              </a:solidFill>
              <a:sym typeface="+mn-ea"/>
            </a:endParaRPr>
          </a:p>
        </p:txBody>
      </p:sp>
      <p:sp>
        <p:nvSpPr>
          <p:cNvPr id="5" name="文本框 4"/>
          <p:cNvSpPr txBox="1"/>
          <p:nvPr/>
        </p:nvSpPr>
        <p:spPr>
          <a:xfrm>
            <a:off x="757555" y="882650"/>
            <a:ext cx="10101580" cy="768350"/>
          </a:xfrm>
          <a:prstGeom prst="rect">
            <a:avLst/>
          </a:prstGeom>
          <a:noFill/>
        </p:spPr>
        <p:txBody>
          <a:bodyPr wrap="square" rtlCol="0">
            <a:spAutoFit/>
          </a:bodyPr>
          <a:lstStyle/>
          <a:p>
            <a:r>
              <a:rPr lang="zh-CN" altLang="en-US" sz="2400" b="1" dirty="0">
                <a:latin typeface="楷体" panose="02010609060101010101" charset="-122"/>
                <a:ea typeface="楷体" panose="02010609060101010101" charset="-122"/>
              </a:rPr>
              <a:t>录像回放</a:t>
            </a:r>
            <a:endParaRPr lang="zh-CN" altLang="en-US" sz="2400" dirty="0">
              <a:latin typeface="楷体" panose="02010609060101010101" charset="-122"/>
              <a:ea typeface="楷体" panose="02010609060101010101" charset="-122"/>
            </a:endParaRPr>
          </a:p>
          <a:p>
            <a:endParaRPr lang="zh-CN" altLang="en-US" sz="2000" dirty="0">
              <a:latin typeface="楷体" panose="02010609060101010101" charset="-122"/>
              <a:ea typeface="楷体" panose="02010609060101010101" charset="-122"/>
            </a:endParaRPr>
          </a:p>
        </p:txBody>
      </p:sp>
      <p:sp>
        <p:nvSpPr>
          <p:cNvPr id="3" name="文本框 2"/>
          <p:cNvSpPr txBox="1"/>
          <p:nvPr/>
        </p:nvSpPr>
        <p:spPr>
          <a:xfrm>
            <a:off x="915670" y="1281430"/>
            <a:ext cx="5383530" cy="3582035"/>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常规回放</a:t>
            </a:r>
            <a:endParaRPr lang="zh-CN" altLang="en-US" dirty="0">
              <a:latin typeface="华文楷体" panose="02010600040101010101" pitchFamily="2" charset="-122"/>
              <a:ea typeface="华文楷体" panose="02010600040101010101" pitchFamily="2" charset="-122"/>
            </a:endParaRPr>
          </a:p>
          <a:p>
            <a:r>
              <a:rPr lang="zh-CN" altLang="en-US" sz="1600" dirty="0">
                <a:latin typeface="华文楷体" panose="02010600040101010101" pitchFamily="2" charset="-122"/>
                <a:ea typeface="华文楷体" panose="02010600040101010101" pitchFamily="2" charset="-122"/>
              </a:rPr>
              <a:t>软件支持最多 16 路回放。回放操作步骤如下：</a:t>
            </a:r>
            <a:endParaRPr lang="zh-CN" altLang="en-US" sz="1600" dirty="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pPr>
              <a:lnSpc>
                <a:spcPts val="100"/>
              </a:lnSpc>
            </a:pPr>
            <a:r>
              <a:rPr lang="zh-CN" altLang="en-US" sz="1600" dirty="0" smtClean="0">
                <a:latin typeface="华文楷体" panose="02010600040101010101" pitchFamily="2" charset="-122"/>
                <a:ea typeface="华文楷体" panose="02010600040101010101" pitchFamily="2" charset="-122"/>
              </a:rPr>
              <a:t>第一</a:t>
            </a:r>
            <a:r>
              <a:rPr lang="zh-CN" altLang="en-US" sz="1600" dirty="0">
                <a:latin typeface="华文楷体" panose="02010600040101010101" pitchFamily="2" charset="-122"/>
                <a:ea typeface="华文楷体" panose="02010600040101010101" pitchFamily="2" charset="-122"/>
              </a:rPr>
              <a:t>步：选择画面分割方式。软件支持 1/</a:t>
            </a:r>
            <a:endParaRPr lang="zh-CN" altLang="en-US" sz="1600" dirty="0">
              <a:latin typeface="华文楷体" panose="02010600040101010101" pitchFamily="2" charset="-122"/>
              <a:ea typeface="华文楷体" panose="02010600040101010101" pitchFamily="2" charset="-122"/>
            </a:endParaRPr>
          </a:p>
          <a:p>
            <a:r>
              <a:rPr lang="zh-CN" altLang="en-US" sz="1600" dirty="0">
                <a:latin typeface="华文楷体" panose="02010600040101010101" pitchFamily="2" charset="-122"/>
                <a:ea typeface="华文楷体" panose="02010600040101010101" pitchFamily="2" charset="-122"/>
              </a:rPr>
              <a:t>4/9/16 画面分割回放。</a:t>
            </a:r>
            <a:endParaRPr lang="zh-CN" altLang="en-US" sz="2000" dirty="0">
              <a:latin typeface="华文楷体" panose="02010600040101010101" pitchFamily="2" charset="-122"/>
              <a:ea typeface="华文楷体" panose="02010600040101010101" pitchFamily="2" charset="-122"/>
            </a:endParaRPr>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p:txBody>
      </p:sp>
      <p:grpSp>
        <p:nvGrpSpPr>
          <p:cNvPr id="1073742884" name="组合 1073742883"/>
          <p:cNvGrpSpPr/>
          <p:nvPr/>
        </p:nvGrpSpPr>
        <p:grpSpPr>
          <a:xfrm>
            <a:off x="581025" y="2566035"/>
            <a:ext cx="4832350" cy="3555365"/>
            <a:chOff x="0" y="0"/>
            <a:chExt cx="5935" cy="4188"/>
          </a:xfrm>
        </p:grpSpPr>
        <p:pic>
          <p:nvPicPr>
            <p:cNvPr id="1073742885" name="图片 1073742884"/>
            <p:cNvPicPr>
              <a:picLocks noChangeAspect="1"/>
            </p:cNvPicPr>
            <p:nvPr/>
          </p:nvPicPr>
          <p:blipFill>
            <a:blip r:embed="rId1" cstate="print"/>
            <a:stretch>
              <a:fillRect/>
            </a:stretch>
          </p:blipFill>
          <p:spPr>
            <a:xfrm>
              <a:off x="0" y="0"/>
              <a:ext cx="5935" cy="4188"/>
            </a:xfrm>
            <a:prstGeom prst="rect">
              <a:avLst/>
            </a:prstGeom>
            <a:noFill/>
            <a:ln w="9525">
              <a:noFill/>
            </a:ln>
          </p:spPr>
        </p:pic>
        <p:grpSp>
          <p:nvGrpSpPr>
            <p:cNvPr id="1073742886" name="组合 1073742885"/>
            <p:cNvGrpSpPr/>
            <p:nvPr/>
          </p:nvGrpSpPr>
          <p:grpSpPr>
            <a:xfrm>
              <a:off x="4754" y="2794"/>
              <a:ext cx="1150" cy="290"/>
              <a:chOff x="4754" y="2794"/>
              <a:chExt cx="1150" cy="290"/>
            </a:xfrm>
          </p:grpSpPr>
          <p:sp>
            <p:nvSpPr>
              <p:cNvPr id="1073742887" name="任意多边形 1073742886"/>
              <p:cNvSpPr/>
              <p:nvPr/>
            </p:nvSpPr>
            <p:spPr>
              <a:xfrm>
                <a:off x="4754" y="2794"/>
                <a:ext cx="1150" cy="290"/>
              </a:xfrm>
              <a:custGeom>
                <a:avLst/>
                <a:gdLst/>
                <a:ahLst/>
                <a:cxnLst/>
                <a:rect l="0" t="0" r="0" b="0"/>
                <a:pathLst>
                  <a:path w="1150" h="290">
                    <a:moveTo>
                      <a:pt x="0" y="290"/>
                    </a:moveTo>
                    <a:lnTo>
                      <a:pt x="1150" y="290"/>
                    </a:lnTo>
                    <a:lnTo>
                      <a:pt x="1150" y="0"/>
                    </a:lnTo>
                    <a:lnTo>
                      <a:pt x="0" y="0"/>
                    </a:lnTo>
                    <a:lnTo>
                      <a:pt x="0" y="290"/>
                    </a:lnTo>
                    <a:close/>
                  </a:path>
                </a:pathLst>
              </a:custGeom>
              <a:noFill/>
              <a:ln w="12700" cap="flat" cmpd="sng">
                <a:solidFill>
                  <a:srgbClr val="FF0000"/>
                </a:solidFill>
                <a:prstDash val="solid"/>
                <a:headEnd type="none" w="med" len="med"/>
                <a:tailEnd type="none" w="med" len="med"/>
              </a:ln>
            </p:spPr>
            <p:txBody>
              <a:bodyPr/>
              <a:lstStyle/>
              <a:p>
                <a:endParaRPr lang="zh-CN" altLang="en-US"/>
              </a:p>
            </p:txBody>
          </p:sp>
        </p:grpSp>
      </p:grpSp>
      <p:sp>
        <p:nvSpPr>
          <p:cNvPr id="4" name="文本框 3"/>
          <p:cNvSpPr txBox="1"/>
          <p:nvPr/>
        </p:nvSpPr>
        <p:spPr>
          <a:xfrm>
            <a:off x="6200894" y="1151409"/>
            <a:ext cx="5214620" cy="1414780"/>
          </a:xfrm>
          <a:prstGeom prst="rect">
            <a:avLst/>
          </a:prstGeom>
          <a:noFill/>
        </p:spPr>
        <p:txBody>
          <a:bodyPr wrap="square" rtlCol="0">
            <a:spAutoFit/>
          </a:bodyPr>
          <a:lstStyle/>
          <a:p>
            <a:endParaRPr lang="zh-CN" altLang="en-US" sz="2000" dirty="0">
              <a:latin typeface="华文楷体" panose="02010600040101010101" pitchFamily="2" charset="-122"/>
              <a:ea typeface="华文楷体" panose="02010600040101010101" pitchFamily="2" charset="-122"/>
              <a:sym typeface="+mn-ea"/>
            </a:endParaRPr>
          </a:p>
          <a:p>
            <a:r>
              <a:rPr lang="zh-CN" altLang="en-US" sz="1600" dirty="0">
                <a:latin typeface="华文楷体" panose="02010600040101010101" pitchFamily="2" charset="-122"/>
                <a:ea typeface="华文楷体" panose="02010600040101010101" pitchFamily="2" charset="-122"/>
                <a:sym typeface="+mn-ea"/>
              </a:rPr>
              <a:t>第二步：设置回放监控点和回放窗口的对应关系</a:t>
            </a:r>
            <a:r>
              <a:rPr lang="zh-CN" altLang="en-US" sz="1600" dirty="0" smtClean="0">
                <a:latin typeface="华文楷体" panose="02010600040101010101" pitchFamily="2" charset="-122"/>
                <a:ea typeface="华文楷体" panose="02010600040101010101" pitchFamily="2" charset="-122"/>
                <a:sym typeface="+mn-ea"/>
              </a:rPr>
              <a:t>。选中</a:t>
            </a:r>
            <a:r>
              <a:rPr lang="zh-CN" altLang="en-US" sz="1600" dirty="0">
                <a:latin typeface="华文楷体" panose="02010600040101010101" pitchFamily="2" charset="-122"/>
                <a:ea typeface="华文楷体" panose="02010600040101010101" pitchFamily="2" charset="-122"/>
                <a:sym typeface="+mn-ea"/>
              </a:rPr>
              <a:t>一个回放窗口，双击希望在该窗口回放的监控点，即可回放当天录像。</a:t>
            </a:r>
            <a:endParaRPr lang="zh-CN" altLang="en-US" sz="2000" dirty="0">
              <a:latin typeface="华文楷体" panose="02010600040101010101" pitchFamily="2" charset="-122"/>
              <a:ea typeface="华文楷体" panose="02010600040101010101" pitchFamily="2" charset="-122"/>
            </a:endParaRPr>
          </a:p>
          <a:p>
            <a:endParaRPr lang="zh-CN" altLang="en-US" dirty="0"/>
          </a:p>
        </p:txBody>
      </p:sp>
      <p:pic>
        <p:nvPicPr>
          <p:cNvPr id="189" name="image96.png"/>
          <p:cNvPicPr>
            <a:picLocks noChangeAspect="1"/>
          </p:cNvPicPr>
          <p:nvPr/>
        </p:nvPicPr>
        <p:blipFill>
          <a:blip r:embed="rId2" cstate="print"/>
          <a:stretch>
            <a:fillRect/>
          </a:stretch>
        </p:blipFill>
        <p:spPr>
          <a:xfrm>
            <a:off x="6200775" y="2348230"/>
            <a:ext cx="5349240" cy="3773170"/>
          </a:xfrm>
          <a:prstGeom prst="rect">
            <a:avLst/>
          </a:prstGeom>
        </p:spPr>
      </p:pic>
    </p:spTree>
  </p:cSld>
  <p:clrMapOvr>
    <a:masterClrMapping/>
  </p:clrMapOvr>
  <p:transition spd="med" advTm="94">
    <p:wheel spokes="2"/>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7" name="TextBox 5"/>
          <p:cNvSpPr txBox="1"/>
          <p:nvPr/>
        </p:nvSpPr>
        <p:spPr>
          <a:xfrm>
            <a:off x="1667317" y="328464"/>
            <a:ext cx="8856984" cy="953135"/>
          </a:xfrm>
          <a:prstGeom prst="rect">
            <a:avLst/>
          </a:prstGeom>
          <a:noFill/>
        </p:spPr>
        <p:txBody>
          <a:bodyPr wrap="square" rtlCol="0">
            <a:spAutoFit/>
          </a:bodyPr>
          <a:lstStyle/>
          <a:p>
            <a:r>
              <a:rPr lang="zh-CN" altLang="en-US" sz="2800" b="1" dirty="0" smtClean="0">
                <a:solidFill>
                  <a:schemeClr val="accent1"/>
                </a:solidFill>
                <a:sym typeface="+mn-ea"/>
              </a:rPr>
              <a:t>视频监控系统操作</a:t>
            </a:r>
            <a:endParaRPr lang="zh-CN" altLang="en-US" sz="2800" b="1" dirty="0">
              <a:solidFill>
                <a:schemeClr val="bg1"/>
              </a:solidFill>
            </a:endParaRPr>
          </a:p>
          <a:p>
            <a:endParaRPr lang="zh-CN" altLang="en-US" sz="2800" b="1" dirty="0" smtClean="0">
              <a:solidFill>
                <a:schemeClr val="accent1"/>
              </a:solidFill>
              <a:sym typeface="+mn-ea"/>
            </a:endParaRPr>
          </a:p>
        </p:txBody>
      </p:sp>
      <p:sp>
        <p:nvSpPr>
          <p:cNvPr id="3" name="文本框 2"/>
          <p:cNvSpPr txBox="1"/>
          <p:nvPr/>
        </p:nvSpPr>
        <p:spPr>
          <a:xfrm>
            <a:off x="1312545" y="1032510"/>
            <a:ext cx="10255885" cy="368300"/>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第三步</a:t>
            </a:r>
            <a:r>
              <a:rPr lang="zh-CN" altLang="en-US" sz="1400" dirty="0"/>
              <a:t>：</a:t>
            </a:r>
            <a:r>
              <a:rPr lang="zh-CN" altLang="en-US" sz="1600" dirty="0">
                <a:latin typeface="华文楷体" panose="02010600040101010101" pitchFamily="2" charset="-122"/>
                <a:ea typeface="华文楷体" panose="02010600040101010101" pitchFamily="2" charset="-122"/>
              </a:rPr>
              <a:t>点击录像条下方的日期可搜索其他天的录像。</a:t>
            </a:r>
            <a:endParaRPr lang="zh-CN" altLang="en-US" sz="1600" dirty="0">
              <a:latin typeface="华文楷体" panose="02010600040101010101" pitchFamily="2" charset="-122"/>
              <a:ea typeface="华文楷体" panose="02010600040101010101" pitchFamily="2" charset="-122"/>
            </a:endParaRPr>
          </a:p>
        </p:txBody>
      </p:sp>
      <p:pic>
        <p:nvPicPr>
          <p:cNvPr id="4" name="图片 3" descr="截图20190307132544"/>
          <p:cNvPicPr>
            <a:picLocks noChangeAspect="1"/>
          </p:cNvPicPr>
          <p:nvPr/>
        </p:nvPicPr>
        <p:blipFill>
          <a:blip r:embed="rId1" cstate="print"/>
          <a:stretch>
            <a:fillRect/>
          </a:stretch>
        </p:blipFill>
        <p:spPr>
          <a:xfrm>
            <a:off x="1880870" y="1492885"/>
            <a:ext cx="7856855" cy="771525"/>
          </a:xfrm>
          <a:prstGeom prst="rect">
            <a:avLst/>
          </a:prstGeom>
        </p:spPr>
      </p:pic>
      <p:sp>
        <p:nvSpPr>
          <p:cNvPr id="6" name="文本框 5"/>
          <p:cNvSpPr txBox="1"/>
          <p:nvPr/>
        </p:nvSpPr>
        <p:spPr>
          <a:xfrm>
            <a:off x="1327785" y="2536825"/>
            <a:ext cx="10139680" cy="1124585"/>
          </a:xfrm>
          <a:prstGeom prst="rect">
            <a:avLst/>
          </a:prstGeom>
          <a:noFill/>
        </p:spPr>
        <p:txBody>
          <a:bodyPr wrap="square" rtlCol="0">
            <a:spAutoFit/>
          </a:bodyPr>
          <a:lstStyle/>
          <a:p>
            <a:r>
              <a:rPr lang="zh-CN" altLang="en-US" sz="2400">
                <a:latin typeface="楷体" panose="02010609060101010101" charset="-122"/>
                <a:ea typeface="楷体" panose="02010609060101010101" charset="-122"/>
              </a:rPr>
              <a:t>电视墙系统界面介绍</a:t>
            </a:r>
            <a:endParaRPr lang="zh-CN" altLang="en-US" sz="2400">
              <a:latin typeface="楷体" panose="02010609060101010101" charset="-122"/>
              <a:ea typeface="楷体" panose="02010609060101010101" charset="-122"/>
            </a:endParaRPr>
          </a:p>
          <a:p>
            <a:pPr>
              <a:lnSpc>
                <a:spcPct val="120000"/>
              </a:lnSpc>
            </a:pPr>
            <a:r>
              <a:rPr lang="zh-CN" altLang="en-US" sz="1600">
                <a:latin typeface="楷体" panose="02010609060101010101" charset="-122"/>
                <a:ea typeface="楷体" panose="02010609060101010101" charset="-122"/>
              </a:rPr>
              <a:t>电视墙客户端页面分为左侧的资源面板、电视墙预案管理面板、云镜控制面板和右侧的窗口显示区。</a:t>
            </a:r>
            <a:endParaRPr lang="zh-CN" altLang="en-US" sz="2000">
              <a:latin typeface="楷体" panose="02010609060101010101" charset="-122"/>
              <a:ea typeface="楷体" panose="02010609060101010101" charset="-122"/>
            </a:endParaRPr>
          </a:p>
          <a:p>
            <a:pPr>
              <a:lnSpc>
                <a:spcPct val="120000"/>
              </a:lnSpc>
            </a:pPr>
            <a:endParaRPr lang="zh-CN" altLang="en-US" sz="2000">
              <a:latin typeface="楷体" panose="02010609060101010101" charset="-122"/>
              <a:ea typeface="楷体" panose="02010609060101010101" charset="-122"/>
            </a:endParaRPr>
          </a:p>
        </p:txBody>
      </p:sp>
      <p:pic>
        <p:nvPicPr>
          <p:cNvPr id="301" name="image149.png"/>
          <p:cNvPicPr>
            <a:picLocks noChangeAspect="1"/>
          </p:cNvPicPr>
          <p:nvPr/>
        </p:nvPicPr>
        <p:blipFill>
          <a:blip r:embed="rId2" cstate="print"/>
          <a:srcRect l="-561" t="-2631" r="12023" b="3021"/>
          <a:stretch>
            <a:fillRect/>
          </a:stretch>
        </p:blipFill>
        <p:spPr>
          <a:xfrm>
            <a:off x="2819400" y="3198495"/>
            <a:ext cx="5700395" cy="3135630"/>
          </a:xfrm>
          <a:prstGeom prst="rect">
            <a:avLst/>
          </a:prstGeom>
        </p:spPr>
      </p:pic>
    </p:spTree>
  </p:cSld>
  <p:clrMapOvr>
    <a:masterClrMapping/>
  </p:clrMapOvr>
  <p:transition spd="med" advTm="47">
    <p:wheel spokes="2"/>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7" name="TextBox 5"/>
          <p:cNvSpPr txBox="1"/>
          <p:nvPr/>
        </p:nvSpPr>
        <p:spPr>
          <a:xfrm>
            <a:off x="1667317" y="328464"/>
            <a:ext cx="8856984" cy="521970"/>
          </a:xfrm>
          <a:prstGeom prst="rect">
            <a:avLst/>
          </a:prstGeom>
          <a:noFill/>
        </p:spPr>
        <p:txBody>
          <a:bodyPr wrap="square" rtlCol="0">
            <a:spAutoFit/>
          </a:bodyPr>
          <a:lstStyle/>
          <a:p>
            <a:r>
              <a:rPr lang="zh-CN" altLang="en-US" sz="2800" b="1" dirty="0" smtClean="0">
                <a:solidFill>
                  <a:schemeClr val="accent1"/>
                </a:solidFill>
                <a:sym typeface="+mn-ea"/>
              </a:rPr>
              <a:t>视频监控系统操作</a:t>
            </a:r>
            <a:endParaRPr lang="zh-CN" altLang="en-US" sz="2800" b="1" dirty="0" smtClean="0">
              <a:solidFill>
                <a:schemeClr val="accent1"/>
              </a:solidFill>
              <a:sym typeface="+mn-ea"/>
            </a:endParaRPr>
          </a:p>
        </p:txBody>
      </p:sp>
      <p:sp>
        <p:nvSpPr>
          <p:cNvPr id="3" name="文本框 2"/>
          <p:cNvSpPr txBox="1"/>
          <p:nvPr/>
        </p:nvSpPr>
        <p:spPr>
          <a:xfrm>
            <a:off x="662305" y="960120"/>
            <a:ext cx="10218420" cy="1506855"/>
          </a:xfrm>
          <a:prstGeom prst="rect">
            <a:avLst/>
          </a:prstGeom>
          <a:noFill/>
        </p:spPr>
        <p:txBody>
          <a:bodyPr wrap="square" rtlCol="0">
            <a:spAutoFit/>
          </a:bodyPr>
          <a:lstStyle/>
          <a:p>
            <a:r>
              <a:rPr lang="zh-CN" altLang="en-US" sz="2400">
                <a:latin typeface="楷体" panose="02010609060101010101" charset="-122"/>
                <a:ea typeface="楷体" panose="02010609060101010101" charset="-122"/>
                <a:cs typeface="楷体" panose="02010609060101010101" charset="-122"/>
              </a:rPr>
              <a:t>电视墙配置</a:t>
            </a:r>
            <a:endParaRPr lang="zh-CN" altLang="en-US">
              <a:latin typeface="楷体" panose="02010609060101010101" charset="-122"/>
              <a:ea typeface="楷体" panose="02010609060101010101" charset="-122"/>
              <a:cs typeface="楷体" panose="02010609060101010101" charset="-122"/>
            </a:endParaRPr>
          </a:p>
          <a:p>
            <a:r>
              <a:rPr lang="zh-CN" altLang="en-US" sz="1600">
                <a:latin typeface="楷体" panose="02010609060101010101" charset="-122"/>
                <a:ea typeface="楷体" panose="02010609060101010101" charset="-122"/>
                <a:cs typeface="楷体" panose="02010609060101010101" charset="-122"/>
              </a:rPr>
              <a:t>软件展现的电视墙窗口布局需与实际物理的电视墙配置成一致。软件电视墙配置主要用于添加大屏及 配置监视屏管理的解码资源</a:t>
            </a:r>
            <a:r>
              <a:rPr lang="zh-CN" altLang="en-US" sz="1400">
                <a:latin typeface="楷体" panose="02010609060101010101" charset="-122"/>
                <a:ea typeface="楷体" panose="02010609060101010101" charset="-122"/>
                <a:cs typeface="楷体" panose="02010609060101010101" charset="-122"/>
              </a:rPr>
              <a:t>。</a:t>
            </a:r>
            <a:endParaRPr lang="zh-CN" altLang="en-US" sz="1400"/>
          </a:p>
          <a:p>
            <a:r>
              <a:rPr lang="zh-CN" altLang="en-US" sz="1600">
                <a:latin typeface="楷体" panose="02010609060101010101" charset="-122"/>
                <a:ea typeface="楷体" panose="02010609060101010101" charset="-122"/>
                <a:cs typeface="楷体" panose="02010609060101010101" charset="-122"/>
              </a:rPr>
              <a:t>第一步：下拉选择需配置的电视墙，</a:t>
            </a:r>
            <a:endParaRPr lang="zh-CN" altLang="en-US" sz="1600">
              <a:latin typeface="楷体" panose="02010609060101010101" charset="-122"/>
              <a:ea typeface="楷体" panose="02010609060101010101" charset="-122"/>
              <a:cs typeface="楷体" panose="02010609060101010101" charset="-122"/>
            </a:endParaRPr>
          </a:p>
          <a:p>
            <a:r>
              <a:rPr lang="zh-CN" altLang="en-US" sz="1600">
                <a:latin typeface="楷体" panose="02010609060101010101" charset="-122"/>
                <a:ea typeface="楷体" panose="02010609060101010101" charset="-122"/>
                <a:cs typeface="楷体" panose="02010609060101010101" charset="-122"/>
                <a:sym typeface="+mn-ea"/>
              </a:rPr>
              <a:t>单击         按钮，打开电视墙配置面板</a:t>
            </a:r>
            <a:r>
              <a:rPr lang="zh-CN" altLang="en-US" sz="2000">
                <a:latin typeface="楷体" panose="02010609060101010101" charset="-122"/>
                <a:ea typeface="楷体" panose="02010609060101010101" charset="-122"/>
                <a:cs typeface="楷体" panose="02010609060101010101" charset="-122"/>
                <a:sym typeface="+mn-ea"/>
              </a:rPr>
              <a:t>。</a:t>
            </a:r>
            <a:endParaRPr lang="zh-CN" altLang="en-US" sz="2000">
              <a:latin typeface="楷体" panose="02010609060101010101" charset="-122"/>
              <a:ea typeface="楷体" panose="02010609060101010101" charset="-122"/>
              <a:cs typeface="楷体" panose="02010609060101010101" charset="-122"/>
            </a:endParaRPr>
          </a:p>
        </p:txBody>
      </p:sp>
      <p:pic>
        <p:nvPicPr>
          <p:cNvPr id="317" name="image151.png"/>
          <p:cNvPicPr>
            <a:picLocks noChangeAspect="1"/>
          </p:cNvPicPr>
          <p:nvPr/>
        </p:nvPicPr>
        <p:blipFill>
          <a:blip r:embed="rId1" cstate="print"/>
          <a:stretch>
            <a:fillRect/>
          </a:stretch>
        </p:blipFill>
        <p:spPr>
          <a:xfrm>
            <a:off x="1141095" y="2119313"/>
            <a:ext cx="981710" cy="248285"/>
          </a:xfrm>
          <a:prstGeom prst="rect">
            <a:avLst/>
          </a:prstGeom>
        </p:spPr>
      </p:pic>
      <p:sp>
        <p:nvSpPr>
          <p:cNvPr id="4" name="文本框 3"/>
          <p:cNvSpPr txBox="1"/>
          <p:nvPr/>
        </p:nvSpPr>
        <p:spPr>
          <a:xfrm>
            <a:off x="6630035" y="1779905"/>
            <a:ext cx="4758690" cy="829945"/>
          </a:xfrm>
          <a:prstGeom prst="rect">
            <a:avLst/>
          </a:prstGeom>
          <a:noFill/>
        </p:spPr>
        <p:txBody>
          <a:bodyPr wrap="square" rtlCol="0">
            <a:spAutoFit/>
          </a:bodyPr>
          <a:lstStyle/>
          <a:p>
            <a:r>
              <a:rPr lang="zh-CN" altLang="en-US" sz="1600">
                <a:latin typeface="楷体" panose="02010609060101010101" charset="-122"/>
                <a:ea typeface="楷体" panose="02010609060101010101" charset="-122"/>
                <a:cs typeface="楷体" panose="02010609060101010101" charset="-122"/>
              </a:rPr>
              <a:t>第二步：单击   	按钮，用鼠标拖拉出大屏行列大小，也可单击   	       按钮，手动输入大屏行数和列数，完成大屏的新建。如下图所示。</a:t>
            </a:r>
            <a:endParaRPr lang="zh-CN" altLang="en-US" sz="1600">
              <a:latin typeface="楷体" panose="02010609060101010101" charset="-122"/>
              <a:ea typeface="楷体" panose="02010609060101010101" charset="-122"/>
              <a:cs typeface="楷体" panose="02010609060101010101" charset="-122"/>
            </a:endParaRPr>
          </a:p>
        </p:txBody>
      </p:sp>
      <p:grpSp>
        <p:nvGrpSpPr>
          <p:cNvPr id="1073742971" name="组合 1073742970"/>
          <p:cNvGrpSpPr/>
          <p:nvPr/>
        </p:nvGrpSpPr>
        <p:grpSpPr>
          <a:xfrm>
            <a:off x="7973378" y="1770698"/>
            <a:ext cx="974725" cy="276225"/>
            <a:chOff x="2818" y="-148"/>
            <a:chExt cx="1535" cy="435"/>
          </a:xfrm>
        </p:grpSpPr>
        <p:pic>
          <p:nvPicPr>
            <p:cNvPr id="1073742972" name="图片 1073742971"/>
            <p:cNvPicPr>
              <a:picLocks noChangeAspect="1"/>
            </p:cNvPicPr>
            <p:nvPr/>
          </p:nvPicPr>
          <p:blipFill>
            <a:blip r:embed="rId2" cstate="print"/>
            <a:stretch>
              <a:fillRect/>
            </a:stretch>
          </p:blipFill>
          <p:spPr>
            <a:xfrm>
              <a:off x="2827" y="-134"/>
              <a:ext cx="1515" cy="406"/>
            </a:xfrm>
            <a:prstGeom prst="rect">
              <a:avLst/>
            </a:prstGeom>
            <a:noFill/>
            <a:ln w="9525">
              <a:noFill/>
            </a:ln>
          </p:spPr>
        </p:pic>
        <p:grpSp>
          <p:nvGrpSpPr>
            <p:cNvPr id="1073742973" name="组合 1073742972"/>
            <p:cNvGrpSpPr/>
            <p:nvPr/>
          </p:nvGrpSpPr>
          <p:grpSpPr>
            <a:xfrm>
              <a:off x="2828" y="-139"/>
              <a:ext cx="1515" cy="2"/>
              <a:chOff x="2828" y="-139"/>
              <a:chExt cx="1515" cy="2"/>
            </a:xfrm>
          </p:grpSpPr>
          <p:sp>
            <p:nvSpPr>
              <p:cNvPr id="1073742974" name="任意多边形 1073742973"/>
              <p:cNvSpPr/>
              <p:nvPr/>
            </p:nvSpPr>
            <p:spPr>
              <a:xfrm>
                <a:off x="2828" y="-139"/>
                <a:ext cx="1515" cy="2"/>
              </a:xfrm>
              <a:custGeom>
                <a:avLst/>
                <a:gdLst/>
                <a:ahLst/>
                <a:cxnLst/>
                <a:rect l="0" t="0" r="0" b="0"/>
                <a:pathLst>
                  <a:path w="1515">
                    <a:moveTo>
                      <a:pt x="0" y="0"/>
                    </a:moveTo>
                    <a:lnTo>
                      <a:pt x="1514" y="0"/>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nvGrpSpPr>
            <p:cNvPr id="1073742975" name="组合 1073742974"/>
            <p:cNvGrpSpPr/>
            <p:nvPr/>
          </p:nvGrpSpPr>
          <p:grpSpPr>
            <a:xfrm>
              <a:off x="2823" y="-143"/>
              <a:ext cx="2" cy="425"/>
              <a:chOff x="2823" y="-143"/>
              <a:chExt cx="2" cy="425"/>
            </a:xfrm>
          </p:grpSpPr>
          <p:sp>
            <p:nvSpPr>
              <p:cNvPr id="1073742976" name="任意多边形 1073742975"/>
              <p:cNvSpPr/>
              <p:nvPr/>
            </p:nvSpPr>
            <p:spPr>
              <a:xfrm>
                <a:off x="2823" y="-143"/>
                <a:ext cx="2" cy="425"/>
              </a:xfrm>
              <a:custGeom>
                <a:avLst/>
                <a:gdLst/>
                <a:ahLst/>
                <a:cxnLst/>
                <a:rect l="0" t="0" r="0" b="0"/>
                <a:pathLst>
                  <a:path h="425">
                    <a:moveTo>
                      <a:pt x="0" y="0"/>
                    </a:moveTo>
                    <a:lnTo>
                      <a:pt x="0" y="424"/>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nvGrpSpPr>
            <p:cNvPr id="1073742977" name="组合 1073742976"/>
            <p:cNvGrpSpPr/>
            <p:nvPr/>
          </p:nvGrpSpPr>
          <p:grpSpPr>
            <a:xfrm>
              <a:off x="4347" y="-143"/>
              <a:ext cx="2" cy="425"/>
              <a:chOff x="4347" y="-143"/>
              <a:chExt cx="2" cy="425"/>
            </a:xfrm>
          </p:grpSpPr>
          <p:sp>
            <p:nvSpPr>
              <p:cNvPr id="1073742978" name="任意多边形 1073742977"/>
              <p:cNvSpPr/>
              <p:nvPr/>
            </p:nvSpPr>
            <p:spPr>
              <a:xfrm>
                <a:off x="4347" y="-143"/>
                <a:ext cx="2" cy="425"/>
              </a:xfrm>
              <a:custGeom>
                <a:avLst/>
                <a:gdLst/>
                <a:ahLst/>
                <a:cxnLst/>
                <a:rect l="0" t="0" r="0" b="0"/>
                <a:pathLst>
                  <a:path h="425">
                    <a:moveTo>
                      <a:pt x="0" y="0"/>
                    </a:moveTo>
                    <a:lnTo>
                      <a:pt x="0" y="424"/>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nvGrpSpPr>
            <p:cNvPr id="1073742979" name="组合 1073742978"/>
            <p:cNvGrpSpPr/>
            <p:nvPr/>
          </p:nvGrpSpPr>
          <p:grpSpPr>
            <a:xfrm>
              <a:off x="2828" y="277"/>
              <a:ext cx="1515" cy="2"/>
              <a:chOff x="2828" y="277"/>
              <a:chExt cx="1515" cy="2"/>
            </a:xfrm>
          </p:grpSpPr>
          <p:sp>
            <p:nvSpPr>
              <p:cNvPr id="1073742980" name="任意多边形 1073742979"/>
              <p:cNvSpPr/>
              <p:nvPr/>
            </p:nvSpPr>
            <p:spPr>
              <a:xfrm>
                <a:off x="2828" y="277"/>
                <a:ext cx="1515" cy="2"/>
              </a:xfrm>
              <a:custGeom>
                <a:avLst/>
                <a:gdLst/>
                <a:ahLst/>
                <a:cxnLst/>
                <a:rect l="0" t="0" r="0" b="0"/>
                <a:pathLst>
                  <a:path w="1515">
                    <a:moveTo>
                      <a:pt x="0" y="0"/>
                    </a:moveTo>
                    <a:lnTo>
                      <a:pt x="1514" y="0"/>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grpSp>
        <p:nvGrpSpPr>
          <p:cNvPr id="1073742981" name="组合 1073742980"/>
          <p:cNvGrpSpPr/>
          <p:nvPr/>
        </p:nvGrpSpPr>
        <p:grpSpPr>
          <a:xfrm>
            <a:off x="8229918" y="2110740"/>
            <a:ext cx="1050925" cy="218440"/>
            <a:chOff x="8555" y="-57"/>
            <a:chExt cx="1655" cy="344"/>
          </a:xfrm>
        </p:grpSpPr>
        <p:pic>
          <p:nvPicPr>
            <p:cNvPr id="1073742982" name="图片 1073742981"/>
            <p:cNvPicPr>
              <a:picLocks noChangeAspect="1"/>
            </p:cNvPicPr>
            <p:nvPr/>
          </p:nvPicPr>
          <p:blipFill>
            <a:blip r:embed="rId3" cstate="print"/>
            <a:stretch>
              <a:fillRect/>
            </a:stretch>
          </p:blipFill>
          <p:spPr>
            <a:xfrm>
              <a:off x="8563" y="-43"/>
              <a:ext cx="1635" cy="315"/>
            </a:xfrm>
            <a:prstGeom prst="rect">
              <a:avLst/>
            </a:prstGeom>
            <a:noFill/>
            <a:ln w="9525">
              <a:noFill/>
            </a:ln>
          </p:spPr>
        </p:pic>
        <p:grpSp>
          <p:nvGrpSpPr>
            <p:cNvPr id="1073742983" name="组合 1073742982"/>
            <p:cNvGrpSpPr/>
            <p:nvPr/>
          </p:nvGrpSpPr>
          <p:grpSpPr>
            <a:xfrm>
              <a:off x="8565" y="-47"/>
              <a:ext cx="1635" cy="2"/>
              <a:chOff x="8565" y="-47"/>
              <a:chExt cx="1635" cy="2"/>
            </a:xfrm>
          </p:grpSpPr>
          <p:sp>
            <p:nvSpPr>
              <p:cNvPr id="1073742984" name="任意多边形 1073742983"/>
              <p:cNvSpPr/>
              <p:nvPr/>
            </p:nvSpPr>
            <p:spPr>
              <a:xfrm>
                <a:off x="8565" y="-47"/>
                <a:ext cx="1635" cy="2"/>
              </a:xfrm>
              <a:custGeom>
                <a:avLst/>
                <a:gdLst/>
                <a:ahLst/>
                <a:cxnLst/>
                <a:rect l="0" t="0" r="0" b="0"/>
                <a:pathLst>
                  <a:path w="1635">
                    <a:moveTo>
                      <a:pt x="0" y="0"/>
                    </a:moveTo>
                    <a:lnTo>
                      <a:pt x="1634" y="0"/>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nvGrpSpPr>
            <p:cNvPr id="1073742985" name="组合 1073742984"/>
            <p:cNvGrpSpPr/>
            <p:nvPr/>
          </p:nvGrpSpPr>
          <p:grpSpPr>
            <a:xfrm>
              <a:off x="8560" y="-52"/>
              <a:ext cx="2" cy="334"/>
              <a:chOff x="8560" y="-52"/>
              <a:chExt cx="2" cy="334"/>
            </a:xfrm>
          </p:grpSpPr>
          <p:sp>
            <p:nvSpPr>
              <p:cNvPr id="1073742986" name="任意多边形 1073742985"/>
              <p:cNvSpPr/>
              <p:nvPr/>
            </p:nvSpPr>
            <p:spPr>
              <a:xfrm>
                <a:off x="8560" y="-52"/>
                <a:ext cx="2" cy="334"/>
              </a:xfrm>
              <a:custGeom>
                <a:avLst/>
                <a:gdLst/>
                <a:ahLst/>
                <a:cxnLst/>
                <a:rect l="0" t="0" r="0" b="0"/>
                <a:pathLst>
                  <a:path h="334">
                    <a:moveTo>
                      <a:pt x="0" y="0"/>
                    </a:moveTo>
                    <a:lnTo>
                      <a:pt x="0" y="333"/>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nvGrpSpPr>
            <p:cNvPr id="1073742987" name="组合 1073742986"/>
            <p:cNvGrpSpPr/>
            <p:nvPr/>
          </p:nvGrpSpPr>
          <p:grpSpPr>
            <a:xfrm>
              <a:off x="10204" y="-52"/>
              <a:ext cx="2" cy="334"/>
              <a:chOff x="10204" y="-52"/>
              <a:chExt cx="2" cy="334"/>
            </a:xfrm>
          </p:grpSpPr>
          <p:sp>
            <p:nvSpPr>
              <p:cNvPr id="1073742988" name="任意多边形 1073742987"/>
              <p:cNvSpPr/>
              <p:nvPr/>
            </p:nvSpPr>
            <p:spPr>
              <a:xfrm>
                <a:off x="10204" y="-52"/>
                <a:ext cx="2" cy="334"/>
              </a:xfrm>
              <a:custGeom>
                <a:avLst/>
                <a:gdLst/>
                <a:ahLst/>
                <a:cxnLst/>
                <a:rect l="0" t="0" r="0" b="0"/>
                <a:pathLst>
                  <a:path h="334">
                    <a:moveTo>
                      <a:pt x="0" y="0"/>
                    </a:moveTo>
                    <a:lnTo>
                      <a:pt x="0" y="333"/>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nvGrpSpPr>
            <p:cNvPr id="1073742989" name="组合 1073742988"/>
            <p:cNvGrpSpPr/>
            <p:nvPr/>
          </p:nvGrpSpPr>
          <p:grpSpPr>
            <a:xfrm>
              <a:off x="8565" y="277"/>
              <a:ext cx="1635" cy="2"/>
              <a:chOff x="8565" y="277"/>
              <a:chExt cx="1635" cy="2"/>
            </a:xfrm>
          </p:grpSpPr>
          <p:sp>
            <p:nvSpPr>
              <p:cNvPr id="1073742990" name="任意多边形 1073742989"/>
              <p:cNvSpPr/>
              <p:nvPr/>
            </p:nvSpPr>
            <p:spPr>
              <a:xfrm>
                <a:off x="8565" y="277"/>
                <a:ext cx="1635" cy="2"/>
              </a:xfrm>
              <a:custGeom>
                <a:avLst/>
                <a:gdLst/>
                <a:ahLst/>
                <a:cxnLst/>
                <a:rect l="0" t="0" r="0" b="0"/>
                <a:pathLst>
                  <a:path w="1635">
                    <a:moveTo>
                      <a:pt x="0" y="0"/>
                    </a:moveTo>
                    <a:lnTo>
                      <a:pt x="1634" y="0"/>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pic>
        <p:nvPicPr>
          <p:cNvPr id="319" name="image161.jpeg"/>
          <p:cNvPicPr>
            <a:picLocks noChangeAspect="1"/>
          </p:cNvPicPr>
          <p:nvPr/>
        </p:nvPicPr>
        <p:blipFill>
          <a:blip r:embed="rId4" cstate="print"/>
          <a:stretch>
            <a:fillRect/>
          </a:stretch>
        </p:blipFill>
        <p:spPr>
          <a:xfrm>
            <a:off x="383540" y="2712720"/>
            <a:ext cx="4897120" cy="3324860"/>
          </a:xfrm>
          <a:prstGeom prst="rect">
            <a:avLst/>
          </a:prstGeom>
        </p:spPr>
      </p:pic>
      <p:pic>
        <p:nvPicPr>
          <p:cNvPr id="321" name="image164.png"/>
          <p:cNvPicPr>
            <a:picLocks noChangeAspect="1"/>
          </p:cNvPicPr>
          <p:nvPr/>
        </p:nvPicPr>
        <p:blipFill>
          <a:blip r:embed="rId5" cstate="print"/>
          <a:stretch>
            <a:fillRect/>
          </a:stretch>
        </p:blipFill>
        <p:spPr>
          <a:xfrm>
            <a:off x="6302375" y="2712720"/>
            <a:ext cx="5570220" cy="3324860"/>
          </a:xfrm>
          <a:prstGeom prst="rect">
            <a:avLst/>
          </a:prstGeom>
        </p:spPr>
      </p:pic>
    </p:spTree>
  </p:cSld>
  <p:clrMapOvr>
    <a:masterClrMapping/>
  </p:clrMapOvr>
  <p:transition spd="med" advTm="234">
    <p:wheel spokes="2"/>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3" name="文本框 2"/>
          <p:cNvSpPr txBox="1"/>
          <p:nvPr/>
        </p:nvSpPr>
        <p:spPr>
          <a:xfrm>
            <a:off x="1327785" y="1014730"/>
            <a:ext cx="4150360" cy="1076325"/>
          </a:xfrm>
          <a:prstGeom prst="rect">
            <a:avLst/>
          </a:prstGeom>
          <a:noFill/>
        </p:spPr>
        <p:txBody>
          <a:bodyPr wrap="square" rtlCol="0">
            <a:spAutoFit/>
          </a:bodyPr>
          <a:lstStyle/>
          <a:p>
            <a:r>
              <a:rPr lang="zh-CN" altLang="en-US" sz="1600">
                <a:latin typeface="楷体" panose="02010609060101010101" charset="-122"/>
                <a:ea typeface="楷体" panose="02010609060101010101" charset="-122"/>
                <a:cs typeface="楷体" panose="02010609060101010101" charset="-122"/>
              </a:rPr>
              <a:t>第三步：可根据实际物理的电视墙布局修改大屏布局用鼠标在大屏中框选连续的几个窗口，单击      ，可合并选中的窗口，选中合并后的窗口，单击	，即拆分窗口。</a:t>
            </a:r>
            <a:endParaRPr lang="zh-CN" altLang="en-US" sz="1600">
              <a:latin typeface="楷体" panose="02010609060101010101" charset="-122"/>
              <a:ea typeface="楷体" panose="02010609060101010101" charset="-122"/>
              <a:cs typeface="楷体" panose="02010609060101010101" charset="-122"/>
            </a:endParaRPr>
          </a:p>
        </p:txBody>
      </p:sp>
      <p:sp>
        <p:nvSpPr>
          <p:cNvPr id="7" name="TextBox 5"/>
          <p:cNvSpPr txBox="1"/>
          <p:nvPr/>
        </p:nvSpPr>
        <p:spPr>
          <a:xfrm>
            <a:off x="1667317" y="328464"/>
            <a:ext cx="8856984" cy="521970"/>
          </a:xfrm>
          <a:prstGeom prst="rect">
            <a:avLst/>
          </a:prstGeom>
          <a:noFill/>
        </p:spPr>
        <p:txBody>
          <a:bodyPr wrap="square" rtlCol="0">
            <a:spAutoFit/>
          </a:bodyPr>
          <a:lstStyle/>
          <a:p>
            <a:r>
              <a:rPr lang="zh-CN" altLang="en-US" sz="2800" b="1" dirty="0" smtClean="0">
                <a:solidFill>
                  <a:schemeClr val="accent1"/>
                </a:solidFill>
                <a:sym typeface="+mn-ea"/>
              </a:rPr>
              <a:t>视频监控系统操作</a:t>
            </a:r>
            <a:endParaRPr lang="zh-CN" altLang="en-US" sz="2800" b="1" dirty="0" smtClean="0">
              <a:solidFill>
                <a:schemeClr val="accent1"/>
              </a:solidFill>
              <a:sym typeface="+mn-ea"/>
            </a:endParaRPr>
          </a:p>
        </p:txBody>
      </p:sp>
      <p:grpSp>
        <p:nvGrpSpPr>
          <p:cNvPr id="1073742991" name="组合 1073742990"/>
          <p:cNvGrpSpPr/>
          <p:nvPr/>
        </p:nvGrpSpPr>
        <p:grpSpPr>
          <a:xfrm>
            <a:off x="3427626" y="1794788"/>
            <a:ext cx="565785" cy="266700"/>
            <a:chOff x="1133" y="-134"/>
            <a:chExt cx="891" cy="420"/>
          </a:xfrm>
        </p:grpSpPr>
        <p:pic>
          <p:nvPicPr>
            <p:cNvPr id="1073742992" name="图片 1073742991"/>
            <p:cNvPicPr>
              <a:picLocks noChangeAspect="1"/>
            </p:cNvPicPr>
            <p:nvPr/>
          </p:nvPicPr>
          <p:blipFill>
            <a:blip r:embed="rId1" cstate="print"/>
            <a:stretch>
              <a:fillRect/>
            </a:stretch>
          </p:blipFill>
          <p:spPr>
            <a:xfrm>
              <a:off x="1142" y="-121"/>
              <a:ext cx="872" cy="392"/>
            </a:xfrm>
            <a:prstGeom prst="rect">
              <a:avLst/>
            </a:prstGeom>
            <a:noFill/>
            <a:ln w="9525">
              <a:noFill/>
            </a:ln>
          </p:spPr>
        </p:pic>
        <p:grpSp>
          <p:nvGrpSpPr>
            <p:cNvPr id="1073742993" name="组合 1073742992"/>
            <p:cNvGrpSpPr/>
            <p:nvPr/>
          </p:nvGrpSpPr>
          <p:grpSpPr>
            <a:xfrm>
              <a:off x="1142" y="-124"/>
              <a:ext cx="872" cy="2"/>
              <a:chOff x="1142" y="-124"/>
              <a:chExt cx="872" cy="2"/>
            </a:xfrm>
          </p:grpSpPr>
          <p:sp>
            <p:nvSpPr>
              <p:cNvPr id="1073742994" name="任意多边形 1073742993"/>
              <p:cNvSpPr/>
              <p:nvPr/>
            </p:nvSpPr>
            <p:spPr>
              <a:xfrm>
                <a:off x="1142" y="-124"/>
                <a:ext cx="872" cy="2"/>
              </a:xfrm>
              <a:custGeom>
                <a:avLst/>
                <a:gdLst/>
                <a:ahLst/>
                <a:cxnLst/>
                <a:rect l="0" t="0" r="0" b="0"/>
                <a:pathLst>
                  <a:path w="872">
                    <a:moveTo>
                      <a:pt x="0" y="0"/>
                    </a:moveTo>
                    <a:lnTo>
                      <a:pt x="872" y="0"/>
                    </a:lnTo>
                  </a:path>
                </a:pathLst>
              </a:custGeom>
              <a:noFill/>
              <a:ln w="6097" cap="flat" cmpd="sng">
                <a:solidFill>
                  <a:srgbClr val="000000"/>
                </a:solidFill>
                <a:prstDash val="solid"/>
                <a:headEnd type="none" w="med" len="med"/>
                <a:tailEnd type="none" w="med" len="med"/>
              </a:ln>
            </p:spPr>
            <p:txBody>
              <a:bodyPr/>
              <a:lstStyle/>
              <a:p>
                <a:endParaRPr lang="zh-CN" altLang="en-US"/>
              </a:p>
            </p:txBody>
          </p:sp>
        </p:grpSp>
        <p:grpSp>
          <p:nvGrpSpPr>
            <p:cNvPr id="1073742995" name="组合 1073742994"/>
            <p:cNvGrpSpPr/>
            <p:nvPr/>
          </p:nvGrpSpPr>
          <p:grpSpPr>
            <a:xfrm>
              <a:off x="1138" y="-129"/>
              <a:ext cx="2" cy="411"/>
              <a:chOff x="1138" y="-129"/>
              <a:chExt cx="2" cy="411"/>
            </a:xfrm>
          </p:grpSpPr>
          <p:sp>
            <p:nvSpPr>
              <p:cNvPr id="1073742996" name="任意多边形 1073742995"/>
              <p:cNvSpPr/>
              <p:nvPr/>
            </p:nvSpPr>
            <p:spPr>
              <a:xfrm>
                <a:off x="1138" y="-129"/>
                <a:ext cx="2" cy="411"/>
              </a:xfrm>
              <a:custGeom>
                <a:avLst/>
                <a:gdLst/>
                <a:ahLst/>
                <a:cxnLst/>
                <a:rect l="0" t="0" r="0" b="0"/>
                <a:pathLst>
                  <a:path h="411">
                    <a:moveTo>
                      <a:pt x="0" y="0"/>
                    </a:moveTo>
                    <a:lnTo>
                      <a:pt x="0" y="410"/>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nvGrpSpPr>
            <p:cNvPr id="1073742997" name="组合 1073742996"/>
            <p:cNvGrpSpPr/>
            <p:nvPr/>
          </p:nvGrpSpPr>
          <p:grpSpPr>
            <a:xfrm>
              <a:off x="2019" y="-129"/>
              <a:ext cx="2" cy="411"/>
              <a:chOff x="2019" y="-129"/>
              <a:chExt cx="2" cy="411"/>
            </a:xfrm>
          </p:grpSpPr>
          <p:sp>
            <p:nvSpPr>
              <p:cNvPr id="1073742998" name="任意多边形 1073742997"/>
              <p:cNvSpPr/>
              <p:nvPr/>
            </p:nvSpPr>
            <p:spPr>
              <a:xfrm>
                <a:off x="2019" y="-129"/>
                <a:ext cx="2" cy="411"/>
              </a:xfrm>
              <a:custGeom>
                <a:avLst/>
                <a:gdLst/>
                <a:ahLst/>
                <a:cxnLst/>
                <a:rect l="0" t="0" r="0" b="0"/>
                <a:pathLst>
                  <a:path h="411">
                    <a:moveTo>
                      <a:pt x="0" y="0"/>
                    </a:moveTo>
                    <a:lnTo>
                      <a:pt x="0" y="410"/>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nvGrpSpPr>
            <p:cNvPr id="1073742999" name="组合 1073742998"/>
            <p:cNvGrpSpPr/>
            <p:nvPr/>
          </p:nvGrpSpPr>
          <p:grpSpPr>
            <a:xfrm>
              <a:off x="1142" y="276"/>
              <a:ext cx="872" cy="2"/>
              <a:chOff x="1142" y="276"/>
              <a:chExt cx="872" cy="2"/>
            </a:xfrm>
          </p:grpSpPr>
          <p:sp>
            <p:nvSpPr>
              <p:cNvPr id="1073743000" name="任意多边形 1073742999"/>
              <p:cNvSpPr/>
              <p:nvPr/>
            </p:nvSpPr>
            <p:spPr>
              <a:xfrm>
                <a:off x="1142" y="276"/>
                <a:ext cx="872" cy="2"/>
              </a:xfrm>
              <a:custGeom>
                <a:avLst/>
                <a:gdLst/>
                <a:ahLst/>
                <a:cxnLst/>
                <a:rect l="0" t="0" r="0" b="0"/>
                <a:pathLst>
                  <a:path w="872">
                    <a:moveTo>
                      <a:pt x="0" y="0"/>
                    </a:moveTo>
                    <a:lnTo>
                      <a:pt x="872" y="0"/>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grpSp>
        <p:nvGrpSpPr>
          <p:cNvPr id="1073743001" name="组合 1073743000"/>
          <p:cNvGrpSpPr/>
          <p:nvPr/>
        </p:nvGrpSpPr>
        <p:grpSpPr>
          <a:xfrm>
            <a:off x="2279189" y="1545605"/>
            <a:ext cx="546100" cy="266700"/>
            <a:chOff x="6436" y="-134"/>
            <a:chExt cx="860" cy="420"/>
          </a:xfrm>
        </p:grpSpPr>
        <p:pic>
          <p:nvPicPr>
            <p:cNvPr id="1073743002" name="图片 1073743001"/>
            <p:cNvPicPr>
              <a:picLocks noChangeAspect="1"/>
            </p:cNvPicPr>
            <p:nvPr/>
          </p:nvPicPr>
          <p:blipFill>
            <a:blip r:embed="rId2" cstate="print"/>
            <a:stretch>
              <a:fillRect/>
            </a:stretch>
          </p:blipFill>
          <p:spPr>
            <a:xfrm>
              <a:off x="6444" y="-121"/>
              <a:ext cx="840" cy="392"/>
            </a:xfrm>
            <a:prstGeom prst="rect">
              <a:avLst/>
            </a:prstGeom>
            <a:noFill/>
            <a:ln w="9525">
              <a:noFill/>
            </a:ln>
          </p:spPr>
        </p:pic>
        <p:grpSp>
          <p:nvGrpSpPr>
            <p:cNvPr id="1073743003" name="组合 1073743002"/>
            <p:cNvGrpSpPr/>
            <p:nvPr/>
          </p:nvGrpSpPr>
          <p:grpSpPr>
            <a:xfrm>
              <a:off x="6445" y="-124"/>
              <a:ext cx="840" cy="2"/>
              <a:chOff x="6445" y="-124"/>
              <a:chExt cx="840" cy="2"/>
            </a:xfrm>
          </p:grpSpPr>
          <p:sp>
            <p:nvSpPr>
              <p:cNvPr id="1073743004" name="任意多边形 1073743003"/>
              <p:cNvSpPr/>
              <p:nvPr/>
            </p:nvSpPr>
            <p:spPr>
              <a:xfrm>
                <a:off x="6445" y="-124"/>
                <a:ext cx="840" cy="2"/>
              </a:xfrm>
              <a:custGeom>
                <a:avLst/>
                <a:gdLst/>
                <a:ahLst/>
                <a:cxnLst/>
                <a:rect l="0" t="0" r="0" b="0"/>
                <a:pathLst>
                  <a:path w="840">
                    <a:moveTo>
                      <a:pt x="0" y="0"/>
                    </a:moveTo>
                    <a:lnTo>
                      <a:pt x="840" y="0"/>
                    </a:lnTo>
                  </a:path>
                </a:pathLst>
              </a:custGeom>
              <a:noFill/>
              <a:ln w="6097" cap="flat" cmpd="sng">
                <a:solidFill>
                  <a:srgbClr val="000000"/>
                </a:solidFill>
                <a:prstDash val="solid"/>
                <a:headEnd type="none" w="med" len="med"/>
                <a:tailEnd type="none" w="med" len="med"/>
              </a:ln>
            </p:spPr>
            <p:txBody>
              <a:bodyPr/>
              <a:lstStyle/>
              <a:p>
                <a:endParaRPr lang="zh-CN" altLang="en-US"/>
              </a:p>
            </p:txBody>
          </p:sp>
        </p:grpSp>
        <p:grpSp>
          <p:nvGrpSpPr>
            <p:cNvPr id="1073743005" name="组合 1073743004"/>
            <p:cNvGrpSpPr/>
            <p:nvPr/>
          </p:nvGrpSpPr>
          <p:grpSpPr>
            <a:xfrm>
              <a:off x="6441" y="-129"/>
              <a:ext cx="2" cy="411"/>
              <a:chOff x="6441" y="-129"/>
              <a:chExt cx="2" cy="411"/>
            </a:xfrm>
          </p:grpSpPr>
          <p:sp>
            <p:nvSpPr>
              <p:cNvPr id="1073743006" name="任意多边形 1073743005"/>
              <p:cNvSpPr/>
              <p:nvPr/>
            </p:nvSpPr>
            <p:spPr>
              <a:xfrm>
                <a:off x="6441" y="-129"/>
                <a:ext cx="2" cy="411"/>
              </a:xfrm>
              <a:custGeom>
                <a:avLst/>
                <a:gdLst/>
                <a:ahLst/>
                <a:cxnLst/>
                <a:rect l="0" t="0" r="0" b="0"/>
                <a:pathLst>
                  <a:path h="411">
                    <a:moveTo>
                      <a:pt x="0" y="0"/>
                    </a:moveTo>
                    <a:lnTo>
                      <a:pt x="0" y="410"/>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nvGrpSpPr>
            <p:cNvPr id="1073743007" name="组合 1073743006"/>
            <p:cNvGrpSpPr/>
            <p:nvPr/>
          </p:nvGrpSpPr>
          <p:grpSpPr>
            <a:xfrm>
              <a:off x="7290" y="-129"/>
              <a:ext cx="2" cy="411"/>
              <a:chOff x="7290" y="-129"/>
              <a:chExt cx="2" cy="411"/>
            </a:xfrm>
          </p:grpSpPr>
          <p:sp>
            <p:nvSpPr>
              <p:cNvPr id="1073743008" name="任意多边形 1073743007"/>
              <p:cNvSpPr/>
              <p:nvPr/>
            </p:nvSpPr>
            <p:spPr>
              <a:xfrm>
                <a:off x="7290" y="-129"/>
                <a:ext cx="2" cy="411"/>
              </a:xfrm>
              <a:custGeom>
                <a:avLst/>
                <a:gdLst/>
                <a:ahLst/>
                <a:cxnLst/>
                <a:rect l="0" t="0" r="0" b="0"/>
                <a:pathLst>
                  <a:path h="411">
                    <a:moveTo>
                      <a:pt x="0" y="0"/>
                    </a:moveTo>
                    <a:lnTo>
                      <a:pt x="0" y="410"/>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nvGrpSpPr>
            <p:cNvPr id="1073743009" name="组合 1073743008"/>
            <p:cNvGrpSpPr/>
            <p:nvPr/>
          </p:nvGrpSpPr>
          <p:grpSpPr>
            <a:xfrm>
              <a:off x="6445" y="276"/>
              <a:ext cx="840" cy="2"/>
              <a:chOff x="6445" y="276"/>
              <a:chExt cx="840" cy="2"/>
            </a:xfrm>
          </p:grpSpPr>
          <p:sp>
            <p:nvSpPr>
              <p:cNvPr id="1073743010" name="任意多边形 1073743009"/>
              <p:cNvSpPr/>
              <p:nvPr/>
            </p:nvSpPr>
            <p:spPr>
              <a:xfrm>
                <a:off x="6445" y="276"/>
                <a:ext cx="840" cy="2"/>
              </a:xfrm>
              <a:custGeom>
                <a:avLst/>
                <a:gdLst/>
                <a:ahLst/>
                <a:cxnLst/>
                <a:rect l="0" t="0" r="0" b="0"/>
                <a:pathLst>
                  <a:path w="840">
                    <a:moveTo>
                      <a:pt x="0" y="0"/>
                    </a:moveTo>
                    <a:lnTo>
                      <a:pt x="840" y="0"/>
                    </a:lnTo>
                  </a:path>
                </a:pathLst>
              </a:custGeom>
              <a:noFill/>
              <a:ln w="6096" cap="flat" cmpd="sng">
                <a:solidFill>
                  <a:srgbClr val="000000"/>
                </a:solidFill>
                <a:prstDash val="solid"/>
                <a:headEnd type="none" w="med" len="med"/>
                <a:tailEnd type="none" w="med" len="med"/>
              </a:ln>
            </p:spPr>
            <p:txBody>
              <a:bodyPr/>
              <a:lstStyle/>
              <a:p>
                <a:endParaRPr lang="zh-CN" altLang="en-US"/>
              </a:p>
            </p:txBody>
          </p:sp>
        </p:grpSp>
      </p:grpSp>
      <p:pic>
        <p:nvPicPr>
          <p:cNvPr id="323" name="image167.png"/>
          <p:cNvPicPr>
            <a:picLocks noChangeAspect="1"/>
          </p:cNvPicPr>
          <p:nvPr/>
        </p:nvPicPr>
        <p:blipFill>
          <a:blip r:embed="rId3" cstate="print"/>
          <a:stretch>
            <a:fillRect/>
          </a:stretch>
        </p:blipFill>
        <p:spPr>
          <a:xfrm>
            <a:off x="899160" y="2051685"/>
            <a:ext cx="4766310" cy="2742565"/>
          </a:xfrm>
          <a:prstGeom prst="rect">
            <a:avLst/>
          </a:prstGeom>
        </p:spPr>
      </p:pic>
      <p:sp>
        <p:nvSpPr>
          <p:cNvPr id="4" name="文本框 3"/>
          <p:cNvSpPr txBox="1"/>
          <p:nvPr/>
        </p:nvSpPr>
        <p:spPr>
          <a:xfrm>
            <a:off x="6536055" y="1078865"/>
            <a:ext cx="5176520" cy="829945"/>
          </a:xfrm>
          <a:prstGeom prst="rect">
            <a:avLst/>
          </a:prstGeom>
          <a:noFill/>
        </p:spPr>
        <p:txBody>
          <a:bodyPr wrap="square" rtlCol="0">
            <a:spAutoFit/>
          </a:bodyPr>
          <a:lstStyle/>
          <a:p>
            <a:r>
              <a:rPr lang="zh-CN" altLang="en-US" sz="1600">
                <a:latin typeface="楷体" panose="02010609060101010101" charset="-122"/>
                <a:ea typeface="楷体" panose="02010609060101010101" charset="-122"/>
                <a:cs typeface="楷体" panose="02010609060101010101" charset="-122"/>
              </a:rPr>
              <a:t>第四步：拖动左侧解码资源到对应窗口，可建立大屏窗口和解码资源的关联。鼠标右键单击大屏窗口 选择“取消关联”，可取消窗口和解码资源的关联。</a:t>
            </a:r>
            <a:endParaRPr lang="zh-CN" altLang="en-US" sz="1600">
              <a:latin typeface="楷体" panose="02010609060101010101" charset="-122"/>
              <a:ea typeface="楷体" panose="02010609060101010101" charset="-122"/>
              <a:cs typeface="楷体" panose="02010609060101010101" charset="-122"/>
            </a:endParaRPr>
          </a:p>
        </p:txBody>
      </p:sp>
      <p:pic>
        <p:nvPicPr>
          <p:cNvPr id="325" name="image168.png"/>
          <p:cNvPicPr>
            <a:picLocks noChangeAspect="1"/>
          </p:cNvPicPr>
          <p:nvPr/>
        </p:nvPicPr>
        <p:blipFill>
          <a:blip r:embed="rId4" cstate="print"/>
          <a:stretch>
            <a:fillRect/>
          </a:stretch>
        </p:blipFill>
        <p:spPr>
          <a:xfrm>
            <a:off x="6403975" y="2091055"/>
            <a:ext cx="4764405" cy="2703830"/>
          </a:xfrm>
          <a:prstGeom prst="rect">
            <a:avLst/>
          </a:prstGeom>
        </p:spPr>
      </p:pic>
      <p:sp>
        <p:nvSpPr>
          <p:cNvPr id="5" name="文本框 4"/>
          <p:cNvSpPr txBox="1"/>
          <p:nvPr/>
        </p:nvSpPr>
        <p:spPr>
          <a:xfrm>
            <a:off x="1055440" y="4941168"/>
            <a:ext cx="9992360" cy="829945"/>
          </a:xfrm>
          <a:prstGeom prst="rect">
            <a:avLst/>
          </a:prstGeom>
          <a:noFill/>
        </p:spPr>
        <p:txBody>
          <a:bodyPr wrap="square" rtlCol="0">
            <a:spAutoFit/>
          </a:bodyPr>
          <a:lstStyle/>
          <a:p>
            <a:r>
              <a:rPr lang="zh-CN" altLang="en-US" sz="1600" dirty="0">
                <a:latin typeface="楷体" panose="02010609060101010101" charset="-122"/>
                <a:ea typeface="楷体" panose="02010609060101010101" charset="-122"/>
                <a:cs typeface="楷体" panose="02010609060101010101" charset="-122"/>
              </a:rPr>
              <a:t>第五步：大屏窗口和解码资源的关联完成后，单击 按钮，完成电视墙的配置。关联 解码资源是实时解码、大屏屏接等功能实现的必要条件。在使用时，请根据实际情况，关联解码资源。</a:t>
            </a:r>
            <a:endParaRPr lang="zh-CN" altLang="en-US" sz="1600" dirty="0">
              <a:latin typeface="楷体" panose="02010609060101010101" charset="-122"/>
              <a:ea typeface="楷体" panose="02010609060101010101" charset="-122"/>
              <a:cs typeface="楷体" panose="02010609060101010101" charset="-122"/>
            </a:endParaRPr>
          </a:p>
          <a:p>
            <a:endParaRPr lang="zh-CN" altLang="en-US" sz="1600" dirty="0">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2996565" y="2609215"/>
            <a:ext cx="932180" cy="229870"/>
          </a:xfrm>
          <a:prstGeom prst="rect">
            <a:avLst/>
          </a:prstGeom>
          <a:noFill/>
        </p:spPr>
        <p:txBody>
          <a:bodyPr wrap="square" rtlCol="0">
            <a:spAutoFit/>
          </a:bodyPr>
          <a:lstStyle/>
          <a:p>
            <a:r>
              <a:rPr lang="zh-CN" altLang="zh-CN" sz="900"/>
              <a:t>合并</a:t>
            </a:r>
            <a:endParaRPr lang="zh-CN" altLang="zh-CN" sz="900"/>
          </a:p>
        </p:txBody>
      </p:sp>
    </p:spTree>
  </p:cSld>
  <p:clrMapOvr>
    <a:masterClrMapping/>
  </p:clrMapOvr>
  <p:transition spd="med" advTm="468">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advTm="1779"/>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grpSp>
        <p:nvGrpSpPr>
          <p:cNvPr id="12" name="组合 11"/>
          <p:cNvGrpSpPr/>
          <p:nvPr/>
        </p:nvGrpSpPr>
        <p:grpSpPr>
          <a:xfrm>
            <a:off x="2352364" y="1932701"/>
            <a:ext cx="7774538" cy="822799"/>
            <a:chOff x="3504874" y="1353111"/>
            <a:chExt cx="5181476" cy="1074532"/>
          </a:xfrm>
        </p:grpSpPr>
        <p:sp>
          <p:nvSpPr>
            <p:cNvPr id="13" name="矩形 12"/>
            <p:cNvSpPr/>
            <p:nvPr/>
          </p:nvSpPr>
          <p:spPr>
            <a:xfrm>
              <a:off x="5108150" y="1369697"/>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培训目标及培训要求</a:t>
              </a:r>
              <a:endParaRPr lang="zh-CN" altLang="en-US" sz="1600" b="1" dirty="0">
                <a:solidFill>
                  <a:schemeClr val="bg1"/>
                </a:solidFill>
              </a:endParaRPr>
            </a:p>
          </p:txBody>
        </p:sp>
      </p:grpSp>
      <p:grpSp>
        <p:nvGrpSpPr>
          <p:cNvPr id="17" name="组合 16"/>
          <p:cNvGrpSpPr/>
          <p:nvPr/>
        </p:nvGrpSpPr>
        <p:grpSpPr>
          <a:xfrm>
            <a:off x="2351094" y="3147611"/>
            <a:ext cx="7776337" cy="810099"/>
            <a:chOff x="3504874" y="2510154"/>
            <a:chExt cx="5182675"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921" y="2831034"/>
              <a:ext cx="3417628" cy="442133"/>
            </a:xfrm>
            <a:prstGeom prst="rect">
              <a:avLst/>
            </a:prstGeom>
            <a:noFill/>
          </p:spPr>
          <p:txBody>
            <a:bodyPr wrap="square" rtlCol="0">
              <a:spAutoFit/>
            </a:bodyPr>
            <a:lstStyle/>
            <a:p>
              <a:r>
                <a:rPr lang="zh-CN" altLang="en-US" sz="1600" b="1" dirty="0">
                  <a:solidFill>
                    <a:schemeClr val="bg1"/>
                  </a:solidFill>
                </a:rPr>
                <a:t>视频监控</a:t>
              </a:r>
              <a:r>
                <a:rPr lang="zh-CN" altLang="en-US" sz="1600" b="1" dirty="0" smtClean="0">
                  <a:solidFill>
                    <a:schemeClr val="bg1"/>
                  </a:solidFill>
                </a:rPr>
                <a:t>系统简介</a:t>
              </a:r>
              <a:endParaRPr lang="zh-CN" altLang="en-US" sz="1600" b="1" dirty="0">
                <a:solidFill>
                  <a:schemeClr val="bg1"/>
                </a:solidFill>
              </a:endParaRPr>
            </a:p>
          </p:txBody>
        </p:sp>
      </p:grpSp>
      <p:grpSp>
        <p:nvGrpSpPr>
          <p:cNvPr id="22" name="组合 21"/>
          <p:cNvGrpSpPr/>
          <p:nvPr/>
        </p:nvGrpSpPr>
        <p:grpSpPr>
          <a:xfrm>
            <a:off x="2352999" y="4307911"/>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视频</a:t>
              </a:r>
              <a:r>
                <a:rPr lang="zh-CN" altLang="en-US" sz="1600" b="1" dirty="0">
                  <a:solidFill>
                    <a:schemeClr val="bg1"/>
                  </a:solidFill>
                </a:rPr>
                <a:t>监控系统</a:t>
              </a:r>
              <a:r>
                <a:rPr lang="zh-CN" altLang="en-US" sz="1600" b="1" dirty="0" smtClean="0">
                  <a:solidFill>
                    <a:schemeClr val="bg1"/>
                  </a:solidFill>
                </a:rPr>
                <a:t>操作</a:t>
              </a:r>
              <a:endParaRPr lang="zh-CN" altLang="en-US" sz="1600" b="1" dirty="0">
                <a:solidFill>
                  <a:schemeClr val="bg1"/>
                </a:solidFill>
              </a:endParaRPr>
            </a:p>
          </p:txBody>
        </p:sp>
      </p:grpSp>
    </p:spTree>
    <p:custDataLst>
      <p:tags r:id="rId1"/>
    </p:custDataLst>
  </p:cSld>
  <p:clrMapOvr>
    <a:masterClrMapping/>
  </p:clrMapOvr>
  <p:transition advTm="70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667317" y="404664"/>
            <a:ext cx="8856984" cy="521970"/>
          </a:xfrm>
          <a:prstGeom prst="rect">
            <a:avLst/>
          </a:prstGeom>
          <a:noFill/>
        </p:spPr>
        <p:txBody>
          <a:bodyPr wrap="square" rtlCol="0">
            <a:spAutoFit/>
          </a:bodyPr>
          <a:lstStyle/>
          <a:p>
            <a:r>
              <a:rPr lang="zh-CN" altLang="en-US" sz="2800" b="1" dirty="0" smtClean="0">
                <a:solidFill>
                  <a:schemeClr val="accent1"/>
                </a:solidFill>
                <a:sym typeface="+mn-ea"/>
              </a:rPr>
              <a:t>培训目标及培训要求</a:t>
            </a:r>
            <a:endParaRPr lang="en-US" altLang="zh-CN" sz="2400" b="1" dirty="0">
              <a:solidFill>
                <a:schemeClr val="accent1"/>
              </a:solidFill>
            </a:endParaRPr>
          </a:p>
        </p:txBody>
      </p:sp>
      <p:sp>
        <p:nvSpPr>
          <p:cNvPr id="4" name="椭圆 3"/>
          <p:cNvSpPr/>
          <p:nvPr/>
        </p:nvSpPr>
        <p:spPr>
          <a:xfrm>
            <a:off x="335360" y="1340768"/>
            <a:ext cx="2402205"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sym typeface="+mn-ea"/>
              </a:rPr>
              <a:t>培训目标</a:t>
            </a:r>
            <a:endParaRPr lang="zh-CN" altLang="en-US" sz="2800" b="1" dirty="0" smtClean="0">
              <a:solidFill>
                <a:schemeClr val="bg1"/>
              </a:solidFill>
              <a:sym typeface="+mn-ea"/>
            </a:endParaRPr>
          </a:p>
        </p:txBody>
      </p:sp>
      <p:sp>
        <p:nvSpPr>
          <p:cNvPr id="10" name="圆角矩形 9"/>
          <p:cNvSpPr/>
          <p:nvPr/>
        </p:nvSpPr>
        <p:spPr>
          <a:xfrm>
            <a:off x="2927648" y="1268760"/>
            <a:ext cx="9001000"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latin typeface="楷体" panose="02010609060101010101" charset="-122"/>
                <a:ea typeface="楷体" panose="02010609060101010101" charset="-122"/>
                <a:cs typeface="楷体" panose="02010609060101010101" charset="-122"/>
              </a:rPr>
              <a:t>为使操作人员熟练掌握</a:t>
            </a:r>
            <a:r>
              <a:rPr lang="en-US" altLang="zh-CN" sz="2400" dirty="0" smtClean="0">
                <a:latin typeface="楷体" panose="02010609060101010101" charset="-122"/>
                <a:ea typeface="楷体" panose="02010609060101010101" charset="-122"/>
                <a:cs typeface="楷体" panose="02010609060101010101" charset="-122"/>
              </a:rPr>
              <a:t>A—5</a:t>
            </a:r>
            <a:r>
              <a:rPr lang="zh-CN" altLang="en-US" sz="2400" dirty="0" smtClean="0">
                <a:latin typeface="楷体" panose="02010609060101010101" charset="-122"/>
                <a:ea typeface="楷体" panose="02010609060101010101" charset="-122"/>
                <a:cs typeface="楷体" panose="02010609060101010101" charset="-122"/>
              </a:rPr>
              <a:t>数据园区的视频监控系统和管理软件的操作与维护</a:t>
            </a: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保证数据中心园区监控系统的正常运行</a:t>
            </a: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并充分利用园区监控系统平台</a:t>
            </a: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提高运行维护水平和工作效率</a:t>
            </a:r>
            <a:r>
              <a:rPr lang="en-US" altLang="zh-CN" sz="2400" dirty="0" smtClean="0">
                <a:latin typeface="楷体" panose="02010609060101010101" charset="-122"/>
                <a:ea typeface="楷体" panose="02010609060101010101" charset="-122"/>
                <a:cs typeface="楷体" panose="02010609060101010101" charset="-122"/>
              </a:rPr>
              <a:t>,</a:t>
            </a:r>
            <a:r>
              <a:rPr lang="zh-CN" altLang="en-US" sz="2400" dirty="0" smtClean="0">
                <a:latin typeface="楷体" panose="02010609060101010101" charset="-122"/>
                <a:ea typeface="楷体" panose="02010609060101010101" charset="-122"/>
                <a:cs typeface="楷体" panose="02010609060101010101" charset="-122"/>
              </a:rPr>
              <a:t>保证数据中心设备的正常运行</a:t>
            </a:r>
            <a:r>
              <a:rPr lang="zh-CN" altLang="en-US" dirty="0" smtClean="0">
                <a:latin typeface="楷体" panose="02010609060101010101" charset="-122"/>
                <a:ea typeface="楷体" panose="02010609060101010101" charset="-122"/>
                <a:cs typeface="楷体" panose="02010609060101010101" charset="-122"/>
              </a:rPr>
              <a:t>。</a:t>
            </a:r>
            <a:endParaRPr lang="zh-CN" altLang="en-US" dirty="0"/>
          </a:p>
        </p:txBody>
      </p:sp>
      <p:sp>
        <p:nvSpPr>
          <p:cNvPr id="16" name="椭圆 15"/>
          <p:cNvSpPr/>
          <p:nvPr/>
        </p:nvSpPr>
        <p:spPr>
          <a:xfrm>
            <a:off x="335360" y="3573016"/>
            <a:ext cx="2402205"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bg1"/>
                </a:solidFill>
                <a:sym typeface="+mn-ea"/>
              </a:rPr>
              <a:t>培训要求</a:t>
            </a:r>
            <a:endParaRPr lang="zh-CN" altLang="en-US" sz="2800" b="1" dirty="0" smtClean="0">
              <a:solidFill>
                <a:schemeClr val="bg1"/>
              </a:solidFill>
              <a:sym typeface="+mn-ea"/>
            </a:endParaRPr>
          </a:p>
        </p:txBody>
      </p:sp>
      <p:sp>
        <p:nvSpPr>
          <p:cNvPr id="17" name="圆角矩形 16"/>
          <p:cNvSpPr/>
          <p:nvPr/>
        </p:nvSpPr>
        <p:spPr>
          <a:xfrm>
            <a:off x="2855640" y="3645024"/>
            <a:ext cx="9001000" cy="1656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latin typeface="楷体" panose="02010609060101010101" charset="-122"/>
                <a:ea typeface="楷体" panose="02010609060101010101" charset="-122"/>
                <a:cs typeface="楷体" panose="02010609060101010101" charset="-122"/>
              </a:rPr>
              <a:t>掌握日常简单操作及权限保护，能够保障局内所有用户权限及安全设施维护，能够很熟练的掌握数字视频中心管理软件的操作使用，并能及时排除一般的设备故障。</a:t>
            </a:r>
            <a:endParaRPr lang="zh-CN" altLang="en-US" sz="2400" dirty="0" smtClean="0">
              <a:latin typeface="楷体" panose="02010609060101010101" charset="-122"/>
              <a:ea typeface="楷体" panose="02010609060101010101" charset="-122"/>
              <a:cs typeface="楷体" panose="02010609060101010101" charset="-122"/>
            </a:endParaRPr>
          </a:p>
        </p:txBody>
      </p:sp>
    </p:spTree>
  </p:cSld>
  <p:clrMapOvr>
    <a:masterClrMapping/>
  </p:clrMapOvr>
  <p:transition spd="med">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3180" y="1456055"/>
            <a:ext cx="3680460" cy="4574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dirty="0">
                <a:latin typeface="+mn-ea"/>
                <a:cs typeface="+mn-ea"/>
                <a:sym typeface="+mn-ea"/>
              </a:rPr>
              <a:t>数字监控系统：数字监控系统是指通过软硬件将监控摄像头采集到的图像处理成数字信号，传送到电脑进行处理。对于数字监控系统，根据系统各部分功能的不同，我们将整个数字监控系统划分为七层--表现层、控制层、处理层、传输层、执行层、支撑层、采集层。当然，由于设备集成化越来越高，对于部分系统而言，某些设备可能会同时以多个层的身份存在于系统中。</a:t>
            </a:r>
            <a:endParaRPr lang="zh-CN" altLang="en-US"/>
          </a:p>
        </p:txBody>
      </p:sp>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25" name="TextBox 24"/>
          <p:cNvSpPr txBox="1"/>
          <p:nvPr/>
        </p:nvSpPr>
        <p:spPr>
          <a:xfrm>
            <a:off x="1703512" y="404664"/>
            <a:ext cx="8856984" cy="521970"/>
          </a:xfrm>
          <a:prstGeom prst="rect">
            <a:avLst/>
          </a:prstGeom>
          <a:noFill/>
        </p:spPr>
        <p:txBody>
          <a:bodyPr wrap="square" rtlCol="0">
            <a:spAutoFit/>
          </a:bodyPr>
          <a:lstStyle/>
          <a:p>
            <a:r>
              <a:rPr lang="zh-CN" altLang="en-US" sz="2800" b="1" dirty="0" smtClean="0">
                <a:solidFill>
                  <a:schemeClr val="accent1"/>
                </a:solidFill>
                <a:sym typeface="+mn-ea"/>
              </a:rPr>
              <a:t>视频监控系统简介</a:t>
            </a:r>
            <a:endParaRPr lang="zh-CN" altLang="en-US" sz="2800" b="1" dirty="0" smtClean="0">
              <a:solidFill>
                <a:schemeClr val="accent1"/>
              </a:solidFill>
              <a:sym typeface="+mn-ea"/>
            </a:endParaRPr>
          </a:p>
        </p:txBody>
      </p:sp>
      <p:cxnSp>
        <p:nvCxnSpPr>
          <p:cNvPr id="11" name="直接连接符 10"/>
          <p:cNvCxnSpPr/>
          <p:nvPr/>
        </p:nvCxnSpPr>
        <p:spPr>
          <a:xfrm flipV="1">
            <a:off x="4210685" y="3810635"/>
            <a:ext cx="6804050" cy="13335"/>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0360" y="989965"/>
            <a:ext cx="7620" cy="5319395"/>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26685" y="3823881"/>
            <a:ext cx="371390"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smtClean="0"/>
              <a:t>监控中心</a:t>
            </a:r>
            <a:endParaRPr lang="zh-CN" altLang="en-US" dirty="0"/>
          </a:p>
        </p:txBody>
      </p:sp>
      <p:sp>
        <p:nvSpPr>
          <p:cNvPr id="54" name="TextBox 53"/>
          <p:cNvSpPr txBox="1"/>
          <p:nvPr/>
        </p:nvSpPr>
        <p:spPr>
          <a:xfrm>
            <a:off x="7479390" y="1290866"/>
            <a:ext cx="371390"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smtClean="0"/>
              <a:t>安控中心</a:t>
            </a:r>
            <a:endParaRPr lang="zh-CN" altLang="en-US" dirty="0"/>
          </a:p>
        </p:txBody>
      </p:sp>
      <p:pic>
        <p:nvPicPr>
          <p:cNvPr id="55" name="图片 8" descr="NDN-921（高清）.jpg"/>
          <p:cNvPicPr>
            <a:picLocks noChangeAspect="1" noChangeArrowheads="1"/>
          </p:cNvPicPr>
          <p:nvPr/>
        </p:nvPicPr>
        <p:blipFill>
          <a:blip r:embed="rId1" cstate="print"/>
          <a:srcRect/>
          <a:stretch>
            <a:fillRect/>
          </a:stretch>
        </p:blipFill>
        <p:spPr bwMode="auto">
          <a:xfrm>
            <a:off x="8524240" y="4520565"/>
            <a:ext cx="895985" cy="767715"/>
          </a:xfrm>
          <a:prstGeom prst="rect">
            <a:avLst/>
          </a:prstGeom>
          <a:noFill/>
          <a:ln w="9525">
            <a:noFill/>
            <a:miter lim="800000"/>
            <a:headEnd/>
            <a:tailEnd/>
          </a:ln>
        </p:spPr>
      </p:pic>
      <p:sp>
        <p:nvSpPr>
          <p:cNvPr id="57" name="TextBox 56"/>
          <p:cNvSpPr txBox="1"/>
          <p:nvPr/>
        </p:nvSpPr>
        <p:spPr>
          <a:xfrm>
            <a:off x="8050890" y="3823881"/>
            <a:ext cx="371390"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smtClean="0"/>
              <a:t>现场监控</a:t>
            </a:r>
            <a:endParaRPr lang="zh-CN" altLang="en-US" dirty="0"/>
          </a:p>
        </p:txBody>
      </p:sp>
      <p:sp>
        <p:nvSpPr>
          <p:cNvPr id="56" name="TextBox 55"/>
          <p:cNvSpPr txBox="1"/>
          <p:nvPr/>
        </p:nvSpPr>
        <p:spPr>
          <a:xfrm>
            <a:off x="8050890" y="1429365"/>
            <a:ext cx="37139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smtClean="0"/>
              <a:t>弱电间</a:t>
            </a:r>
            <a:endParaRPr lang="zh-CN" altLang="en-US" dirty="0"/>
          </a:p>
        </p:txBody>
      </p:sp>
      <p:pic>
        <p:nvPicPr>
          <p:cNvPr id="7172"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704" b="28085"/>
          <a:stretch>
            <a:fillRect/>
          </a:stretch>
        </p:blipFill>
        <p:spPr bwMode="auto">
          <a:xfrm>
            <a:off x="8649554" y="2729847"/>
            <a:ext cx="2365573" cy="541057"/>
          </a:xfrm>
          <a:prstGeom prst="rect">
            <a:avLst/>
          </a:prstGeom>
          <a:noFill/>
        </p:spPr>
      </p:pic>
      <p:pic>
        <p:nvPicPr>
          <p:cNvPr id="29"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704" b="28085"/>
          <a:stretch>
            <a:fillRect/>
          </a:stretch>
        </p:blipFill>
        <p:spPr bwMode="auto">
          <a:xfrm>
            <a:off x="4389974" y="2624437"/>
            <a:ext cx="2365573" cy="541057"/>
          </a:xfrm>
          <a:prstGeom prst="rect">
            <a:avLst/>
          </a:prstGeom>
          <a:noFill/>
        </p:spPr>
      </p:pic>
      <p:pic>
        <p:nvPicPr>
          <p:cNvPr id="49" name="Picture 29" descr="C:\Users\yh76 njt6junyha   b\Desktop\d721dd3e5256ca602a3491df48aa1bf_看图王.jpgd721dd3e5256ca602a3491df48aa1bf_看图王"/>
          <p:cNvPicPr>
            <a:picLocks noChangeAspect="1" noChangeArrowheads="1"/>
          </p:cNvPicPr>
          <p:nvPr/>
        </p:nvPicPr>
        <p:blipFill>
          <a:blip r:embed="rId3" cstate="print"/>
          <a:srcRect/>
          <a:stretch>
            <a:fillRect/>
          </a:stretch>
        </p:blipFill>
        <p:spPr bwMode="auto">
          <a:xfrm>
            <a:off x="5882104" y="990089"/>
            <a:ext cx="1457960" cy="789305"/>
          </a:xfrm>
          <a:prstGeom prst="rect">
            <a:avLst/>
          </a:prstGeom>
          <a:noFill/>
        </p:spPr>
      </p:pic>
      <p:pic>
        <p:nvPicPr>
          <p:cNvPr id="48" name="Picture 28" descr="computer拷貝"/>
          <p:cNvPicPr>
            <a:picLocks noChangeAspect="1" noChangeArrowheads="1"/>
          </p:cNvPicPr>
          <p:nvPr/>
        </p:nvPicPr>
        <p:blipFill>
          <a:blip r:embed="rId4" cstate="print"/>
          <a:srcRect/>
          <a:stretch>
            <a:fillRect/>
          </a:stretch>
        </p:blipFill>
        <p:spPr bwMode="auto">
          <a:xfrm>
            <a:off x="4099560" y="4232275"/>
            <a:ext cx="1162050" cy="912495"/>
          </a:xfrm>
          <a:prstGeom prst="rect">
            <a:avLst/>
          </a:prstGeom>
          <a:noFill/>
        </p:spPr>
      </p:pic>
      <p:pic>
        <p:nvPicPr>
          <p:cNvPr id="30" name="Picture 25" descr="C:\Users\yh76 njt6junyha   b\Desktop\f349c119627d096f0b5956db98b5711.jpgf349c119627d096f0b5956db98b5711"/>
          <p:cNvPicPr>
            <a:picLocks noChangeAspect="1" noChangeArrowheads="1"/>
          </p:cNvPicPr>
          <p:nvPr/>
        </p:nvPicPr>
        <p:blipFill>
          <a:blip r:embed="rId5" cstate="print"/>
          <a:srcRect/>
          <a:stretch>
            <a:fillRect/>
          </a:stretch>
        </p:blipFill>
        <p:spPr bwMode="auto">
          <a:xfrm>
            <a:off x="5881831" y="4232414"/>
            <a:ext cx="911737" cy="887044"/>
          </a:xfrm>
          <a:prstGeom prst="rect">
            <a:avLst/>
          </a:prstGeom>
          <a:noFill/>
        </p:spPr>
      </p:pic>
      <p:pic>
        <p:nvPicPr>
          <p:cNvPr id="50" name="Picture 30" descr="C:\Users\yh76 njt6junyha   b\Desktop\fa32ec2a99d75c213c0431914b10546_看图王.jpgfa32ec2a99d75c213c0431914b10546_看图王"/>
          <p:cNvPicPr>
            <a:picLocks noChangeAspect="1" noChangeArrowheads="1"/>
          </p:cNvPicPr>
          <p:nvPr/>
        </p:nvPicPr>
        <p:blipFill>
          <a:blip r:embed="rId6" cstate="print"/>
          <a:srcRect/>
          <a:stretch>
            <a:fillRect/>
          </a:stretch>
        </p:blipFill>
        <p:spPr bwMode="auto">
          <a:xfrm>
            <a:off x="3965292" y="867410"/>
            <a:ext cx="1296144" cy="908050"/>
          </a:xfrm>
          <a:prstGeom prst="rect">
            <a:avLst/>
          </a:prstGeom>
          <a:noFill/>
        </p:spPr>
      </p:pic>
      <p:pic>
        <p:nvPicPr>
          <p:cNvPr id="31" name="图片 8" descr="C:\Users\yh76 njt6junyha   b\Desktop\5d13490a37b6874fba94e13f0873687.jpg5d13490a37b6874fba94e13f0873687"/>
          <p:cNvPicPr>
            <a:picLocks noChangeAspect="1" noChangeArrowheads="1"/>
          </p:cNvPicPr>
          <p:nvPr/>
        </p:nvPicPr>
        <p:blipFill>
          <a:blip r:embed="rId7"/>
          <a:srcRect/>
          <a:stretch>
            <a:fillRect/>
          </a:stretch>
        </p:blipFill>
        <p:spPr bwMode="auto">
          <a:xfrm>
            <a:off x="10238105" y="4521200"/>
            <a:ext cx="895985" cy="767080"/>
          </a:xfrm>
          <a:prstGeom prst="rect">
            <a:avLst/>
          </a:prstGeom>
          <a:noFill/>
          <a:ln w="9525">
            <a:noFill/>
            <a:miter lim="800000"/>
            <a:headEnd/>
            <a:tailEnd/>
          </a:ln>
        </p:spPr>
      </p:pic>
      <p:cxnSp>
        <p:nvCxnSpPr>
          <p:cNvPr id="37" name="直接连接符 36"/>
          <p:cNvCxnSpPr/>
          <p:nvPr/>
        </p:nvCxnSpPr>
        <p:spPr>
          <a:xfrm flipV="1">
            <a:off x="6681470" y="2995930"/>
            <a:ext cx="1967865" cy="8255"/>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7172" idx="2"/>
          </p:cNvCxnSpPr>
          <p:nvPr/>
        </p:nvCxnSpPr>
        <p:spPr>
          <a:xfrm flipV="1">
            <a:off x="8972550" y="3270885"/>
            <a:ext cx="859790" cy="12496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7172" idx="2"/>
            <a:endCxn id="31" idx="0"/>
          </p:cNvCxnSpPr>
          <p:nvPr/>
        </p:nvCxnSpPr>
        <p:spPr>
          <a:xfrm>
            <a:off x="9832340" y="3270885"/>
            <a:ext cx="854075" cy="125031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9343390" y="5649595"/>
            <a:ext cx="1032510" cy="31877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lnSpc>
                <a:spcPct val="100000"/>
              </a:lnSpc>
              <a:spcBef>
                <a:spcPct val="0"/>
              </a:spcBef>
              <a:spcAft>
                <a:spcPct val="35000"/>
              </a:spcAft>
            </a:pPr>
            <a:r>
              <a:rPr lang="zh-CN" altLang="en-US">
                <a:latin typeface="楷体" panose="02010609060101010101" charset="-122"/>
                <a:ea typeface="楷体" panose="02010609060101010101" charset="-122"/>
                <a:sym typeface="+mn-ea"/>
              </a:rPr>
              <a:t>摄像头</a:t>
            </a:r>
            <a:endParaRPr lang="zh-CN" altLang="en-US">
              <a:latin typeface="楷体" panose="02010609060101010101" charset="-122"/>
              <a:ea typeface="楷体" panose="02010609060101010101" charset="-122"/>
              <a:sym typeface="+mn-ea"/>
            </a:endParaRPr>
          </a:p>
        </p:txBody>
      </p:sp>
      <p:sp>
        <p:nvSpPr>
          <p:cNvPr id="42" name="圆角矩形 41"/>
          <p:cNvSpPr/>
          <p:nvPr/>
        </p:nvSpPr>
        <p:spPr>
          <a:xfrm>
            <a:off x="4695825" y="3269615"/>
            <a:ext cx="1753235" cy="31877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ct val="0"/>
              </a:spcBef>
              <a:spcAft>
                <a:spcPct val="35000"/>
              </a:spcAft>
            </a:pPr>
            <a:r>
              <a:rPr lang="zh-CN" altLang="en-US">
                <a:latin typeface="楷体" panose="02010609060101010101" charset="-122"/>
                <a:ea typeface="楷体" panose="02010609060101010101" charset="-122"/>
                <a:sym typeface="+mn-ea"/>
              </a:rPr>
              <a:t>服务器交换机</a:t>
            </a:r>
            <a:endParaRPr lang="zh-CN" altLang="en-US">
              <a:latin typeface="楷体" panose="02010609060101010101" charset="-122"/>
              <a:ea typeface="楷体" panose="02010609060101010101" charset="-122"/>
              <a:sym typeface="+mn-ea"/>
            </a:endParaRPr>
          </a:p>
        </p:txBody>
      </p:sp>
      <p:sp>
        <p:nvSpPr>
          <p:cNvPr id="43" name="圆角矩形 42"/>
          <p:cNvSpPr/>
          <p:nvPr/>
        </p:nvSpPr>
        <p:spPr>
          <a:xfrm>
            <a:off x="4858385" y="5501640"/>
            <a:ext cx="1277620" cy="31877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lnSpc>
                <a:spcPct val="100000"/>
              </a:lnSpc>
              <a:spcBef>
                <a:spcPct val="0"/>
              </a:spcBef>
              <a:spcAft>
                <a:spcPct val="35000"/>
              </a:spcAft>
            </a:pPr>
            <a:r>
              <a:rPr lang="zh-CN" altLang="en-US">
                <a:latin typeface="楷体" panose="02010609060101010101" charset="-122"/>
                <a:ea typeface="楷体" panose="02010609060101010101" charset="-122"/>
                <a:sym typeface="+mn-ea"/>
              </a:rPr>
              <a:t>电脑显示</a:t>
            </a:r>
            <a:endParaRPr lang="zh-CN" altLang="en-US">
              <a:latin typeface="楷体" panose="02010609060101010101" charset="-122"/>
              <a:ea typeface="楷体" panose="02010609060101010101" charset="-122"/>
              <a:sym typeface="+mn-ea"/>
            </a:endParaRPr>
          </a:p>
        </p:txBody>
      </p:sp>
      <p:sp>
        <p:nvSpPr>
          <p:cNvPr id="44" name="圆角矩形 43"/>
          <p:cNvSpPr/>
          <p:nvPr/>
        </p:nvSpPr>
        <p:spPr>
          <a:xfrm>
            <a:off x="9205595" y="2172335"/>
            <a:ext cx="1032510" cy="318770"/>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lnSpc>
                <a:spcPct val="100000"/>
              </a:lnSpc>
              <a:spcBef>
                <a:spcPct val="0"/>
              </a:spcBef>
              <a:spcAft>
                <a:spcPct val="35000"/>
              </a:spcAft>
            </a:pPr>
            <a:r>
              <a:rPr lang="zh-CN" altLang="en-US">
                <a:latin typeface="楷体" panose="02010609060101010101" charset="-122"/>
                <a:ea typeface="楷体" panose="02010609060101010101" charset="-122"/>
                <a:sym typeface="+mn-ea"/>
              </a:rPr>
              <a:t>交换机</a:t>
            </a:r>
            <a:endParaRPr lang="zh-CN" altLang="en-US">
              <a:latin typeface="楷体" panose="02010609060101010101" charset="-122"/>
              <a:ea typeface="楷体" panose="02010609060101010101" charset="-122"/>
              <a:sym typeface="+mn-ea"/>
            </a:endParaRPr>
          </a:p>
        </p:txBody>
      </p:sp>
      <p:cxnSp>
        <p:nvCxnSpPr>
          <p:cNvPr id="45" name="直接连接符 44"/>
          <p:cNvCxnSpPr>
            <a:stCxn id="50" idx="2"/>
            <a:endCxn id="29" idx="0"/>
          </p:cNvCxnSpPr>
          <p:nvPr/>
        </p:nvCxnSpPr>
        <p:spPr>
          <a:xfrm>
            <a:off x="4613910" y="1775460"/>
            <a:ext cx="958850" cy="84899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9" idx="2"/>
          </p:cNvCxnSpPr>
          <p:nvPr/>
        </p:nvCxnSpPr>
        <p:spPr>
          <a:xfrm flipH="1">
            <a:off x="5591810" y="1779270"/>
            <a:ext cx="1019175" cy="85725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5971540" y="2018030"/>
            <a:ext cx="1368425" cy="363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楷体" panose="02010609060101010101" charset="-122"/>
                <a:ea typeface="楷体" panose="02010609060101010101" charset="-122"/>
              </a:rPr>
              <a:t>视频服务器</a:t>
            </a:r>
            <a:endParaRPr lang="zh-CN" altLang="en-US">
              <a:latin typeface="楷体" panose="02010609060101010101" charset="-122"/>
              <a:ea typeface="楷体" panose="02010609060101010101" charset="-122"/>
            </a:endParaRPr>
          </a:p>
        </p:txBody>
      </p:sp>
      <p:sp>
        <p:nvSpPr>
          <p:cNvPr id="51" name="圆角矩形 50"/>
          <p:cNvSpPr/>
          <p:nvPr/>
        </p:nvSpPr>
        <p:spPr>
          <a:xfrm>
            <a:off x="3965575" y="2018030"/>
            <a:ext cx="1162685" cy="363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楷体" panose="02010609060101010101" charset="-122"/>
                <a:ea typeface="楷体" panose="02010609060101010101" charset="-122"/>
              </a:rPr>
              <a:t>磁盘阵列</a:t>
            </a:r>
            <a:endParaRPr lang="zh-CN" altLang="en-US">
              <a:latin typeface="楷体" panose="02010609060101010101" charset="-122"/>
              <a:ea typeface="楷体" panose="02010609060101010101" charset="-122"/>
            </a:endParaRPr>
          </a:p>
        </p:txBody>
      </p:sp>
    </p:spTree>
  </p:cSld>
  <p:clrMapOvr>
    <a:masterClrMapping/>
  </p:clrMapOvr>
  <p:transition advTm="0">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6" name="TextBox 5"/>
          <p:cNvSpPr txBox="1"/>
          <p:nvPr/>
        </p:nvSpPr>
        <p:spPr>
          <a:xfrm>
            <a:off x="1703512" y="404664"/>
            <a:ext cx="8856984" cy="521970"/>
          </a:xfrm>
          <a:prstGeom prst="rect">
            <a:avLst/>
          </a:prstGeom>
          <a:noFill/>
        </p:spPr>
        <p:txBody>
          <a:bodyPr wrap="square" rtlCol="0">
            <a:spAutoFit/>
          </a:bodyPr>
          <a:lstStyle/>
          <a:p>
            <a:r>
              <a:rPr lang="zh-CN" altLang="en-US" sz="2800" b="1" dirty="0" smtClean="0">
                <a:solidFill>
                  <a:schemeClr val="accent1"/>
                </a:solidFill>
                <a:sym typeface="+mn-ea"/>
              </a:rPr>
              <a:t>视频监控系统简介</a:t>
            </a:r>
            <a:endParaRPr lang="zh-CN" altLang="en-US" sz="2800" b="1" dirty="0" smtClean="0">
              <a:solidFill>
                <a:schemeClr val="accent1"/>
              </a:solidFill>
              <a:sym typeface="+mn-ea"/>
            </a:endParaRPr>
          </a:p>
        </p:txBody>
      </p:sp>
      <p:grpSp>
        <p:nvGrpSpPr>
          <p:cNvPr id="8" name="组合 7"/>
          <p:cNvGrpSpPr/>
          <p:nvPr/>
        </p:nvGrpSpPr>
        <p:grpSpPr>
          <a:xfrm>
            <a:off x="839416" y="1916832"/>
            <a:ext cx="2946578" cy="2562368"/>
            <a:chOff x="0" y="1629210"/>
            <a:chExt cx="2514530" cy="2130320"/>
          </a:xfrm>
        </p:grpSpPr>
        <p:sp>
          <p:nvSpPr>
            <p:cNvPr id="9" name="圆角矩形 8"/>
            <p:cNvSpPr/>
            <p:nvPr/>
          </p:nvSpPr>
          <p:spPr>
            <a:xfrm>
              <a:off x="0" y="1629210"/>
              <a:ext cx="2514530" cy="213032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圆角矩形 4"/>
            <p:cNvSpPr/>
            <p:nvPr/>
          </p:nvSpPr>
          <p:spPr>
            <a:xfrm>
              <a:off x="62395" y="1691605"/>
              <a:ext cx="2389740" cy="20055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楷体" panose="02010609060101010101" charset="-122"/>
                  <a:ea typeface="楷体" panose="02010609060101010101" charset="-122"/>
                  <a:cs typeface="楷体" panose="02010609060101010101" charset="-122"/>
                </a:rPr>
                <a:t>海康威视iVMS-8700智能建筑综合管理平台，满足模数混合架构（摄像机-编码器-IPSAN；摄像机-硬盘录像机）、纯数字架构（网络摄像机-IPSAN）等不同的架构方式，满足安防系统的实际应用需求。</a:t>
              </a:r>
              <a:endParaRPr lang="zh-CN" altLang="en-US" sz="1600" kern="1200" dirty="0"/>
            </a:p>
          </p:txBody>
        </p:sp>
      </p:grpSp>
      <p:grpSp>
        <p:nvGrpSpPr>
          <p:cNvPr id="14" name="组合 13"/>
          <p:cNvGrpSpPr/>
          <p:nvPr/>
        </p:nvGrpSpPr>
        <p:grpSpPr>
          <a:xfrm>
            <a:off x="4504457" y="3084195"/>
            <a:ext cx="1686796" cy="1487017"/>
            <a:chOff x="3341065" y="2212701"/>
            <a:chExt cx="1686796" cy="1178709"/>
          </a:xfrm>
        </p:grpSpPr>
        <p:sp>
          <p:nvSpPr>
            <p:cNvPr id="15" name="流程图: 终止 14"/>
            <p:cNvSpPr/>
            <p:nvPr/>
          </p:nvSpPr>
          <p:spPr>
            <a:xfrm>
              <a:off x="3341065" y="2433720"/>
              <a:ext cx="1686796" cy="957690"/>
            </a:xfrm>
            <a:prstGeom prst="flowChartTermina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流程图: 终止 4"/>
            <p:cNvSpPr/>
            <p:nvPr/>
          </p:nvSpPr>
          <p:spPr>
            <a:xfrm>
              <a:off x="3499938" y="2212701"/>
              <a:ext cx="1527800" cy="9609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zh-CN" altLang="en-US" sz="2000" kern="1200" dirty="0" smtClean="0">
                <a:latin typeface="楷体" panose="02010609060101010101" charset="-122"/>
                <a:ea typeface="楷体" panose="02010609060101010101" charset="-122"/>
                <a:cs typeface="楷体" panose="02010609060101010101" charset="-122"/>
              </a:endParaRPr>
            </a:p>
            <a:p>
              <a:pPr lvl="0" algn="ctr" defTabSz="889000">
                <a:lnSpc>
                  <a:spcPct val="70000"/>
                </a:lnSpc>
                <a:spcBef>
                  <a:spcPct val="0"/>
                </a:spcBef>
                <a:spcAft>
                  <a:spcPct val="35000"/>
                </a:spcAft>
              </a:pPr>
              <a:endParaRPr lang="zh-CN" altLang="en-US" sz="2000" kern="1200" dirty="0" smtClean="0">
                <a:latin typeface="楷体" panose="02010609060101010101" charset="-122"/>
                <a:ea typeface="楷体" panose="02010609060101010101" charset="-122"/>
                <a:cs typeface="楷体" panose="02010609060101010101" charset="-122"/>
              </a:endParaRPr>
            </a:p>
            <a:p>
              <a:pPr lvl="0" algn="ctr" defTabSz="889000">
                <a:lnSpc>
                  <a:spcPct val="70000"/>
                </a:lnSpc>
                <a:spcBef>
                  <a:spcPct val="0"/>
                </a:spcBef>
                <a:spcAft>
                  <a:spcPct val="35000"/>
                </a:spcAft>
              </a:pPr>
              <a:r>
                <a:rPr lang="zh-CN" altLang="en-US" sz="2000" kern="1200" dirty="0" smtClean="0">
                  <a:latin typeface="楷体" panose="02010609060101010101" charset="-122"/>
                  <a:ea typeface="楷体" panose="02010609060101010101" charset="-122"/>
                  <a:cs typeface="楷体" panose="02010609060101010101" charset="-122"/>
                </a:rPr>
                <a:t>2</a:t>
              </a:r>
              <a:r>
                <a:rPr lang="en-US" altLang="zh-CN" sz="2000" kern="1200" dirty="0" smtClean="0">
                  <a:latin typeface="楷体" panose="02010609060101010101" charset="-122"/>
                  <a:ea typeface="楷体" panose="02010609060101010101" charset="-122"/>
                  <a:cs typeface="楷体" panose="02010609060101010101" charset="-122"/>
                </a:rPr>
                <a:t>.</a:t>
              </a:r>
              <a:r>
                <a:rPr lang="zh-CN" altLang="en-US" sz="2000" kern="1200" dirty="0" smtClean="0">
                  <a:latin typeface="楷体" panose="02010609060101010101" charset="-122"/>
                  <a:ea typeface="楷体" panose="02010609060101010101" charset="-122"/>
                  <a:cs typeface="楷体" panose="02010609060101010101" charset="-122"/>
                </a:rPr>
                <a:t>纯数字</a:t>
              </a:r>
              <a:endParaRPr lang="zh-CN" altLang="en-US" sz="2000" kern="1200" dirty="0" smtClean="0">
                <a:latin typeface="楷体" panose="02010609060101010101" charset="-122"/>
                <a:ea typeface="楷体" panose="02010609060101010101" charset="-122"/>
                <a:cs typeface="楷体" panose="02010609060101010101" charset="-122"/>
              </a:endParaRPr>
            </a:p>
            <a:p>
              <a:pPr lvl="0" algn="ctr" defTabSz="889000">
                <a:lnSpc>
                  <a:spcPct val="90000"/>
                </a:lnSpc>
                <a:spcBef>
                  <a:spcPct val="0"/>
                </a:spcBef>
                <a:spcAft>
                  <a:spcPct val="35000"/>
                </a:spcAft>
              </a:pPr>
              <a:r>
                <a:rPr lang="zh-CN" altLang="en-US" sz="2000" kern="1200" dirty="0" smtClean="0">
                  <a:latin typeface="楷体" panose="02010609060101010101" charset="-122"/>
                  <a:ea typeface="楷体" panose="02010609060101010101" charset="-122"/>
                  <a:cs typeface="楷体" panose="02010609060101010101" charset="-122"/>
                </a:rPr>
                <a:t>监控架构</a:t>
              </a:r>
              <a:endParaRPr lang="zh-CN" altLang="en-US" sz="2000" kern="1200" dirty="0"/>
            </a:p>
          </p:txBody>
        </p:sp>
      </p:grpSp>
      <p:grpSp>
        <p:nvGrpSpPr>
          <p:cNvPr id="3" name="组合 2"/>
          <p:cNvGrpSpPr/>
          <p:nvPr/>
        </p:nvGrpSpPr>
        <p:grpSpPr>
          <a:xfrm>
            <a:off x="4504690" y="1917065"/>
            <a:ext cx="1686560" cy="1208405"/>
            <a:chOff x="3420440" y="2543952"/>
            <a:chExt cx="1686796" cy="957690"/>
          </a:xfrm>
        </p:grpSpPr>
        <p:sp>
          <p:nvSpPr>
            <p:cNvPr id="4" name="流程图: 终止 3"/>
            <p:cNvSpPr/>
            <p:nvPr/>
          </p:nvSpPr>
          <p:spPr>
            <a:xfrm>
              <a:off x="3420440" y="2543952"/>
              <a:ext cx="1686796" cy="957690"/>
            </a:xfrm>
            <a:prstGeom prst="flowChartTerminator">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流程图: 终止 4"/>
            <p:cNvSpPr/>
            <p:nvPr/>
          </p:nvSpPr>
          <p:spPr>
            <a:xfrm>
              <a:off x="3499938" y="2684192"/>
              <a:ext cx="1527800" cy="6772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dirty="0" smtClean="0">
                  <a:latin typeface="楷体" panose="02010609060101010101" charset="-122"/>
                  <a:ea typeface="楷体" panose="02010609060101010101" charset="-122"/>
                  <a:cs typeface="楷体" panose="02010609060101010101" charset="-122"/>
                  <a:sym typeface="+mn-ea"/>
                </a:rPr>
                <a:t>1</a:t>
              </a:r>
              <a:r>
                <a:rPr lang="en-US" altLang="zh-CN" sz="2000" dirty="0" smtClean="0">
                  <a:latin typeface="楷体" panose="02010609060101010101" charset="-122"/>
                  <a:ea typeface="楷体" panose="02010609060101010101" charset="-122"/>
                  <a:cs typeface="楷体" panose="02010609060101010101" charset="-122"/>
                  <a:sym typeface="+mn-ea"/>
                </a:rPr>
                <a:t>.</a:t>
              </a:r>
              <a:r>
                <a:rPr lang="zh-CN" altLang="en-US" sz="2000" dirty="0" smtClean="0">
                  <a:latin typeface="楷体" panose="02010609060101010101" charset="-122"/>
                  <a:ea typeface="楷体" panose="02010609060101010101" charset="-122"/>
                  <a:cs typeface="楷体" panose="02010609060101010101" charset="-122"/>
                  <a:sym typeface="+mn-ea"/>
                </a:rPr>
                <a:t>模数混合监控架构</a:t>
              </a:r>
              <a:endParaRPr lang="zh-CN" altLang="en-US" sz="2000" kern="1200" dirty="0"/>
            </a:p>
          </p:txBody>
        </p:sp>
      </p:grpSp>
      <p:grpSp>
        <p:nvGrpSpPr>
          <p:cNvPr id="13" name="组合 12"/>
          <p:cNvGrpSpPr/>
          <p:nvPr/>
        </p:nvGrpSpPr>
        <p:grpSpPr>
          <a:xfrm>
            <a:off x="7103110" y="3012440"/>
            <a:ext cx="3509645" cy="2125345"/>
            <a:chOff x="1545" y="441854"/>
            <a:chExt cx="9069917" cy="4534958"/>
          </a:xfrm>
        </p:grpSpPr>
        <p:sp>
          <p:nvSpPr>
            <p:cNvPr id="17" name="圆角矩形 16"/>
            <p:cNvSpPr/>
            <p:nvPr/>
          </p:nvSpPr>
          <p:spPr>
            <a:xfrm>
              <a:off x="1545" y="441854"/>
              <a:ext cx="9069917" cy="45349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圆角矩形 4"/>
            <p:cNvSpPr/>
            <p:nvPr/>
          </p:nvSpPr>
          <p:spPr>
            <a:xfrm>
              <a:off x="134369" y="574678"/>
              <a:ext cx="8804269" cy="42693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楷体" panose="02010609060101010101" charset="-122"/>
                  <a:ea typeface="楷体" panose="02010609060101010101" charset="-122"/>
                  <a:cs typeface="楷体" panose="02010609060101010101" charset="-122"/>
                </a:rPr>
                <a:t>前端采用高清网络摄像机或者标清网络摄像机作为图像采集和数字化编码，经过网络传输，在中心存储设备中进行集中图像存储。</a:t>
              </a:r>
              <a:endParaRPr lang="zh-CN" altLang="en-US" sz="1600" kern="1200" dirty="0"/>
            </a:p>
          </p:txBody>
        </p:sp>
      </p:grpSp>
      <p:grpSp>
        <p:nvGrpSpPr>
          <p:cNvPr id="21" name="组合 20"/>
          <p:cNvGrpSpPr/>
          <p:nvPr/>
        </p:nvGrpSpPr>
        <p:grpSpPr>
          <a:xfrm>
            <a:off x="7104112" y="980728"/>
            <a:ext cx="3497788" cy="2062761"/>
            <a:chOff x="1545" y="1087356"/>
            <a:chExt cx="9069917" cy="4534958"/>
          </a:xfrm>
        </p:grpSpPr>
        <p:sp>
          <p:nvSpPr>
            <p:cNvPr id="22" name="圆角矩形 21"/>
            <p:cNvSpPr/>
            <p:nvPr/>
          </p:nvSpPr>
          <p:spPr>
            <a:xfrm>
              <a:off x="1545" y="1087356"/>
              <a:ext cx="9069917" cy="45349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圆角矩形 4"/>
            <p:cNvSpPr/>
            <p:nvPr/>
          </p:nvSpPr>
          <p:spPr>
            <a:xfrm>
              <a:off x="132464" y="1351770"/>
              <a:ext cx="8804269" cy="42693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defTabSz="711200">
                <a:lnSpc>
                  <a:spcPct val="90000"/>
                </a:lnSpc>
                <a:spcBef>
                  <a:spcPct val="0"/>
                </a:spcBef>
                <a:spcAft>
                  <a:spcPct val="35000"/>
                </a:spcAft>
              </a:pPr>
              <a:endParaRPr lang="en-US" altLang="zh-CN" sz="1600" dirty="0" smtClean="0">
                <a:latin typeface="楷体" panose="02010609060101010101" charset="-122"/>
                <a:ea typeface="楷体" panose="02010609060101010101" charset="-122"/>
                <a:cs typeface="楷体" panose="02010609060101010101" charset="-122"/>
              </a:endParaRPr>
            </a:p>
            <a:p>
              <a:pPr defTabSz="711200">
                <a:lnSpc>
                  <a:spcPct val="90000"/>
                </a:lnSpc>
                <a:spcBef>
                  <a:spcPct val="0"/>
                </a:spcBef>
                <a:spcAft>
                  <a:spcPct val="35000"/>
                </a:spcAft>
              </a:pPr>
              <a:r>
                <a:rPr lang="zh-CN" altLang="en-US" sz="1600" dirty="0" smtClean="0">
                  <a:latin typeface="楷体" panose="02010609060101010101" charset="-122"/>
                  <a:ea typeface="楷体" panose="02010609060101010101" charset="-122"/>
                  <a:cs typeface="楷体" panose="02010609060101010101" charset="-122"/>
                </a:rPr>
                <a:t>前端采用模拟摄像机，经过编码器编码后通过网络传输，在集中存储服务器中进行统一存储，或者直接通过DVR进行编码和存储。或采用模拟摄像机</a:t>
              </a:r>
              <a:r>
                <a:rPr lang="zh-CN" altLang="en-US" sz="1600" dirty="0" smtClean="0">
                  <a:latin typeface="楷体" panose="02010609060101010101" charset="-122"/>
                  <a:ea typeface="楷体" panose="02010609060101010101" charset="-122"/>
                  <a:cs typeface="楷体" panose="02010609060101010101" charset="-122"/>
                  <a:sym typeface="+mn-ea"/>
                </a:rPr>
                <a:t>与网络数字摄像机并存模式。</a:t>
              </a:r>
              <a:endParaRPr lang="zh-CN" altLang="en-US" sz="1600" dirty="0" smtClean="0"/>
            </a:p>
            <a:p>
              <a:pPr lvl="0" algn="l" defTabSz="711200">
                <a:lnSpc>
                  <a:spcPct val="90000"/>
                </a:lnSpc>
                <a:spcBef>
                  <a:spcPct val="0"/>
                </a:spcBef>
                <a:spcAft>
                  <a:spcPct val="35000"/>
                </a:spcAft>
              </a:pPr>
              <a:endParaRPr lang="zh-CN" altLang="en-US" sz="1600" kern="1200" dirty="0"/>
            </a:p>
          </p:txBody>
        </p:sp>
      </p:grpSp>
      <p:cxnSp>
        <p:nvCxnSpPr>
          <p:cNvPr id="7" name="肘形连接符 6"/>
          <p:cNvCxnSpPr/>
          <p:nvPr/>
        </p:nvCxnSpPr>
        <p:spPr>
          <a:xfrm flipV="1">
            <a:off x="3719195" y="2545715"/>
            <a:ext cx="864870" cy="523240"/>
          </a:xfrm>
          <a:prstGeom prst="bentConnector3">
            <a:avLst>
              <a:gd name="adj1" fmla="val 50073"/>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a:endCxn id="23" idx="1"/>
          </p:cNvCxnSpPr>
          <p:nvPr/>
        </p:nvCxnSpPr>
        <p:spPr>
          <a:xfrm flipV="1">
            <a:off x="6112008" y="2072145"/>
            <a:ext cx="1042670" cy="449580"/>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p:nvPr/>
        </p:nvCxnSpPr>
        <p:spPr>
          <a:xfrm>
            <a:off x="3755390" y="3470910"/>
            <a:ext cx="791845" cy="535305"/>
          </a:xfrm>
          <a:prstGeom prst="bentConnector3">
            <a:avLst>
              <a:gd name="adj1" fmla="val 50040"/>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239510" y="4004945"/>
            <a:ext cx="915035" cy="252002"/>
          </a:xfrm>
          <a:prstGeom prst="straightConnector1">
            <a:avLst/>
          </a:prstGeom>
          <a:ln w="317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912495" y="5268595"/>
            <a:ext cx="9275445" cy="935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latin typeface="楷体" panose="02010609060101010101" charset="-122"/>
                <a:ea typeface="楷体" panose="02010609060101010101" charset="-122"/>
                <a:cs typeface="楷体" panose="02010609060101010101" charset="-122"/>
              </a:rPr>
              <a:t>海康威视iVMS-8700智能建筑综合管理平台是纯数字监控系统目前</a:t>
            </a:r>
            <a:r>
              <a:rPr lang="en-US" altLang="zh-CN" sz="2000" dirty="0" smtClean="0">
                <a:latin typeface="楷体" panose="02010609060101010101" charset="-122"/>
                <a:ea typeface="楷体" panose="02010609060101010101" charset="-122"/>
                <a:cs typeface="楷体" panose="02010609060101010101" charset="-122"/>
              </a:rPr>
              <a:t>A-5</a:t>
            </a:r>
            <a:r>
              <a:rPr lang="zh-CN" altLang="en-US" sz="2000" dirty="0" smtClean="0">
                <a:latin typeface="楷体" panose="02010609060101010101" charset="-122"/>
                <a:ea typeface="楷体" panose="02010609060101010101" charset="-122"/>
                <a:cs typeface="楷体" panose="02010609060101010101" charset="-122"/>
              </a:rPr>
              <a:t>数据中心用</a:t>
            </a:r>
            <a:endParaRPr lang="zh-CN" altLang="en-US" sz="2000" dirty="0"/>
          </a:p>
        </p:txBody>
      </p:sp>
    </p:spTree>
  </p:cSld>
  <p:clrMapOvr>
    <a:masterClrMapping/>
  </p:clrMapOvr>
  <p:transition spd="med" advTm="280">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graphicFrame>
        <p:nvGraphicFramePr>
          <p:cNvPr id="3" name="图示 2"/>
          <p:cNvGraphicFramePr/>
          <p:nvPr/>
        </p:nvGraphicFramePr>
        <p:xfrm>
          <a:off x="839416" y="1484784"/>
          <a:ext cx="10153128" cy="48965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Box 5"/>
          <p:cNvSpPr txBox="1"/>
          <p:nvPr/>
        </p:nvSpPr>
        <p:spPr>
          <a:xfrm>
            <a:off x="1703512" y="404664"/>
            <a:ext cx="8856984" cy="521970"/>
          </a:xfrm>
          <a:prstGeom prst="rect">
            <a:avLst/>
          </a:prstGeom>
          <a:noFill/>
        </p:spPr>
        <p:txBody>
          <a:bodyPr wrap="square" rtlCol="0">
            <a:spAutoFit/>
          </a:bodyPr>
          <a:lstStyle/>
          <a:p>
            <a:r>
              <a:rPr lang="zh-CN" altLang="en-US" sz="2800" b="1" dirty="0" smtClean="0">
                <a:solidFill>
                  <a:schemeClr val="accent1"/>
                </a:solidFill>
                <a:sym typeface="+mn-ea"/>
              </a:rPr>
              <a:t>视频监控系统简介</a:t>
            </a:r>
            <a:endParaRPr lang="zh-CN" altLang="en-US" sz="2800" b="1" dirty="0" smtClean="0">
              <a:solidFill>
                <a:schemeClr val="accent1"/>
              </a:solidFill>
              <a:sym typeface="+mn-ea"/>
            </a:endParaRPr>
          </a:p>
        </p:txBody>
      </p:sp>
      <p:sp>
        <p:nvSpPr>
          <p:cNvPr id="6" name="TextBox 5"/>
          <p:cNvSpPr txBox="1"/>
          <p:nvPr/>
        </p:nvSpPr>
        <p:spPr>
          <a:xfrm>
            <a:off x="1487488" y="1124744"/>
            <a:ext cx="4464496" cy="369332"/>
          </a:xfrm>
          <a:prstGeom prst="rect">
            <a:avLst/>
          </a:prstGeom>
          <a:noFill/>
        </p:spPr>
        <p:txBody>
          <a:bodyPr wrap="square" rtlCol="0">
            <a:spAutoFit/>
          </a:bodyPr>
          <a:lstStyle/>
          <a:p>
            <a:r>
              <a:rPr lang="zh-CN" altLang="en-US" dirty="0" smtClean="0"/>
              <a:t>海康威视综合安防管理软件安装要求</a:t>
            </a:r>
            <a:endParaRPr lang="zh-CN" altLang="en-US" dirty="0"/>
          </a:p>
        </p:txBody>
      </p:sp>
    </p:spTree>
  </p:cSld>
  <p:clrMapOvr>
    <a:masterClrMapping/>
  </p:clrMapOvr>
  <p:transition spd="med" advTm="234">
    <p:wheel spokes="2"/>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3" name="TextBox 2"/>
          <p:cNvSpPr txBox="1"/>
          <p:nvPr/>
        </p:nvSpPr>
        <p:spPr>
          <a:xfrm>
            <a:off x="1271464" y="1124744"/>
            <a:ext cx="10441160" cy="369332"/>
          </a:xfrm>
          <a:prstGeom prst="rect">
            <a:avLst/>
          </a:prstGeom>
          <a:noFill/>
        </p:spPr>
        <p:txBody>
          <a:bodyPr wrap="square" rtlCol="0">
            <a:spAutoFit/>
          </a:bodyPr>
          <a:lstStyle/>
          <a:p>
            <a:endParaRPr lang="zh-CN" altLang="en-US"/>
          </a:p>
        </p:txBody>
      </p:sp>
      <p:sp>
        <p:nvSpPr>
          <p:cNvPr id="5" name="TextBox 4"/>
          <p:cNvSpPr txBox="1"/>
          <p:nvPr/>
        </p:nvSpPr>
        <p:spPr>
          <a:xfrm>
            <a:off x="1327726" y="1044089"/>
            <a:ext cx="10225136" cy="4246245"/>
          </a:xfrm>
          <a:prstGeom prst="rect">
            <a:avLst/>
          </a:prstGeom>
          <a:noFill/>
        </p:spPr>
        <p:txBody>
          <a:bodyPr wrap="square" rtlCol="0">
            <a:spAutoFit/>
          </a:bodyPr>
          <a:lstStyle/>
          <a:p>
            <a:r>
              <a:rPr lang="zh-CN" altLang="en-US" dirty="0" smtClean="0"/>
              <a:t>用户登录</a:t>
            </a:r>
            <a:endParaRPr lang="en-US" altLang="zh-CN" sz="2400"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6" name="图片 5" descr="截图20190307125657.png"/>
          <p:cNvPicPr>
            <a:picLocks noChangeAspect="1"/>
          </p:cNvPicPr>
          <p:nvPr/>
        </p:nvPicPr>
        <p:blipFill>
          <a:blip r:embed="rId1" cstate="print"/>
          <a:stretch>
            <a:fillRect/>
          </a:stretch>
        </p:blipFill>
        <p:spPr>
          <a:xfrm>
            <a:off x="5013960" y="1124585"/>
            <a:ext cx="433705" cy="449580"/>
          </a:xfrm>
          <a:prstGeom prst="rect">
            <a:avLst/>
          </a:prstGeom>
        </p:spPr>
      </p:pic>
      <p:sp>
        <p:nvSpPr>
          <p:cNvPr id="4" name="TextBox 5"/>
          <p:cNvSpPr txBox="1"/>
          <p:nvPr/>
        </p:nvSpPr>
        <p:spPr>
          <a:xfrm>
            <a:off x="1703512" y="404664"/>
            <a:ext cx="8856984" cy="953135"/>
          </a:xfrm>
          <a:prstGeom prst="rect">
            <a:avLst/>
          </a:prstGeom>
          <a:noFill/>
        </p:spPr>
        <p:txBody>
          <a:bodyPr wrap="square" rtlCol="0">
            <a:spAutoFit/>
          </a:bodyPr>
          <a:lstStyle/>
          <a:p>
            <a:r>
              <a:rPr lang="zh-CN" altLang="en-US" sz="2800" b="1" dirty="0" smtClean="0">
                <a:solidFill>
                  <a:schemeClr val="accent1"/>
                </a:solidFill>
                <a:sym typeface="+mn-ea"/>
              </a:rPr>
              <a:t>视频监控系统操作</a:t>
            </a:r>
            <a:endParaRPr lang="zh-CN" altLang="en-US" sz="2800" b="1" dirty="0">
              <a:solidFill>
                <a:schemeClr val="bg1"/>
              </a:solidFill>
            </a:endParaRPr>
          </a:p>
          <a:p>
            <a:endParaRPr lang="zh-CN" altLang="en-US" sz="2800" b="1" dirty="0" smtClean="0">
              <a:solidFill>
                <a:schemeClr val="accent1"/>
              </a:solidFill>
              <a:sym typeface="+mn-ea"/>
            </a:endParaRPr>
          </a:p>
        </p:txBody>
      </p:sp>
      <p:pic>
        <p:nvPicPr>
          <p:cNvPr id="1027" name="Picture 3" descr="F:\监控系统PPT\2无标题.png"/>
          <p:cNvPicPr>
            <a:picLocks noChangeAspect="1" noChangeArrowheads="1"/>
          </p:cNvPicPr>
          <p:nvPr/>
        </p:nvPicPr>
        <p:blipFill>
          <a:blip r:embed="rId2" cstate="print"/>
          <a:srcRect/>
          <a:stretch>
            <a:fillRect/>
          </a:stretch>
        </p:blipFill>
        <p:spPr bwMode="auto">
          <a:xfrm>
            <a:off x="2611120" y="2438400"/>
            <a:ext cx="7270115" cy="3439795"/>
          </a:xfrm>
          <a:prstGeom prst="rect">
            <a:avLst/>
          </a:prstGeom>
          <a:noFill/>
        </p:spPr>
      </p:pic>
      <p:sp>
        <p:nvSpPr>
          <p:cNvPr id="12" name="TextBox 11"/>
          <p:cNvSpPr txBox="1"/>
          <p:nvPr/>
        </p:nvSpPr>
        <p:spPr>
          <a:xfrm>
            <a:off x="1327785" y="1043940"/>
            <a:ext cx="9837420" cy="1906905"/>
          </a:xfrm>
          <a:prstGeom prst="rect">
            <a:avLst/>
          </a:prstGeom>
          <a:noFill/>
        </p:spPr>
        <p:txBody>
          <a:bodyPr wrap="square" rtlCol="0">
            <a:spAutoFit/>
          </a:bodyPr>
          <a:lstStyle/>
          <a:p>
            <a:endParaRPr lang="en-US" altLang="zh-CN" dirty="0" smtClean="0">
              <a:latin typeface="仿宋" panose="02010609060101010101" pitchFamily="49" charset="-122"/>
              <a:ea typeface="仿宋" panose="02010609060101010101" pitchFamily="49" charset="-122"/>
            </a:endParaRPr>
          </a:p>
          <a:p>
            <a:r>
              <a:rPr lang="zh-CN" altLang="en-US" sz="1600" dirty="0" smtClean="0">
                <a:latin typeface="华文楷体" panose="02010600040101010101" pitchFamily="2" charset="-122"/>
                <a:ea typeface="华文楷体" panose="02010600040101010101" pitchFamily="2" charset="-122"/>
                <a:cs typeface="华文楷体" panose="02010600040101010101" pitchFamily="2" charset="-122"/>
              </a:rPr>
              <a:t>第一步：双击桌面客户端图标 显示如图</a:t>
            </a:r>
            <a:endParaRPr lang="en-US" altLang="zh-CN" sz="1600" dirty="0" smtClean="0">
              <a:latin typeface="华文楷体" panose="02010600040101010101" pitchFamily="2" charset="-122"/>
              <a:ea typeface="华文楷体" panose="02010600040101010101" pitchFamily="2" charset="-122"/>
              <a:cs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cs typeface="华文楷体" panose="02010600040101010101" pitchFamily="2" charset="-122"/>
              </a:rPr>
              <a:t>第二步：输入用户名、密码、中心服务器</a:t>
            </a:r>
            <a:r>
              <a:rPr lang="en-US" altLang="zh-CN" sz="1600" dirty="0" smtClean="0">
                <a:latin typeface="华文楷体" panose="02010600040101010101" pitchFamily="2" charset="-122"/>
                <a:ea typeface="华文楷体" panose="02010600040101010101" pitchFamily="2" charset="-122"/>
                <a:cs typeface="华文楷体" panose="02010600040101010101" pitchFamily="2" charset="-122"/>
              </a:rPr>
              <a:t>IP</a:t>
            </a:r>
            <a:r>
              <a:rPr lang="zh-CN" altLang="en-US" sz="1600" dirty="0" smtClean="0">
                <a:latin typeface="华文楷体" panose="02010600040101010101" pitchFamily="2" charset="-122"/>
                <a:ea typeface="华文楷体" panose="02010600040101010101" pitchFamily="2" charset="-122"/>
                <a:cs typeface="华文楷体" panose="02010600040101010101" pitchFamily="2" charset="-122"/>
              </a:rPr>
              <a:t>地址与端口等相关信息。</a:t>
            </a:r>
            <a:r>
              <a:rPr lang="en-US" altLang="zh-CN" sz="1600" dirty="0" smtClean="0">
                <a:latin typeface="华文楷体" panose="02010600040101010101" pitchFamily="2" charset="-122"/>
                <a:ea typeface="华文楷体" panose="02010600040101010101" pitchFamily="2" charset="-122"/>
                <a:cs typeface="华文楷体" panose="02010600040101010101" pitchFamily="2" charset="-122"/>
              </a:rPr>
              <a:t>A-5</a:t>
            </a:r>
            <a:r>
              <a:rPr lang="zh-CN" altLang="en-US" sz="1600" dirty="0" smtClean="0">
                <a:latin typeface="华文楷体" panose="02010600040101010101" pitchFamily="2" charset="-122"/>
                <a:ea typeface="华文楷体" panose="02010600040101010101" pitchFamily="2" charset="-122"/>
                <a:cs typeface="华文楷体" panose="02010600040101010101" pitchFamily="2" charset="-122"/>
              </a:rPr>
              <a:t>园区分值班用</a:t>
            </a:r>
            <a:r>
              <a:rPr lang="en-US" altLang="zh-CN" sz="1600" dirty="0" err="1" smtClean="0">
                <a:latin typeface="华文楷体" panose="02010600040101010101" pitchFamily="2" charset="-122"/>
                <a:ea typeface="华文楷体" panose="02010600040101010101" pitchFamily="2" charset="-122"/>
                <a:cs typeface="华文楷体" panose="02010600040101010101" pitchFamily="2" charset="-122"/>
              </a:rPr>
              <a:t>yunwei</a:t>
            </a:r>
            <a:r>
              <a:rPr lang="en-US" altLang="zh-CN" sz="1600" dirty="0" smtClean="0">
                <a:latin typeface="华文楷体" panose="02010600040101010101" pitchFamily="2" charset="-122"/>
                <a:ea typeface="华文楷体" panose="02010600040101010101" pitchFamily="2" charset="-122"/>
                <a:cs typeface="华文楷体" panose="02010600040101010101" pitchFamily="2" charset="-122"/>
              </a:rPr>
              <a:t> </a:t>
            </a:r>
            <a:r>
              <a:rPr lang="zh-CN" altLang="en-US" sz="1600" dirty="0" smtClean="0">
                <a:latin typeface="华文楷体" panose="02010600040101010101" pitchFamily="2" charset="-122"/>
                <a:ea typeface="华文楷体" panose="02010600040101010101" pitchFamily="2" charset="-122"/>
                <a:cs typeface="华文楷体" panose="02010600040101010101" pitchFamily="2" charset="-122"/>
              </a:rPr>
              <a:t>密码</a:t>
            </a:r>
            <a:r>
              <a:rPr lang="en-US" altLang="zh-CN" sz="1600" dirty="0" smtClean="0">
                <a:latin typeface="华文楷体" panose="02010600040101010101" pitchFamily="2" charset="-122"/>
                <a:ea typeface="华文楷体" panose="02010600040101010101" pitchFamily="2" charset="-122"/>
                <a:cs typeface="华文楷体" panose="02010600040101010101" pitchFamily="2" charset="-122"/>
              </a:rPr>
              <a:t>Yunwei123 </a:t>
            </a:r>
            <a:r>
              <a:rPr lang="zh-CN" altLang="en-US" sz="1600" dirty="0" smtClean="0">
                <a:latin typeface="华文楷体" panose="02010600040101010101" pitchFamily="2" charset="-122"/>
                <a:ea typeface="华文楷体" panose="02010600040101010101" pitchFamily="2" charset="-122"/>
                <a:cs typeface="华文楷体" panose="02010600040101010101" pitchFamily="2" charset="-122"/>
              </a:rPr>
              <a:t>管理员账户</a:t>
            </a:r>
            <a:r>
              <a:rPr lang="en-US" altLang="zh-CN" sz="1600" dirty="0" smtClean="0">
                <a:latin typeface="华文楷体" panose="02010600040101010101" pitchFamily="2" charset="-122"/>
                <a:ea typeface="华文楷体" panose="02010600040101010101" pitchFamily="2" charset="-122"/>
                <a:cs typeface="华文楷体" panose="02010600040101010101" pitchFamily="2" charset="-122"/>
              </a:rPr>
              <a:t>admin </a:t>
            </a:r>
            <a:r>
              <a:rPr lang="zh-CN" altLang="en-US" sz="1600" dirty="0" smtClean="0">
                <a:latin typeface="华文楷体" panose="02010600040101010101" pitchFamily="2" charset="-122"/>
                <a:ea typeface="华文楷体" panose="02010600040101010101" pitchFamily="2" charset="-122"/>
                <a:cs typeface="华文楷体" panose="02010600040101010101" pitchFamily="2" charset="-122"/>
              </a:rPr>
              <a:t>密</a:t>
            </a:r>
            <a:r>
              <a:rPr lang="en-US" altLang="zh-CN" sz="1600" dirty="0" smtClean="0">
                <a:latin typeface="华文楷体" panose="02010600040101010101" pitchFamily="2" charset="-122"/>
                <a:ea typeface="华文楷体" panose="02010600040101010101" pitchFamily="2" charset="-122"/>
                <a:cs typeface="华文楷体" panose="02010600040101010101" pitchFamily="2" charset="-122"/>
              </a:rPr>
              <a:t>Aa123456</a:t>
            </a:r>
            <a:r>
              <a:rPr lang="zh-CN" altLang="en-US" sz="1600" dirty="0" smtClean="0">
                <a:latin typeface="华文楷体" panose="02010600040101010101" pitchFamily="2" charset="-122"/>
                <a:ea typeface="华文楷体" panose="02010600040101010101" pitchFamily="2" charset="-122"/>
                <a:cs typeface="华文楷体" panose="02010600040101010101" pitchFamily="2" charset="-122"/>
              </a:rPr>
              <a:t>，</a:t>
            </a:r>
            <a:r>
              <a:rPr lang="en-US" altLang="zh-CN" sz="1600" dirty="0" smtClean="0">
                <a:latin typeface="华文楷体" panose="02010600040101010101" pitchFamily="2" charset="-122"/>
                <a:ea typeface="华文楷体" panose="02010600040101010101" pitchFamily="2" charset="-122"/>
                <a:cs typeface="华文楷体" panose="02010600040101010101" pitchFamily="2" charset="-122"/>
              </a:rPr>
              <a:t>IP</a:t>
            </a:r>
            <a:r>
              <a:rPr lang="zh-CN" altLang="en-US" sz="1600" dirty="0" smtClean="0">
                <a:latin typeface="华文楷体" panose="02010600040101010101" pitchFamily="2" charset="-122"/>
                <a:ea typeface="华文楷体" panose="02010600040101010101" pitchFamily="2" charset="-122"/>
                <a:cs typeface="华文楷体" panose="02010600040101010101" pitchFamily="2" charset="-122"/>
              </a:rPr>
              <a:t>为</a:t>
            </a:r>
            <a:r>
              <a:rPr lang="en-US" altLang="zh-CN" sz="1600" dirty="0" smtClean="0">
                <a:latin typeface="华文楷体" panose="02010600040101010101" pitchFamily="2" charset="-122"/>
                <a:ea typeface="华文楷体" panose="02010600040101010101" pitchFamily="2" charset="-122"/>
                <a:cs typeface="华文楷体" panose="02010600040101010101" pitchFamily="2" charset="-122"/>
              </a:rPr>
              <a:t>192.168.71.138 </a:t>
            </a:r>
            <a:r>
              <a:rPr lang="zh-CN" altLang="en-US" sz="1600" dirty="0" smtClean="0">
                <a:latin typeface="华文楷体" panose="02010600040101010101" pitchFamily="2" charset="-122"/>
                <a:ea typeface="华文楷体" panose="02010600040101010101" pitchFamily="2" charset="-122"/>
                <a:cs typeface="华文楷体" panose="02010600040101010101" pitchFamily="2" charset="-122"/>
              </a:rPr>
              <a:t>端口为</a:t>
            </a:r>
            <a:r>
              <a:rPr lang="en-US" altLang="zh-CN" sz="1600" dirty="0" smtClean="0">
                <a:latin typeface="华文楷体" panose="02010600040101010101" pitchFamily="2" charset="-122"/>
                <a:ea typeface="华文楷体" panose="02010600040101010101" pitchFamily="2" charset="-122"/>
                <a:cs typeface="华文楷体" panose="02010600040101010101" pitchFamily="2" charset="-122"/>
              </a:rPr>
              <a:t>80</a:t>
            </a:r>
            <a:r>
              <a:rPr lang="zh-CN" altLang="en-US" sz="1600" dirty="0" smtClean="0">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1600" dirty="0" smtClean="0">
              <a:latin typeface="华文楷体" panose="02010600040101010101" pitchFamily="2" charset="-122"/>
              <a:ea typeface="华文楷体" panose="02010600040101010101" pitchFamily="2" charset="-122"/>
              <a:cs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cs typeface="华文楷体" panose="02010600040101010101" pitchFamily="2" charset="-122"/>
              </a:rPr>
              <a:t>第三步：点击“登录”，登录成功后可看到客户端主界面。</a:t>
            </a:r>
            <a:endParaRPr lang="en-US" altLang="zh-CN" dirty="0" smtClean="0">
              <a:latin typeface="仿宋" panose="02010609060101010101" pitchFamily="49" charset="-122"/>
              <a:ea typeface="仿宋" panose="02010609060101010101" pitchFamily="49" charset="-122"/>
            </a:endParaRPr>
          </a:p>
          <a:p>
            <a:endParaRPr lang="en-US" altLang="zh-CN" dirty="0" smtClean="0">
              <a:latin typeface="仿宋" panose="02010609060101010101" pitchFamily="49" charset="-122"/>
              <a:ea typeface="仿宋" panose="02010609060101010101" pitchFamily="49" charset="-122"/>
            </a:endParaRPr>
          </a:p>
          <a:p>
            <a:endParaRPr lang="zh-CN" altLang="en-US" dirty="0"/>
          </a:p>
        </p:txBody>
      </p:sp>
    </p:spTree>
  </p:cSld>
  <p:clrMapOvr>
    <a:masterClrMapping/>
  </p:clrMapOvr>
  <p:transition spd="med" advTm="421">
    <p:wheel spokes="2"/>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4" name="文本框 3"/>
          <p:cNvSpPr txBox="1"/>
          <p:nvPr/>
        </p:nvSpPr>
        <p:spPr>
          <a:xfrm>
            <a:off x="1327785" y="861060"/>
            <a:ext cx="10299700" cy="1260475"/>
          </a:xfrm>
          <a:prstGeom prst="rect">
            <a:avLst/>
          </a:prstGeom>
          <a:noFill/>
        </p:spPr>
        <p:txBody>
          <a:bodyPr wrap="square" rtlCol="0">
            <a:spAutoFit/>
          </a:bodyPr>
          <a:lstStyle/>
          <a:p>
            <a:r>
              <a:rPr lang="zh-CN" altLang="en-US" dirty="0">
                <a:latin typeface="楷体" panose="02010609060101010101" charset="-122"/>
                <a:ea typeface="楷体" panose="02010609060101010101" charset="-122"/>
              </a:rPr>
              <a:t>视频预览</a:t>
            </a:r>
            <a:endParaRPr lang="zh-CN" altLang="en-US" sz="2800" dirty="0">
              <a:latin typeface="楷体" panose="02010609060101010101" charset="-122"/>
              <a:ea typeface="楷体" panose="02010609060101010101" charset="-122"/>
            </a:endParaRPr>
          </a:p>
          <a:p>
            <a:r>
              <a:rPr lang="zh-CN" altLang="en-US" sz="1600" dirty="0">
                <a:latin typeface="楷体" panose="02010609060101010101" charset="-122"/>
                <a:ea typeface="楷体" panose="02010609060101010101" charset="-122"/>
              </a:rPr>
              <a:t>界面介绍：</a:t>
            </a:r>
            <a:r>
              <a:rPr lang="zh-CN" altLang="en-US" sz="1600" dirty="0">
                <a:latin typeface="楷体" panose="02010609060101010101" charset="-122"/>
                <a:ea typeface="楷体" panose="02010609060101010101" charset="-122"/>
                <a:sym typeface="+mn-ea"/>
              </a:rPr>
              <a:t>将鼠标移到视频系统，选择	  </a:t>
            </a:r>
            <a:r>
              <a:rPr lang="zh-CN" altLang="en-US" sz="1600" dirty="0" smtClean="0">
                <a:latin typeface="楷体" panose="02010609060101010101" charset="-122"/>
                <a:ea typeface="楷体" panose="02010609060101010101" charset="-122"/>
                <a:sym typeface="+mn-ea"/>
              </a:rPr>
              <a:t>     </a:t>
            </a:r>
            <a:r>
              <a:rPr lang="zh-CN" altLang="en-US" sz="1600" dirty="0">
                <a:latin typeface="楷体" panose="02010609060101010101" charset="-122"/>
                <a:ea typeface="楷体" panose="02010609060101010101" charset="-122"/>
                <a:sym typeface="+mn-ea"/>
              </a:rPr>
              <a:t>，进入监控软件预览界面</a:t>
            </a:r>
            <a:r>
              <a:rPr lang="zh-CN" altLang="en-US" sz="1600" dirty="0" smtClean="0">
                <a:latin typeface="楷体" panose="02010609060101010101" charset="-122"/>
                <a:ea typeface="楷体" panose="02010609060101010101" charset="-122"/>
                <a:sym typeface="+mn-ea"/>
              </a:rPr>
              <a:t>。</a:t>
            </a:r>
            <a:endParaRPr lang="zh-CN" altLang="en-US" sz="1600" dirty="0" smtClean="0">
              <a:latin typeface="楷体" panose="02010609060101010101" charset="-122"/>
              <a:ea typeface="楷体" panose="02010609060101010101" charset="-122"/>
            </a:endParaRPr>
          </a:p>
          <a:p>
            <a:r>
              <a:rPr lang="zh-CN" altLang="en-US" sz="1600" dirty="0" smtClean="0">
                <a:latin typeface="楷体" panose="02010609060101010101" charset="-122"/>
                <a:ea typeface="楷体" panose="02010609060101010101" charset="-122"/>
                <a:sym typeface="+mn-ea"/>
              </a:rPr>
              <a:t>初次启动时，播放面板默认以 </a:t>
            </a:r>
            <a:r>
              <a:rPr lang="en-US" altLang="zh-CN" sz="1600" dirty="0" smtClean="0">
                <a:latin typeface="楷体" panose="02010609060101010101" charset="-122"/>
                <a:ea typeface="楷体" panose="02010609060101010101" charset="-122"/>
                <a:sym typeface="+mn-ea"/>
              </a:rPr>
              <a:t>4</a:t>
            </a:r>
            <a:r>
              <a:rPr lang="zh-CN" altLang="en-US" sz="1600" dirty="0" smtClean="0">
                <a:latin typeface="楷体" panose="02010609060101010101" charset="-122"/>
                <a:ea typeface="楷体" panose="02010609060101010101" charset="-122"/>
                <a:sym typeface="+mn-ea"/>
              </a:rPr>
              <a:t>×</a:t>
            </a:r>
            <a:r>
              <a:rPr lang="en-US" altLang="zh-CN" sz="1600" dirty="0" smtClean="0">
                <a:latin typeface="楷体" panose="02010609060101010101" charset="-122"/>
                <a:ea typeface="楷体" panose="02010609060101010101" charset="-122"/>
                <a:sym typeface="+mn-ea"/>
              </a:rPr>
              <a:t>4</a:t>
            </a:r>
            <a:r>
              <a:rPr lang="zh-CN" altLang="en-US" sz="1600" dirty="0" smtClean="0">
                <a:latin typeface="楷体" panose="02010609060101010101" charset="-122"/>
                <a:ea typeface="楷体" panose="02010609060101010101" charset="-122"/>
                <a:sym typeface="+mn-ea"/>
              </a:rPr>
              <a:t> 播放窗口显示，可通过画面分割按键进行窗口分割的选择</a:t>
            </a:r>
            <a:r>
              <a:rPr lang="zh-CN" altLang="en-US" dirty="0" smtClean="0">
                <a:latin typeface="楷体" panose="02010609060101010101" charset="-122"/>
                <a:ea typeface="楷体" panose="02010609060101010101" charset="-122"/>
                <a:sym typeface="+mn-ea"/>
              </a:rPr>
              <a:t>。</a:t>
            </a:r>
            <a:endParaRPr lang="zh-CN" altLang="en-US" sz="2400" dirty="0" smtClean="0">
              <a:latin typeface="楷体" panose="02010609060101010101" charset="-122"/>
              <a:ea typeface="楷体" panose="02010609060101010101" charset="-122"/>
            </a:endParaRPr>
          </a:p>
          <a:p>
            <a:endParaRPr lang="zh-CN" altLang="en-US" sz="2400" dirty="0">
              <a:latin typeface="楷体" panose="02010609060101010101" charset="-122"/>
              <a:ea typeface="楷体" panose="02010609060101010101" charset="-122"/>
            </a:endParaRPr>
          </a:p>
        </p:txBody>
      </p:sp>
      <p:pic>
        <p:nvPicPr>
          <p:cNvPr id="1073742869" name="图片 1073742868"/>
          <p:cNvPicPr>
            <a:picLocks noChangeAspect="1"/>
          </p:cNvPicPr>
          <p:nvPr/>
        </p:nvPicPr>
        <p:blipFill>
          <a:blip r:embed="rId1" cstate="print"/>
          <a:stretch>
            <a:fillRect/>
          </a:stretch>
        </p:blipFill>
        <p:spPr>
          <a:xfrm>
            <a:off x="4924430" y="996345"/>
            <a:ext cx="862330" cy="361315"/>
          </a:xfrm>
          <a:prstGeom prst="rect">
            <a:avLst/>
          </a:prstGeom>
          <a:noFill/>
          <a:ln w="9525">
            <a:noFill/>
          </a:ln>
        </p:spPr>
      </p:pic>
      <p:sp>
        <p:nvSpPr>
          <p:cNvPr id="7" name="TextBox 5"/>
          <p:cNvSpPr txBox="1"/>
          <p:nvPr/>
        </p:nvSpPr>
        <p:spPr>
          <a:xfrm>
            <a:off x="1703512" y="404664"/>
            <a:ext cx="8856984" cy="953135"/>
          </a:xfrm>
          <a:prstGeom prst="rect">
            <a:avLst/>
          </a:prstGeom>
          <a:noFill/>
        </p:spPr>
        <p:txBody>
          <a:bodyPr wrap="square" rtlCol="0">
            <a:spAutoFit/>
          </a:bodyPr>
          <a:lstStyle/>
          <a:p>
            <a:r>
              <a:rPr lang="zh-CN" altLang="en-US" sz="2800" b="1" dirty="0" smtClean="0">
                <a:solidFill>
                  <a:schemeClr val="accent1"/>
                </a:solidFill>
                <a:sym typeface="+mn-ea"/>
              </a:rPr>
              <a:t>视频监控系统操作</a:t>
            </a:r>
            <a:endParaRPr lang="zh-CN" altLang="en-US" sz="2800" b="1" dirty="0">
              <a:solidFill>
                <a:schemeClr val="bg1"/>
              </a:solidFill>
            </a:endParaRPr>
          </a:p>
          <a:p>
            <a:endParaRPr lang="zh-CN" altLang="en-US" sz="2800" b="1" dirty="0" smtClean="0">
              <a:solidFill>
                <a:schemeClr val="accent1"/>
              </a:solidFill>
              <a:sym typeface="+mn-ea"/>
            </a:endParaRPr>
          </a:p>
        </p:txBody>
      </p:sp>
      <p:pic>
        <p:nvPicPr>
          <p:cNvPr id="2050" name="Picture 2" descr="C:\Users\yh76 njt6junyha   b\Desktop\图片1.png图片1"/>
          <p:cNvPicPr>
            <a:picLocks noChangeAspect="1" noChangeArrowheads="1"/>
          </p:cNvPicPr>
          <p:nvPr/>
        </p:nvPicPr>
        <p:blipFill>
          <a:blip r:embed="rId2" cstate="print"/>
          <a:srcRect r="40508" b="50106"/>
          <a:stretch>
            <a:fillRect/>
          </a:stretch>
        </p:blipFill>
        <p:spPr bwMode="auto">
          <a:xfrm>
            <a:off x="2496820" y="1848485"/>
            <a:ext cx="7463790" cy="3914140"/>
          </a:xfrm>
          <a:prstGeom prst="rect">
            <a:avLst/>
          </a:prstGeom>
          <a:noFill/>
        </p:spPr>
      </p:pic>
      <p:sp>
        <p:nvSpPr>
          <p:cNvPr id="5" name="文本框 4"/>
          <p:cNvSpPr txBox="1"/>
          <p:nvPr/>
        </p:nvSpPr>
        <p:spPr>
          <a:xfrm>
            <a:off x="6208395" y="3049905"/>
            <a:ext cx="1304290" cy="245110"/>
          </a:xfrm>
          <a:prstGeom prst="rect">
            <a:avLst/>
          </a:prstGeom>
          <a:noFill/>
        </p:spPr>
        <p:txBody>
          <a:bodyPr wrap="square" rtlCol="0">
            <a:spAutoFit/>
          </a:bodyPr>
          <a:p>
            <a:r>
              <a:rPr lang="zh-CN" altLang="en-US" sz="1000"/>
              <a:t>视频预览</a:t>
            </a:r>
            <a:endParaRPr lang="zh-CN" altLang="en-US" sz="1000"/>
          </a:p>
        </p:txBody>
      </p:sp>
    </p:spTree>
  </p:cSld>
  <p:clrMapOvr>
    <a:masterClrMapping/>
  </p:clrMapOvr>
  <p:transition spd="med" advTm="187">
    <p:wheel spokes="2"/>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fld>
            <a:endParaRPr lang="zh-CN" altLang="en-US" dirty="0"/>
          </a:p>
        </p:txBody>
      </p:sp>
      <p:sp>
        <p:nvSpPr>
          <p:cNvPr id="7" name="TextBox 5"/>
          <p:cNvSpPr txBox="1"/>
          <p:nvPr/>
        </p:nvSpPr>
        <p:spPr>
          <a:xfrm>
            <a:off x="1667317" y="328464"/>
            <a:ext cx="8856984" cy="953135"/>
          </a:xfrm>
          <a:prstGeom prst="rect">
            <a:avLst/>
          </a:prstGeom>
          <a:noFill/>
        </p:spPr>
        <p:txBody>
          <a:bodyPr wrap="square" rtlCol="0">
            <a:spAutoFit/>
          </a:bodyPr>
          <a:lstStyle/>
          <a:p>
            <a:r>
              <a:rPr lang="zh-CN" altLang="en-US" sz="2800" b="1" dirty="0" smtClean="0">
                <a:solidFill>
                  <a:schemeClr val="accent1"/>
                </a:solidFill>
                <a:sym typeface="+mn-ea"/>
              </a:rPr>
              <a:t>视频监控系统操作</a:t>
            </a:r>
            <a:endParaRPr lang="zh-CN" altLang="en-US" sz="2800" b="1" dirty="0">
              <a:solidFill>
                <a:schemeClr val="bg1"/>
              </a:solidFill>
            </a:endParaRPr>
          </a:p>
          <a:p>
            <a:endParaRPr lang="zh-CN" altLang="en-US" sz="2800" b="1" dirty="0" smtClean="0">
              <a:solidFill>
                <a:schemeClr val="accent1"/>
              </a:solidFill>
              <a:sym typeface="+mn-ea"/>
            </a:endParaRPr>
          </a:p>
        </p:txBody>
      </p:sp>
      <p:pic>
        <p:nvPicPr>
          <p:cNvPr id="83" name="image41.png"/>
          <p:cNvPicPr>
            <a:picLocks noChangeAspect="1"/>
          </p:cNvPicPr>
          <p:nvPr/>
        </p:nvPicPr>
        <p:blipFill>
          <a:blip r:embed="rId1" cstate="print"/>
          <a:stretch>
            <a:fillRect/>
          </a:stretch>
        </p:blipFill>
        <p:spPr>
          <a:xfrm>
            <a:off x="9726206" y="1457980"/>
            <a:ext cx="288032" cy="291847"/>
          </a:xfrm>
          <a:prstGeom prst="rect">
            <a:avLst/>
          </a:prstGeom>
        </p:spPr>
      </p:pic>
      <p:pic>
        <p:nvPicPr>
          <p:cNvPr id="85" name="image42.png"/>
          <p:cNvPicPr>
            <a:picLocks noChangeAspect="1"/>
          </p:cNvPicPr>
          <p:nvPr/>
        </p:nvPicPr>
        <p:blipFill>
          <a:blip r:embed="rId2" cstate="print"/>
          <a:stretch>
            <a:fillRect/>
          </a:stretch>
        </p:blipFill>
        <p:spPr>
          <a:xfrm>
            <a:off x="2780323" y="2252970"/>
            <a:ext cx="292824" cy="273973"/>
          </a:xfrm>
          <a:prstGeom prst="rect">
            <a:avLst/>
          </a:prstGeom>
        </p:spPr>
      </p:pic>
      <p:sp>
        <p:nvSpPr>
          <p:cNvPr id="12" name="TextBox 11"/>
          <p:cNvSpPr txBox="1"/>
          <p:nvPr/>
        </p:nvSpPr>
        <p:spPr>
          <a:xfrm>
            <a:off x="424815" y="1127760"/>
            <a:ext cx="11232515" cy="2338070"/>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电子放大</a:t>
            </a:r>
            <a:endParaRPr lang="en-US" altLang="zh-CN" sz="2400" dirty="0" smtClean="0">
              <a:latin typeface="华文楷体" panose="02010600040101010101" pitchFamily="2" charset="-122"/>
              <a:ea typeface="华文楷体" panose="02010600040101010101" pitchFamily="2" charset="-122"/>
            </a:endParaRPr>
          </a:p>
          <a:p>
            <a:r>
              <a:rPr lang="zh-CN" altLang="en-US" sz="1600" dirty="0" smtClean="0">
                <a:latin typeface="华文楷体" panose="02010600040101010101" pitchFamily="2" charset="-122"/>
                <a:ea typeface="华文楷体" panose="02010600040101010101" pitchFamily="2" charset="-122"/>
              </a:rPr>
              <a:t>第一步：右键单击选中的窗口，选择“电子放大”可进行该窗口的电子放大功能，也可以点击窗口中的       图标。</a:t>
            </a:r>
            <a:endParaRPr lang="en-US" altLang="zh-CN" sz="1600" dirty="0" smtClean="0">
              <a:latin typeface="华文楷体" panose="02010600040101010101" pitchFamily="2" charset="-122"/>
              <a:ea typeface="华文楷体" panose="02010600040101010101" pitchFamily="2" charset="-122"/>
            </a:endParaRPr>
          </a:p>
          <a:p>
            <a:r>
              <a:rPr lang="zh-CN" altLang="en-US" sz="1600" dirty="0" smtClean="0">
                <a:latin typeface="楷体" panose="02010609060101010101" charset="-122"/>
                <a:ea typeface="楷体" panose="02010609060101010101" charset="-122"/>
              </a:rPr>
              <a:t>第二步：在窗口中按住鼠标左键向下方划定需要放大的区域，松开左键，选定的区域将放大显示。</a:t>
            </a:r>
            <a:endParaRPr lang="en-US" altLang="zh-CN" sz="1600" dirty="0" smtClean="0">
              <a:latin typeface="楷体" panose="02010609060101010101" charset="-122"/>
              <a:ea typeface="楷体" panose="02010609060101010101" charset="-122"/>
            </a:endParaRPr>
          </a:p>
          <a:p>
            <a:r>
              <a:rPr lang="zh-CN" altLang="en-US" sz="1600" dirty="0" smtClean="0">
                <a:latin typeface="楷体" panose="02010609060101010101" charset="-122"/>
                <a:ea typeface="楷体" panose="02010609060101010101" charset="-122"/>
              </a:rPr>
              <a:t>第三步：在放大后的窗口中按住左键，向上滑动鼠标则缩小显示。 第四步：再次右键单击选择“退出电子放大”可退出该功能，也可以点击窗口的   图标。说明：电子放大功能对电脑显卡有一定要求，若电子放大失败，请检查显卡。</a:t>
            </a:r>
            <a:endParaRPr lang="zh-CN" altLang="en-US" dirty="0" smtClean="0">
              <a:latin typeface="楷体" panose="02010609060101010101" charset="-122"/>
              <a:ea typeface="楷体" panose="02010609060101010101" charset="-122"/>
            </a:endParaRPr>
          </a:p>
          <a:p>
            <a:endParaRPr lang="en-US" altLang="zh-CN" sz="2000" dirty="0" smtClean="0">
              <a:latin typeface="华文楷体" panose="02010600040101010101" pitchFamily="2" charset="-122"/>
              <a:ea typeface="华文楷体" panose="02010600040101010101" pitchFamily="2" charset="-122"/>
            </a:endParaRPr>
          </a:p>
          <a:p>
            <a:endParaRPr lang="zh-CN" altLang="en-US" sz="2000" dirty="0" smtClean="0">
              <a:latin typeface="华文楷体" panose="02010600040101010101" pitchFamily="2" charset="-122"/>
              <a:ea typeface="华文楷体" panose="02010600040101010101" pitchFamily="2" charset="-122"/>
            </a:endParaRPr>
          </a:p>
          <a:p>
            <a:endParaRPr lang="zh-CN" altLang="en-US" dirty="0"/>
          </a:p>
        </p:txBody>
      </p:sp>
      <p:pic>
        <p:nvPicPr>
          <p:cNvPr id="3074" name="Picture 2" descr="F:\监控系统PPT\3无标题.png"/>
          <p:cNvPicPr>
            <a:picLocks noChangeAspect="1" noChangeArrowheads="1"/>
          </p:cNvPicPr>
          <p:nvPr/>
        </p:nvPicPr>
        <p:blipFill>
          <a:blip r:embed="rId3" cstate="print"/>
          <a:srcRect l="64762" t="44913"/>
          <a:stretch>
            <a:fillRect/>
          </a:stretch>
        </p:blipFill>
        <p:spPr bwMode="auto">
          <a:xfrm>
            <a:off x="2823210" y="2647950"/>
            <a:ext cx="6182995" cy="3686810"/>
          </a:xfrm>
          <a:prstGeom prst="rect">
            <a:avLst/>
          </a:prstGeom>
          <a:noFill/>
        </p:spPr>
      </p:pic>
      <p:sp>
        <p:nvSpPr>
          <p:cNvPr id="3" name="文本框 2"/>
          <p:cNvSpPr txBox="1"/>
          <p:nvPr/>
        </p:nvSpPr>
        <p:spPr>
          <a:xfrm>
            <a:off x="6925945" y="6059170"/>
            <a:ext cx="1740535" cy="275590"/>
          </a:xfrm>
          <a:prstGeom prst="rect">
            <a:avLst/>
          </a:prstGeom>
          <a:noFill/>
        </p:spPr>
        <p:txBody>
          <a:bodyPr wrap="square" rtlCol="0">
            <a:spAutoFit/>
          </a:bodyPr>
          <a:p>
            <a:r>
              <a:rPr lang="zh-CN" altLang="en-US" sz="1200"/>
              <a:t>电子放大</a:t>
            </a:r>
            <a:endParaRPr lang="zh-CN" altLang="en-US" sz="1200"/>
          </a:p>
        </p:txBody>
      </p:sp>
    </p:spTree>
  </p:cSld>
  <p:clrMapOvr>
    <a:masterClrMapping/>
  </p:clrMapOvr>
  <p:transition spd="med" advTm="0">
    <p:wheel spokes="2"/>
  </p:transition>
  <p:timing>
    <p:tnLst>
      <p:par>
        <p:cTn id="1" dur="indefinite" restart="never" nodeType="tmRoot"/>
      </p:par>
    </p:tnLst>
  </p:timing>
</p:sld>
</file>

<file path=ppt/tags/tag1.xml><?xml version="1.0" encoding="utf-8"?>
<p:tagLst xmlns:p="http://schemas.openxmlformats.org/presentationml/2006/main">
  <p:tag name="TIMING" val="|1.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Paper</Template>
  <TotalTime>0</TotalTime>
  <Words>1905</Words>
  <Application>WPS 演示</Application>
  <PresentationFormat>自定义</PresentationFormat>
  <Paragraphs>196</Paragraphs>
  <Slides>14</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14</vt:i4>
      </vt:variant>
      <vt:variant>
        <vt:lpstr>自定义放映</vt:lpstr>
      </vt:variant>
      <vt:variant>
        <vt:i4>1</vt:i4>
      </vt:variant>
    </vt:vector>
  </HeadingPairs>
  <TitlesOfParts>
    <vt:vector size="29" baseType="lpstr">
      <vt:lpstr>Arial</vt:lpstr>
      <vt:lpstr>宋体</vt:lpstr>
      <vt:lpstr>Wingdings</vt:lpstr>
      <vt:lpstr>Impact</vt:lpstr>
      <vt:lpstr>Copperplate Gothic Bold</vt:lpstr>
      <vt:lpstr>华康俪金黑W8</vt:lpstr>
      <vt:lpstr>楷体</vt:lpstr>
      <vt:lpstr>仿宋</vt:lpstr>
      <vt:lpstr>华文楷体</vt:lpstr>
      <vt:lpstr>微软雅黑</vt:lpstr>
      <vt:lpstr>Arial Unicode MS</vt:lpstr>
      <vt:lpstr>Calibri</vt:lpstr>
      <vt:lpstr>黑体</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Administrator</cp:lastModifiedBy>
  <cp:revision>536</cp:revision>
  <dcterms:created xsi:type="dcterms:W3CDTF">2014-01-11T15:22:00Z</dcterms:created>
  <dcterms:modified xsi:type="dcterms:W3CDTF">2019-10-09T00:40:05Z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KSORubyTemplateID">
    <vt:lpwstr>13</vt:lpwstr>
  </property>
</Properties>
</file>