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648" r:id="rId1"/>
  </p:sldMasterIdLst>
  <p:notesMasterIdLst>
    <p:notesMasterId r:id="rId4"/>
  </p:notesMasterIdLst>
  <p:handoutMasterIdLst>
    <p:handoutMasterId r:id="rId20"/>
  </p:handoutMasterIdLst>
  <p:sldIdLst>
    <p:sldId id="257" r:id="rId3"/>
    <p:sldId id="349" r:id="rId5"/>
    <p:sldId id="350" r:id="rId6"/>
    <p:sldId id="415" r:id="rId7"/>
    <p:sldId id="351" r:id="rId8"/>
    <p:sldId id="385" r:id="rId9"/>
    <p:sldId id="386" r:id="rId10"/>
    <p:sldId id="420" r:id="rId11"/>
    <p:sldId id="398" r:id="rId12"/>
    <p:sldId id="428" r:id="rId13"/>
    <p:sldId id="416" r:id="rId14"/>
    <p:sldId id="352" r:id="rId15"/>
    <p:sldId id="423" r:id="rId16"/>
    <p:sldId id="417" r:id="rId17"/>
    <p:sldId id="382" r:id="rId18"/>
    <p:sldId id="281" r:id="rId19"/>
  </p:sldIdLst>
  <p:sldSz cx="12192000" cy="6858000"/>
  <p:notesSz cx="6858000" cy="9144000"/>
  <p:embeddedFontLst>
    <p:embeddedFont>
      <p:font typeface="Impact" panose="020B0806030902050204" pitchFamily="34" charset="0"/>
      <p:regular r:id="rId24"/>
    </p:embeddedFont>
    <p:embeddedFont>
      <p:font typeface="Copperplate Gothic Bold" panose="020E0705020206020404" pitchFamily="34" charset="0"/>
      <p:regular r:id="rId25"/>
    </p:embeddedFont>
    <p:embeddedFont>
      <p:font typeface="微软雅黑" panose="020B0503020204020204" pitchFamily="34" charset="-122"/>
      <p:regular r:id="rId26"/>
    </p:embeddedFont>
    <p:embeddedFont>
      <p:font typeface="Calibri" panose="020F0502020204030204" pitchFamily="34" charset="0"/>
      <p:regular r:id="rId27"/>
      <p:bold r:id="rId28"/>
      <p:italic r:id="rId29"/>
      <p:boldItalic r:id="rId30"/>
    </p:embeddedFont>
    <p:embeddedFont>
      <p:font typeface="Cambria" panose="02040503050406030204" pitchFamily="18" charset="0"/>
      <p:regular r:id="rId31"/>
      <p:bold r:id="rId32"/>
      <p:italic r:id="rId33"/>
      <p:boldItalic r:id="rId3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339933"/>
    <a:srgbClr val="00CC00"/>
    <a:srgbClr val="28A9D6"/>
    <a:srgbClr val="7FCCE7"/>
    <a:srgbClr val="4AB7DC"/>
    <a:srgbClr val="0033CC"/>
    <a:srgbClr val="4DB8DD"/>
    <a:srgbClr val="404040"/>
    <a:srgbClr val="6AC3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21" autoAdjust="0"/>
    <p:restoredTop sz="94238" autoAdjust="0"/>
  </p:normalViewPr>
  <p:slideViewPr>
    <p:cSldViewPr showGuides="1">
      <p:cViewPr varScale="1">
        <p:scale>
          <a:sx n="70" d="100"/>
          <a:sy n="70" d="100"/>
        </p:scale>
        <p:origin x="-828" y="-108"/>
      </p:cViewPr>
      <p:guideLst>
        <p:guide orient="horz" pos="391"/>
        <p:guide orient="horz" pos="1298"/>
        <p:guide orient="horz" pos="3793"/>
        <p:guide orient="horz" pos="3113"/>
        <p:guide orient="horz" pos="2704"/>
        <p:guide orient="horz" pos="3294"/>
        <p:guide pos="3840"/>
        <p:guide pos="892"/>
        <p:guide pos="7650"/>
        <p:guide pos="7015"/>
        <p:guide pos="1255"/>
        <p:guide pos="6335"/>
      </p:guideLst>
    </p:cSldViewPr>
  </p:slideViewPr>
  <p:notesTextViewPr>
    <p:cViewPr>
      <p:scale>
        <a:sx n="200" d="100"/>
        <a:sy n="200" d="100"/>
      </p:scale>
      <p:origin x="0" y="0"/>
    </p:cViewPr>
  </p:notesTextViewPr>
  <p:sorterViewPr>
    <p:cViewPr>
      <p:scale>
        <a:sx n="125" d="100"/>
        <a:sy n="125" d="100"/>
      </p:scale>
      <p:origin x="0" y="0"/>
    </p:cViewPr>
  </p:sorterViewPr>
  <p:notesViewPr>
    <p:cSldViewPr>
      <p:cViewPr varScale="1">
        <p:scale>
          <a:sx n="125" d="100"/>
          <a:sy n="125" d="100"/>
        </p:scale>
        <p:origin x="-485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font" Target="fonts/font11.fntdata"/><Relationship Id="rId33" Type="http://schemas.openxmlformats.org/officeDocument/2006/relationships/font" Target="fonts/font10.fntdata"/><Relationship Id="rId32" Type="http://schemas.openxmlformats.org/officeDocument/2006/relationships/font" Target="fonts/font9.fntdata"/><Relationship Id="rId31" Type="http://schemas.openxmlformats.org/officeDocument/2006/relationships/font" Target="fonts/font8.fntdata"/><Relationship Id="rId30" Type="http://schemas.openxmlformats.org/officeDocument/2006/relationships/font" Target="fonts/font7.fntdata"/><Relationship Id="rId3" Type="http://schemas.openxmlformats.org/officeDocument/2006/relationships/slide" Target="slides/slide1.xml"/><Relationship Id="rId29" Type="http://schemas.openxmlformats.org/officeDocument/2006/relationships/font" Target="fonts/font6.fntdata"/><Relationship Id="rId28" Type="http://schemas.openxmlformats.org/officeDocument/2006/relationships/font" Target="fonts/font5.fntdata"/><Relationship Id="rId27" Type="http://schemas.openxmlformats.org/officeDocument/2006/relationships/font" Target="fonts/font4.fntdata"/><Relationship Id="rId26" Type="http://schemas.openxmlformats.org/officeDocument/2006/relationships/font" Target="fonts/font3.fntdata"/><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8BBFD89-BB28-47C4-8202-677F6E447B05}"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B43D1DB-4B89-4B9E-99FA-51A04CF95A3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BD7BAD-2227-4ED9-976D-74FC1DE8D0D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02BD0B-23ED-4A76-9C99-2E249C5C7E4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defRPr/>
            </a:pPr>
            <a:fld id="{7502BD0B-23ED-4A76-9C99-2E249C5C7E4F}" type="slidenum">
              <a:rPr kumimoji="0" lang="zh-CN" altLang="en-US" sz="1800" b="0" i="0" u="none" strike="noStrike" kern="0" cap="none" spc="0" normalizeH="0" baseline="0" noProof="0" smtClean="0">
                <a:ln>
                  <a:noFill/>
                </a:ln>
                <a:solidFill>
                  <a:sysClr val="windowText" lastClr="000000"/>
                </a:solidFill>
                <a:effectLst/>
                <a:uLnTx/>
                <a:uFillTx/>
              </a:rPr>
            </a:fld>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defRPr/>
            </a:pPr>
            <a:fld id="{7502BD0B-23ED-4A76-9C99-2E249C5C7E4F}" type="slidenum">
              <a:rPr kumimoji="0" lang="zh-CN" altLang="en-US" sz="1800" b="0" i="0" u="none" strike="noStrike" kern="0" cap="none" spc="0" normalizeH="0" baseline="0" noProof="0" smtClean="0">
                <a:ln>
                  <a:noFill/>
                </a:ln>
                <a:solidFill>
                  <a:sysClr val="windowText" lastClr="000000"/>
                </a:solidFill>
                <a:effectLst/>
                <a:uLnTx/>
                <a:uFillTx/>
              </a:rPr>
            </a:fld>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defRPr/>
            </a:pPr>
            <a:fld id="{7502BD0B-23ED-4A76-9C99-2E249C5C7E4F}" type="slidenum">
              <a:rPr kumimoji="0" lang="zh-CN" altLang="en-US" sz="1800" b="0" i="0" u="none" strike="noStrike" kern="0" cap="none" spc="0" normalizeH="0" baseline="0" noProof="0" smtClean="0">
                <a:ln>
                  <a:noFill/>
                </a:ln>
                <a:solidFill>
                  <a:sysClr val="windowText" lastClr="000000"/>
                </a:solidFill>
                <a:effectLst/>
                <a:uLnTx/>
                <a:uFillTx/>
              </a:rPr>
            </a:fld>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hemeOverride" Target="../theme/themeOverride2.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5" name="矩形 14"/>
          <p:cNvSpPr/>
          <p:nvPr userDrawn="1"/>
        </p:nvSpPr>
        <p:spPr>
          <a:xfrm>
            <a:off x="0" y="2228866"/>
            <a:ext cx="12192000" cy="1848206"/>
          </a:xfrm>
          <a:prstGeom prst="rect">
            <a:avLst/>
          </a:prstGeom>
          <a:solidFill>
            <a:schemeClr val="accent1"/>
          </a:solidFill>
          <a:ln>
            <a:noFill/>
          </a:ln>
          <a:effectLst/>
        </p:spPr>
        <p:txBody>
          <a:bodyPr vert="horz" wrap="square" lIns="121920" tIns="60960" rIns="121920" bIns="60960" numCol="1" anchor="t" anchorCtr="0" compatLnSpc="1"/>
          <a:lstStyle/>
          <a:p>
            <a:endParaRPr lang="zh-CN" altLang="en-US" sz="2400"/>
          </a:p>
        </p:txBody>
      </p:sp>
      <p:cxnSp>
        <p:nvCxnSpPr>
          <p:cNvPr id="16" name="直接连接符 15"/>
          <p:cNvCxnSpPr/>
          <p:nvPr userDrawn="1"/>
        </p:nvCxnSpPr>
        <p:spPr>
          <a:xfrm>
            <a:off x="0" y="4221088"/>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TextBox 13"/>
          <p:cNvSpPr txBox="1"/>
          <p:nvPr userDrawn="1"/>
        </p:nvSpPr>
        <p:spPr>
          <a:xfrm>
            <a:off x="3402260" y="2567806"/>
            <a:ext cx="5387481" cy="1076325"/>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zh-CN" altLang="en-US" sz="3200" b="1" dirty="0">
                <a:ln w="3175">
                  <a:solidFill>
                    <a:srgbClr val="31A5D7"/>
                  </a:solidFill>
                </a:ln>
                <a:solidFill>
                  <a:schemeClr val="bg1"/>
                </a:solidFill>
                <a:latin typeface="+mj-ea"/>
                <a:ea typeface="+mj-ea"/>
              </a:rPr>
              <a:t>润泽科技数据中心</a:t>
            </a:r>
            <a:endParaRPr lang="zh-CN" altLang="en-US" sz="3200" b="1" dirty="0">
              <a:ln w="3175">
                <a:solidFill>
                  <a:srgbClr val="31A5D7"/>
                </a:solidFill>
              </a:ln>
              <a:solidFill>
                <a:schemeClr val="bg1"/>
              </a:solidFill>
              <a:latin typeface="+mj-ea"/>
              <a:ea typeface="+mj-ea"/>
            </a:endParaRPr>
          </a:p>
          <a:p>
            <a:pPr algn="ctr"/>
            <a:endParaRPr lang="en-US" altLang="zh-CN" sz="3200" b="1" dirty="0">
              <a:ln w="3175">
                <a:solidFill>
                  <a:srgbClr val="31A5D7"/>
                </a:solidFill>
              </a:ln>
              <a:solidFill>
                <a:schemeClr val="bg1"/>
              </a:solidFill>
              <a:latin typeface="+mj-ea"/>
              <a:ea typeface="+mj-ea"/>
            </a:endParaRPr>
          </a:p>
        </p:txBody>
      </p:sp>
      <p:cxnSp>
        <p:nvCxnSpPr>
          <p:cNvPr id="18" name="直接连接符 17"/>
          <p:cNvCxnSpPr/>
          <p:nvPr userDrawn="1"/>
        </p:nvCxnSpPr>
        <p:spPr>
          <a:xfrm>
            <a:off x="0" y="6217149"/>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0" y="6283435"/>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0" y="6349721"/>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872000" y="6217149"/>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7872000" y="6283435"/>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7872000" y="6349721"/>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文本框 42"/>
          <p:cNvSpPr txBox="1"/>
          <p:nvPr userDrawn="1"/>
        </p:nvSpPr>
        <p:spPr>
          <a:xfrm>
            <a:off x="4728210" y="6093460"/>
            <a:ext cx="2736215" cy="398780"/>
          </a:xfrm>
          <a:prstGeom prst="rect">
            <a:avLst/>
          </a:prstGeom>
          <a:noFill/>
        </p:spPr>
        <p:txBody>
          <a:bodyPr wrap="square" rtlCol="0">
            <a:spAutoFit/>
          </a:bodyPr>
          <a:lstStyle/>
          <a:p>
            <a:pPr algn="ctr"/>
            <a:r>
              <a:rPr lang="zh-CN" altLang="en-US" sz="2000" b="1" dirty="0">
                <a:solidFill>
                  <a:schemeClr val="tx1">
                    <a:lumMod val="75000"/>
                    <a:lumOff val="25000"/>
                  </a:schemeClr>
                </a:solidFill>
              </a:rPr>
              <a:t>润泽科技发展有限公司</a:t>
            </a:r>
            <a:endParaRPr lang="zh-CN" altLang="en-US" sz="2000" b="1" dirty="0">
              <a:solidFill>
                <a:schemeClr val="tx1">
                  <a:lumMod val="75000"/>
                  <a:lumOff val="25000"/>
                </a:schemeClr>
              </a:solidFill>
            </a:endParaRPr>
          </a:p>
        </p:txBody>
      </p:sp>
      <p:cxnSp>
        <p:nvCxnSpPr>
          <p:cNvPr id="25" name="直接连接符 24"/>
          <p:cNvCxnSpPr/>
          <p:nvPr userDrawn="1"/>
        </p:nvCxnSpPr>
        <p:spPr>
          <a:xfrm>
            <a:off x="-34" y="2060848"/>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图片 1" descr="润泽LOGO"/>
          <p:cNvPicPr>
            <a:picLocks noChangeAspect="1"/>
          </p:cNvPicPr>
          <p:nvPr userDrawn="1"/>
        </p:nvPicPr>
        <p:blipFill>
          <a:blip r:embed="rId2" cstate="print"/>
          <a:stretch>
            <a:fillRect/>
          </a:stretch>
        </p:blipFill>
        <p:spPr>
          <a:xfrm>
            <a:off x="-91440" y="233045"/>
            <a:ext cx="3602990" cy="822960"/>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目录页">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4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45" name="直接连接符 4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flipH="1">
            <a:off x="975516" y="6268899"/>
            <a:ext cx="412970" cy="421874"/>
            <a:chOff x="7019085" y="157473"/>
            <a:chExt cx="3868830" cy="3952255"/>
          </a:xfrm>
          <a:solidFill>
            <a:schemeClr val="accent1"/>
          </a:solidFill>
        </p:grpSpPr>
        <p:sp>
          <p:nvSpPr>
            <p:cNvPr id="48" name="椭圆 4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9" name="椭圆 4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椭圆 5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2" name="椭圆 5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椭圆 5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4" name="椭圆 5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椭圆 5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椭圆 5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 name="椭圆 5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8" name="椭圆 5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椭圆 5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0" name="椭圆 5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1" name="椭圆 6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62"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28A9D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63" name="TextBox 24"/>
          <p:cNvSpPr txBox="1"/>
          <p:nvPr userDrawn="1"/>
        </p:nvSpPr>
        <p:spPr>
          <a:xfrm>
            <a:off x="479376" y="394211"/>
            <a:ext cx="846609" cy="461665"/>
          </a:xfrm>
          <a:prstGeom prst="rect">
            <a:avLst/>
          </a:prstGeom>
          <a:noFill/>
          <a:ln>
            <a:solidFill>
              <a:schemeClr val="accent1"/>
            </a:solidFill>
          </a:ln>
        </p:spPr>
        <p:txBody>
          <a:bodyPr wrap="square" rtlCol="0" anchor="ctr" anchorCtr="1">
            <a:spAutoFit/>
          </a:bodyPr>
          <a:lstStyle>
            <a:defPPr>
              <a:defRPr lang="zh-CN"/>
            </a:defPPr>
            <a:lvl1pPr algn="ctr">
              <a:defRPr sz="3200">
                <a:solidFill>
                  <a:srgbClr val="339933"/>
                </a:solidFill>
                <a:latin typeface="Impact" panose="020B0806030902050204" pitchFamily="34" charset="0"/>
              </a:defRPr>
            </a:lvl1pPr>
          </a:lstStyle>
          <a:p>
            <a:pPr lvl="0"/>
            <a:r>
              <a:rPr lang="zh-CN" altLang="en-US" sz="2400" b="1" dirty="0">
                <a:solidFill>
                  <a:schemeClr val="accent1"/>
                </a:solidFill>
              </a:rPr>
              <a:t>目录</a:t>
            </a:r>
            <a:endParaRPr lang="zh-CN" altLang="en-US" sz="2400" b="1" dirty="0">
              <a:solidFill>
                <a:schemeClr val="accent1"/>
              </a:solidFill>
            </a:endParaRPr>
          </a:p>
        </p:txBody>
      </p:sp>
      <p:pic>
        <p:nvPicPr>
          <p:cNvPr id="3" name="图片 2" descr="润泽LOGO"/>
          <p:cNvPicPr>
            <a:picLocks noChangeAspect="1"/>
          </p:cNvPicPr>
          <p:nvPr userDrawn="1"/>
        </p:nvPicPr>
        <p:blipFill>
          <a:blip r:embed="rId2" cstate="print"/>
          <a:stretch>
            <a:fillRect/>
          </a:stretch>
        </p:blipFill>
        <p:spPr>
          <a:xfrm>
            <a:off x="8447405" y="227965"/>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第1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6"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45" name="直接连接符 4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flipH="1">
            <a:off x="975516" y="6268899"/>
            <a:ext cx="412970" cy="421874"/>
            <a:chOff x="7019085" y="157473"/>
            <a:chExt cx="3868830" cy="3952255"/>
          </a:xfrm>
          <a:solidFill>
            <a:schemeClr val="accent1"/>
          </a:solidFill>
        </p:grpSpPr>
        <p:sp>
          <p:nvSpPr>
            <p:cNvPr id="48" name="椭圆 4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9" name="椭圆 4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椭圆 5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2" name="椭圆 5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椭圆 5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4" name="椭圆 5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椭圆 5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椭圆 5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 name="椭圆 5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8" name="椭圆 5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椭圆 5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0" name="椭圆 5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1" name="椭圆 6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62"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63" name="TextBox 24"/>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a:solidFill>
                  <a:schemeClr val="accent1"/>
                </a:solidFill>
                <a:latin typeface="Impact" panose="020B0806030902050204" pitchFamily="34" charset="0"/>
              </a:rPr>
              <a:t>01</a:t>
            </a:r>
            <a:endParaRPr lang="zh-CN" altLang="en-US" sz="3200" dirty="0">
              <a:solidFill>
                <a:schemeClr val="accent1"/>
              </a:solidFill>
              <a:latin typeface="Impact" panose="020B0806030902050204" pitchFamily="34" charset="0"/>
            </a:endParaRPr>
          </a:p>
        </p:txBody>
      </p:sp>
      <p:pic>
        <p:nvPicPr>
          <p:cNvPr id="2" name="图片 1" descr="润泽LOGO"/>
          <p:cNvPicPr>
            <a:picLocks noChangeAspect="1"/>
          </p:cNvPicPr>
          <p:nvPr userDrawn="1"/>
        </p:nvPicPr>
        <p:blipFill>
          <a:blip r:embed="rId2" cstate="print"/>
          <a:stretch>
            <a:fillRect/>
          </a:stretch>
        </p:blipFill>
        <p:spPr>
          <a:xfrm>
            <a:off x="8175625" y="213360"/>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第2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65"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66" name="直接连接符 65"/>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68" name="组合 67"/>
          <p:cNvGrpSpPr/>
          <p:nvPr userDrawn="1"/>
        </p:nvGrpSpPr>
        <p:grpSpPr>
          <a:xfrm flipH="1">
            <a:off x="975516" y="6268899"/>
            <a:ext cx="412970" cy="421874"/>
            <a:chOff x="7019085" y="157473"/>
            <a:chExt cx="3868830" cy="3952255"/>
          </a:xfrm>
          <a:solidFill>
            <a:schemeClr val="accent1"/>
          </a:solidFill>
        </p:grpSpPr>
        <p:sp>
          <p:nvSpPr>
            <p:cNvPr id="69" name="椭圆 68"/>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0" name="椭圆 69"/>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1" name="椭圆 70"/>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2" name="椭圆 71"/>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3" name="椭圆 72"/>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4" name="椭圆 73"/>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5" name="椭圆 74"/>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6" name="椭圆 75"/>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7" name="椭圆 76"/>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8" name="椭圆 77"/>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9" name="椭圆 78"/>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0" name="椭圆 79"/>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1" name="椭圆 80"/>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2" name="椭圆 81"/>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83"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84" name="TextBox 24"/>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a:solidFill>
                  <a:schemeClr val="accent1"/>
                </a:solidFill>
                <a:latin typeface="Impact" panose="020B0806030902050204" pitchFamily="34" charset="0"/>
              </a:rPr>
              <a:t>02</a:t>
            </a:r>
            <a:endParaRPr lang="zh-CN" altLang="en-US" sz="3200" dirty="0">
              <a:solidFill>
                <a:schemeClr val="accent1"/>
              </a:solidFill>
              <a:latin typeface="Impact" panose="020B0806030902050204" pitchFamily="34" charset="0"/>
            </a:endParaRPr>
          </a:p>
        </p:txBody>
      </p:sp>
      <p:pic>
        <p:nvPicPr>
          <p:cNvPr id="2" name="图片 1" descr="润泽LOGO"/>
          <p:cNvPicPr>
            <a:picLocks noChangeAspect="1"/>
          </p:cNvPicPr>
          <p:nvPr userDrawn="1"/>
        </p:nvPicPr>
        <p:blipFill>
          <a:blip r:embed="rId2" cstate="print"/>
          <a:stretch>
            <a:fillRect/>
          </a:stretch>
        </p:blipFill>
        <p:spPr>
          <a:xfrm>
            <a:off x="8276590" y="423545"/>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第3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6"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45" name="直接连接符 4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flipH="1">
            <a:off x="975516" y="6268899"/>
            <a:ext cx="412970" cy="421874"/>
            <a:chOff x="7019085" y="157473"/>
            <a:chExt cx="3868830" cy="3952255"/>
          </a:xfrm>
          <a:solidFill>
            <a:schemeClr val="accent1"/>
          </a:solidFill>
        </p:grpSpPr>
        <p:sp>
          <p:nvSpPr>
            <p:cNvPr id="48" name="椭圆 4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9" name="椭圆 4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椭圆 5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2" name="椭圆 5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椭圆 5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4" name="椭圆 5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椭圆 5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椭圆 5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 name="椭圆 5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8" name="椭圆 5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椭圆 5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0" name="椭圆 5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1" name="椭圆 6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62"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63" name="TextBox 24"/>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a:solidFill>
                  <a:schemeClr val="accent1"/>
                </a:solidFill>
                <a:latin typeface="Impact" panose="020B0806030902050204" pitchFamily="34" charset="0"/>
              </a:rPr>
              <a:t>03</a:t>
            </a:r>
            <a:endParaRPr lang="zh-CN" altLang="en-US" sz="3200" dirty="0">
              <a:solidFill>
                <a:schemeClr val="accent1"/>
              </a:solidFill>
              <a:latin typeface="Impact" panose="020B0806030902050204" pitchFamily="34" charset="0"/>
            </a:endParaRPr>
          </a:p>
        </p:txBody>
      </p:sp>
      <p:pic>
        <p:nvPicPr>
          <p:cNvPr id="2" name="图片 1" descr="润泽LOGO"/>
          <p:cNvPicPr>
            <a:picLocks noChangeAspect="1"/>
          </p:cNvPicPr>
          <p:nvPr userDrawn="1"/>
        </p:nvPicPr>
        <p:blipFill>
          <a:blip r:embed="rId2" cstate="print"/>
          <a:stretch>
            <a:fillRect/>
          </a:stretch>
        </p:blipFill>
        <p:spPr>
          <a:xfrm>
            <a:off x="8161020" y="423545"/>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第4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6"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45" name="直接连接符 4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flipH="1">
            <a:off x="975516" y="6268899"/>
            <a:ext cx="412970" cy="421874"/>
            <a:chOff x="7019085" y="157473"/>
            <a:chExt cx="3868830" cy="3952255"/>
          </a:xfrm>
          <a:solidFill>
            <a:schemeClr val="accent1"/>
          </a:solidFill>
        </p:grpSpPr>
        <p:sp>
          <p:nvSpPr>
            <p:cNvPr id="48" name="椭圆 4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9" name="椭圆 4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椭圆 5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2" name="椭圆 5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椭圆 5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4" name="椭圆 5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椭圆 5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椭圆 5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 name="椭圆 5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8" name="椭圆 5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椭圆 5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0" name="椭圆 5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1" name="椭圆 6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62"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63" name="TextBox 24"/>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a:solidFill>
                  <a:schemeClr val="accent1"/>
                </a:solidFill>
                <a:latin typeface="Impact" panose="020B0806030902050204" pitchFamily="34" charset="0"/>
              </a:rPr>
              <a:t>04</a:t>
            </a:r>
            <a:endParaRPr lang="zh-CN" altLang="en-US" sz="3200" dirty="0">
              <a:solidFill>
                <a:schemeClr val="accent1"/>
              </a:solidFill>
              <a:latin typeface="Impact" panose="020B0806030902050204" pitchFamily="34" charset="0"/>
            </a:endParaRPr>
          </a:p>
        </p:txBody>
      </p:sp>
      <p:pic>
        <p:nvPicPr>
          <p:cNvPr id="2" name="图片 1" descr="润泽LOGO"/>
          <p:cNvPicPr>
            <a:picLocks noChangeAspect="1"/>
          </p:cNvPicPr>
          <p:nvPr userDrawn="1"/>
        </p:nvPicPr>
        <p:blipFill>
          <a:blip r:embed="rId2" cstate="print"/>
          <a:stretch>
            <a:fillRect/>
          </a:stretch>
        </p:blipFill>
        <p:spPr>
          <a:xfrm>
            <a:off x="8319770" y="332740"/>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第5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6"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45" name="直接连接符 4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flipH="1">
            <a:off x="975516" y="6268899"/>
            <a:ext cx="412970" cy="421874"/>
            <a:chOff x="7019085" y="157473"/>
            <a:chExt cx="3868830" cy="3952255"/>
          </a:xfrm>
          <a:solidFill>
            <a:schemeClr val="accent1"/>
          </a:solidFill>
        </p:grpSpPr>
        <p:sp>
          <p:nvSpPr>
            <p:cNvPr id="48" name="椭圆 4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9" name="椭圆 4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椭圆 5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2" name="椭圆 5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椭圆 5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4" name="椭圆 5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椭圆 5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椭圆 5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 name="椭圆 5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8" name="椭圆 5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椭圆 5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0" name="椭圆 5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1" name="椭圆 6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62"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63" name="TextBox 24"/>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a:solidFill>
                  <a:schemeClr val="accent1"/>
                </a:solidFill>
                <a:latin typeface="Impact" panose="020B0806030902050204" pitchFamily="34" charset="0"/>
              </a:rPr>
              <a:t>05</a:t>
            </a:r>
            <a:endParaRPr lang="zh-CN" altLang="en-US" sz="3200" dirty="0">
              <a:solidFill>
                <a:schemeClr val="accent1"/>
              </a:solidFill>
              <a:latin typeface="Impact" panose="020B0806030902050204" pitchFamily="34" charset="0"/>
            </a:endParaRPr>
          </a:p>
        </p:txBody>
      </p:sp>
      <p:pic>
        <p:nvPicPr>
          <p:cNvPr id="2" name="图片 1" descr="润泽LOGO"/>
          <p:cNvPicPr>
            <a:picLocks noChangeAspect="1"/>
          </p:cNvPicPr>
          <p:nvPr userDrawn="1"/>
        </p:nvPicPr>
        <p:blipFill>
          <a:blip r:embed="rId2" cstate="print"/>
          <a:stretch>
            <a:fillRect/>
          </a:stretch>
        </p:blipFill>
        <p:spPr>
          <a:xfrm>
            <a:off x="8291195" y="332740"/>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第6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7"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28" name="直接连接符 27"/>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userDrawn="1"/>
        </p:nvGrpSpPr>
        <p:grpSpPr>
          <a:xfrm flipH="1">
            <a:off x="975516" y="6268899"/>
            <a:ext cx="412970" cy="421874"/>
            <a:chOff x="7019085" y="157473"/>
            <a:chExt cx="3868830" cy="3952255"/>
          </a:xfrm>
          <a:solidFill>
            <a:schemeClr val="accent1"/>
          </a:solidFill>
        </p:grpSpPr>
        <p:sp>
          <p:nvSpPr>
            <p:cNvPr id="32" name="椭圆 31"/>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3" name="椭圆 32"/>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4" name="椭圆 33"/>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5" name="椭圆 34"/>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6" name="椭圆 35"/>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7" name="椭圆 36"/>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8" name="椭圆 37"/>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9" name="椭圆 38"/>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0" name="椭圆 39"/>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1" name="椭圆 40"/>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2" name="椭圆 41"/>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3" name="椭圆 42"/>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4" name="椭圆 43"/>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5" name="椭圆 44"/>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46"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47" name="TextBox 24"/>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a:solidFill>
                  <a:schemeClr val="accent1"/>
                </a:solidFill>
                <a:latin typeface="Impact" panose="020B0806030902050204" pitchFamily="34" charset="0"/>
              </a:rPr>
              <a:t>06</a:t>
            </a:r>
            <a:endParaRPr lang="zh-CN" altLang="en-US" sz="3200" dirty="0">
              <a:solidFill>
                <a:schemeClr val="accent1"/>
              </a:solidFill>
              <a:latin typeface="Impact" panose="020B0806030902050204" pitchFamily="34" charset="0"/>
            </a:endParaRPr>
          </a:p>
        </p:txBody>
      </p:sp>
      <p:pic>
        <p:nvPicPr>
          <p:cNvPr id="2" name="图片 1" descr="润泽LOGO"/>
          <p:cNvPicPr>
            <a:picLocks noChangeAspect="1"/>
          </p:cNvPicPr>
          <p:nvPr userDrawn="1"/>
        </p:nvPicPr>
        <p:blipFill>
          <a:blip r:embed="rId2" cstate="print"/>
          <a:stretch>
            <a:fillRect/>
          </a:stretch>
        </p:blipFill>
        <p:spPr>
          <a:xfrm>
            <a:off x="8248015" y="332740"/>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底面">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矩形 13"/>
          <p:cNvSpPr/>
          <p:nvPr userDrawn="1"/>
        </p:nvSpPr>
        <p:spPr>
          <a:xfrm>
            <a:off x="0" y="2626517"/>
            <a:ext cx="12192000" cy="1714585"/>
          </a:xfrm>
          <a:prstGeom prst="rect">
            <a:avLst/>
          </a:prstGeom>
          <a:solidFill>
            <a:schemeClr val="accent1"/>
          </a:solidFill>
          <a:ln>
            <a:solidFill>
              <a:srgbClr val="339933"/>
            </a:solidFill>
          </a:ln>
          <a:effectLst/>
        </p:spPr>
        <p:txBody>
          <a:bodyPr vert="horz" wrap="square" lIns="121920" tIns="60960" rIns="121920" bIns="60960" numCol="1" anchor="t" anchorCtr="0" compatLnSpc="1"/>
          <a:lstStyle/>
          <a:p>
            <a:endParaRPr lang="zh-CN" altLang="en-US" sz="2400"/>
          </a:p>
        </p:txBody>
      </p:sp>
      <p:cxnSp>
        <p:nvCxnSpPr>
          <p:cNvPr id="19" name="直接连接符 18"/>
          <p:cNvCxnSpPr/>
          <p:nvPr userDrawn="1"/>
        </p:nvCxnSpPr>
        <p:spPr>
          <a:xfrm>
            <a:off x="0" y="4373612"/>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Box 13"/>
          <p:cNvSpPr txBox="1"/>
          <p:nvPr userDrawn="1"/>
        </p:nvSpPr>
        <p:spPr>
          <a:xfrm>
            <a:off x="3876871" y="2822089"/>
            <a:ext cx="4438258" cy="1200329"/>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zh-CN" altLang="en-US" sz="7200" b="1" dirty="0">
                <a:ln w="3175">
                  <a:solidFill>
                    <a:srgbClr val="31A5D7"/>
                  </a:solidFill>
                </a:ln>
                <a:solidFill>
                  <a:schemeClr val="bg1"/>
                </a:solidFill>
                <a:latin typeface="Copperplate Gothic Bold" panose="020E0705020206020404" pitchFamily="34" charset="0"/>
                <a:ea typeface="华康俪金黑W8" pitchFamily="49" charset="-122"/>
              </a:rPr>
              <a:t>谢谢</a:t>
            </a:r>
            <a:endParaRPr lang="zh-CN" altLang="en-US" sz="11500" b="1" dirty="0">
              <a:ln w="3175">
                <a:solidFill>
                  <a:srgbClr val="31A5D7"/>
                </a:solidFill>
              </a:ln>
              <a:solidFill>
                <a:schemeClr val="bg1"/>
              </a:solidFill>
              <a:latin typeface="华康俪金黑W8" pitchFamily="49" charset="-122"/>
              <a:ea typeface="华康俪金黑W8" pitchFamily="49" charset="-122"/>
            </a:endParaRPr>
          </a:p>
        </p:txBody>
      </p:sp>
      <p:cxnSp>
        <p:nvCxnSpPr>
          <p:cNvPr id="21" name="直接连接符 20"/>
          <p:cNvCxnSpPr/>
          <p:nvPr userDrawn="1"/>
        </p:nvCxnSpPr>
        <p:spPr>
          <a:xfrm>
            <a:off x="-34" y="2597856"/>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0" y="6217149"/>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0" y="6283435"/>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nvCxnSpPr>
        <p:spPr>
          <a:xfrm>
            <a:off x="0" y="6349721"/>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nvCxnSpPr>
        <p:spPr>
          <a:xfrm>
            <a:off x="7872000" y="6217149"/>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userDrawn="1"/>
        </p:nvCxnSpPr>
        <p:spPr>
          <a:xfrm>
            <a:off x="7872000" y="6283435"/>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userDrawn="1"/>
        </p:nvCxnSpPr>
        <p:spPr>
          <a:xfrm>
            <a:off x="7872000" y="6349721"/>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文本框 42"/>
          <p:cNvSpPr txBox="1"/>
          <p:nvPr userDrawn="1"/>
        </p:nvSpPr>
        <p:spPr>
          <a:xfrm>
            <a:off x="4726940" y="6093460"/>
            <a:ext cx="2737485" cy="398780"/>
          </a:xfrm>
          <a:prstGeom prst="rect">
            <a:avLst/>
          </a:prstGeom>
          <a:noFill/>
        </p:spPr>
        <p:txBody>
          <a:bodyPr wrap="square" rtlCol="0">
            <a:spAutoFit/>
          </a:bodyPr>
          <a:lstStyle/>
          <a:p>
            <a:pPr algn="ctr"/>
            <a:r>
              <a:rPr lang="zh-CN" altLang="en-US" sz="2000" b="1" dirty="0">
                <a:solidFill>
                  <a:schemeClr val="tx1">
                    <a:lumMod val="75000"/>
                    <a:lumOff val="25000"/>
                  </a:schemeClr>
                </a:solidFill>
                <a:sym typeface="+mn-ea"/>
              </a:rPr>
              <a:t>润泽科技发展有限公司</a:t>
            </a:r>
            <a:endParaRPr lang="zh-CN" altLang="en-US" sz="2000" b="1" dirty="0">
              <a:solidFill>
                <a:schemeClr val="tx1">
                  <a:lumMod val="75000"/>
                  <a:lumOff val="25000"/>
                </a:schemeClr>
              </a:solidFill>
            </a:endParaRPr>
          </a:p>
        </p:txBody>
      </p:sp>
      <p:pic>
        <p:nvPicPr>
          <p:cNvPr id="2" name="图片 1" descr="润泽LOGO"/>
          <p:cNvPicPr>
            <a:picLocks noChangeAspect="1"/>
          </p:cNvPicPr>
          <p:nvPr userDrawn="1"/>
        </p:nvPicPr>
        <p:blipFill>
          <a:blip r:embed="rId2" cstate="print"/>
          <a:stretch>
            <a:fillRect/>
          </a:stretch>
        </p:blipFill>
        <p:spPr>
          <a:xfrm>
            <a:off x="8589010" y="254635"/>
            <a:ext cx="3602990" cy="822960"/>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灯片编号占位符 3"/>
          <p:cNvSpPr>
            <a:spLocks noGrp="1"/>
          </p:cNvSpPr>
          <p:nvPr>
            <p:ph type="sldNum" sz="quarter" idx="4"/>
          </p:nvPr>
        </p:nvSpPr>
        <p:spPr>
          <a:xfrm>
            <a:off x="943261" y="6338262"/>
            <a:ext cx="540987" cy="283147"/>
          </a:xfrm>
          <a:prstGeom prst="rect">
            <a:avLst/>
          </a:prstGeom>
        </p:spPr>
        <p:txBody>
          <a:bodyPr wrap="square" lIns="0" tIns="0" rIns="0" bIns="0"/>
          <a:lstStyle>
            <a:lvl1pPr algn="ctr">
              <a:defRPr>
                <a:solidFill>
                  <a:schemeClr val="tx1">
                    <a:lumMod val="65000"/>
                    <a:lumOff val="35000"/>
                  </a:schemeClr>
                </a:solidFill>
              </a:defRPr>
            </a:lvl1pPr>
          </a:lstStyle>
          <a:p>
            <a:fld id="{55183D58-648D-4475-BEF8-624F48514A30}"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hf hdr="0" ftr="0" dt="0"/>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vmlDrawing" Target="../drawings/vmlDrawing1.vml"/><Relationship Id="rId3" Type="http://schemas.openxmlformats.org/officeDocument/2006/relationships/slideLayout" Target="../slideLayouts/slideLayout4.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5000">
              <a:srgbClr val="E6E6E6"/>
            </a:gs>
            <a:gs pos="25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31" name="TextBox 13"/>
          <p:cNvSpPr txBox="1"/>
          <p:nvPr/>
        </p:nvSpPr>
        <p:spPr>
          <a:xfrm>
            <a:off x="3287688" y="3212976"/>
            <a:ext cx="5616624" cy="584775"/>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zh-CN" altLang="en-US" sz="3200" b="1" dirty="0">
                <a:ln w="3175">
                  <a:solidFill>
                    <a:srgbClr val="31A5D7"/>
                  </a:solidFill>
                </a:ln>
                <a:solidFill>
                  <a:schemeClr val="bg1"/>
                </a:solidFill>
                <a:latin typeface="+mj-ea"/>
                <a:ea typeface="+mj-ea"/>
              </a:rPr>
              <a:t>基础设施维护管理培训</a:t>
            </a:r>
            <a:endParaRPr lang="en-US" altLang="zh-CN" sz="3200" b="1" dirty="0">
              <a:ln w="3175">
                <a:solidFill>
                  <a:srgbClr val="31A5D7"/>
                </a:solidFill>
              </a:ln>
              <a:solidFill>
                <a:schemeClr val="bg1"/>
              </a:solidFill>
              <a:latin typeface="+mj-ea"/>
              <a:ea typeface="+mj-ea"/>
            </a:endParaRPr>
          </a:p>
        </p:txBody>
      </p:sp>
      <p:sp>
        <p:nvSpPr>
          <p:cNvPr id="2" name="TextBox 1"/>
          <p:cNvSpPr txBox="1"/>
          <p:nvPr/>
        </p:nvSpPr>
        <p:spPr>
          <a:xfrm>
            <a:off x="8904312" y="4869160"/>
            <a:ext cx="2560955" cy="645160"/>
          </a:xfrm>
          <a:prstGeom prst="rect">
            <a:avLst/>
          </a:prstGeom>
          <a:noFill/>
        </p:spPr>
        <p:txBody>
          <a:bodyPr wrap="none" rtlCol="0">
            <a:spAutoFit/>
          </a:bodyPr>
          <a:lstStyle/>
          <a:p>
            <a:r>
              <a:rPr lang="zh-CN" altLang="en-US" dirty="0"/>
              <a:t>培训讲师：梁纲</a:t>
            </a:r>
            <a:endParaRPr lang="en-US" altLang="zh-CN" dirty="0"/>
          </a:p>
          <a:p>
            <a:r>
              <a:rPr lang="zh-CN" altLang="en-US" dirty="0"/>
              <a:t>培训日期：</a:t>
            </a:r>
            <a:r>
              <a:rPr lang="en-US" altLang="zh-CN" dirty="0"/>
              <a:t>2019</a:t>
            </a:r>
            <a:r>
              <a:rPr lang="zh-CN" altLang="en-US" dirty="0"/>
              <a:t>年</a:t>
            </a:r>
            <a:r>
              <a:rPr lang="en-US" altLang="zh-CN" dirty="0"/>
              <a:t>3</a:t>
            </a:r>
            <a:r>
              <a:rPr lang="zh-CN" altLang="en-US" dirty="0"/>
              <a:t>月</a:t>
            </a:r>
            <a:endParaRPr lang="zh-CN" alt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fld>
            <a:endParaRPr lang="zh-CN" altLang="en-US" dirty="0"/>
          </a:p>
        </p:txBody>
      </p:sp>
      <p:sp>
        <p:nvSpPr>
          <p:cNvPr id="6" name="TextBox 5"/>
          <p:cNvSpPr txBox="1"/>
          <p:nvPr/>
        </p:nvSpPr>
        <p:spPr>
          <a:xfrm>
            <a:off x="1703512" y="360419"/>
            <a:ext cx="8856984" cy="461665"/>
          </a:xfrm>
          <a:prstGeom prst="rect">
            <a:avLst/>
          </a:prstGeom>
          <a:noFill/>
        </p:spPr>
        <p:txBody>
          <a:bodyPr wrap="square" rtlCol="0">
            <a:spAutoFit/>
          </a:bodyPr>
          <a:lstStyle/>
          <a:p>
            <a:r>
              <a:rPr lang="zh-CN" altLang="en-US" sz="2400" b="1" dirty="0">
                <a:solidFill>
                  <a:schemeClr val="accent1"/>
                </a:solidFill>
              </a:rPr>
              <a:t>实施流程</a:t>
            </a:r>
            <a:endParaRPr lang="zh-CN" altLang="en-US" sz="2400" b="1" dirty="0">
              <a:solidFill>
                <a:schemeClr val="accent1"/>
              </a:solidFill>
            </a:endParaRPr>
          </a:p>
        </p:txBody>
      </p:sp>
      <p:sp>
        <p:nvSpPr>
          <p:cNvPr id="3" name="TextBox 2"/>
          <p:cNvSpPr txBox="1"/>
          <p:nvPr/>
        </p:nvSpPr>
        <p:spPr>
          <a:xfrm>
            <a:off x="1675424" y="1033423"/>
            <a:ext cx="3816424" cy="400110"/>
          </a:xfrm>
          <a:prstGeom prst="rect">
            <a:avLst/>
          </a:prstGeom>
          <a:noFill/>
        </p:spPr>
        <p:txBody>
          <a:bodyPr wrap="square" rtlCol="0">
            <a:spAutoFit/>
          </a:bodyPr>
          <a:lstStyle/>
          <a:p>
            <a:r>
              <a:rPr lang="zh-CN" altLang="en-US" sz="2000" b="1" dirty="0"/>
              <a:t>维护变更会签</a:t>
            </a:r>
            <a:endParaRPr lang="zh-CN" altLang="en-US" sz="2000" b="1" dirty="0"/>
          </a:p>
        </p:txBody>
      </p:sp>
      <p:sp>
        <p:nvSpPr>
          <p:cNvPr id="9" name="矩形 8"/>
          <p:cNvSpPr/>
          <p:nvPr/>
        </p:nvSpPr>
        <p:spPr>
          <a:xfrm>
            <a:off x="1555893" y="1667225"/>
            <a:ext cx="9001000" cy="1323439"/>
          </a:xfrm>
          <a:prstGeom prst="rect">
            <a:avLst/>
          </a:prstGeom>
        </p:spPr>
        <p:txBody>
          <a:bodyPr wrap="square">
            <a:spAutoFit/>
          </a:bodyPr>
          <a:lstStyle/>
          <a:p>
            <a:pPr indent="457200"/>
            <a:r>
              <a:rPr lang="zh-CN" altLang="en-US" sz="1600" dirty="0">
                <a:latin typeface="微软雅黑" panose="020B0503020204020204" pitchFamily="34" charset="-122"/>
                <a:ea typeface="微软雅黑" panose="020B0503020204020204" pitchFamily="34" charset="-122"/>
              </a:rPr>
              <a:t>根据数据中心基础设施运维团队的组织架构实际情况，在进行部分关键设备的变更维护前，需提前通过关联部门的会签，通告关联部门变更维护工作对其产生的影响和风险，以便做好应对准备工作。</a:t>
            </a:r>
            <a:endParaRPr lang="zh-CN" altLang="en-US" sz="1600" dirty="0">
              <a:latin typeface="微软雅黑" panose="020B0503020204020204" pitchFamily="34" charset="-122"/>
              <a:ea typeface="微软雅黑" panose="020B0503020204020204" pitchFamily="34" charset="-122"/>
            </a:endParaRPr>
          </a:p>
          <a:p>
            <a:pPr indent="457200"/>
            <a:r>
              <a:rPr lang="zh-CN" altLang="en-US" sz="1600" dirty="0">
                <a:latin typeface="微软雅黑" panose="020B0503020204020204" pitchFamily="34" charset="-122"/>
                <a:ea typeface="微软雅黑" panose="020B0503020204020204" pitchFamily="34" charset="-122"/>
              </a:rPr>
              <a:t>对各维护项是否需进行会签的定义，详见“前述：基础设施维护变更等级表”或“变更管理流程文档“。</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pPr marL="0" marR="0" lvl="0" indent="0" defTabSz="914400" eaLnBrk="1" fontAlgn="auto" latinLnBrk="0" hangingPunct="1">
              <a:lnSpc>
                <a:spcPct val="100000"/>
              </a:lnSpc>
              <a:spcBef>
                <a:spcPts val="0"/>
              </a:spcBef>
              <a:spcAft>
                <a:spcPts val="0"/>
              </a:spcAft>
              <a:buClrTx/>
              <a:buSzTx/>
              <a:buFontTx/>
              <a:buNone/>
              <a:defRPr/>
            </a:pPr>
            <a:fld id="{55183D58-648D-4475-BEF8-624F48514A30}" type="slidenum">
              <a:rPr kumimoji="0" lang="zh-CN" altLang="en-US" b="0" i="0" u="none" strike="noStrike" kern="0" cap="none" spc="0" normalizeH="0" baseline="0" noProof="0" smtClean="0">
                <a:ln>
                  <a:noFill/>
                </a:ln>
                <a:effectLst/>
                <a:uLnTx/>
                <a:uFillTx/>
              </a:rPr>
            </a:fld>
            <a:endParaRPr kumimoji="0" lang="zh-CN" altLang="en-US" b="0" i="0" u="none" strike="noStrike" kern="0" cap="none" spc="0" normalizeH="0" baseline="0" noProof="0" dirty="0">
              <a:ln>
                <a:noFill/>
              </a:ln>
              <a:effectLst/>
              <a:uLnTx/>
              <a:uFillTx/>
            </a:endParaRPr>
          </a:p>
        </p:txBody>
      </p:sp>
      <p:cxnSp>
        <p:nvCxnSpPr>
          <p:cNvPr id="34" name="直接连接符 33"/>
          <p:cNvCxnSpPr/>
          <p:nvPr/>
        </p:nvCxnSpPr>
        <p:spPr>
          <a:xfrm>
            <a:off x="4895310" y="2022998"/>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890760" y="2255416"/>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890760" y="1772816"/>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895310" y="2022998"/>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890760" y="2255416"/>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890760" y="2060848"/>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895310" y="1844824"/>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328032" y="1873807"/>
            <a:ext cx="9448488" cy="810099"/>
            <a:chOff x="3504874" y="1353111"/>
            <a:chExt cx="5182251" cy="1057946"/>
          </a:xfrm>
        </p:grpSpPr>
        <p:sp>
          <p:nvSpPr>
            <p:cNvPr id="13" name="矩形 12"/>
            <p:cNvSpPr/>
            <p:nvPr/>
          </p:nvSpPr>
          <p:spPr>
            <a:xfrm>
              <a:off x="5108996" y="1353111"/>
              <a:ext cx="3578129" cy="1057946"/>
            </a:xfrm>
            <a:prstGeom prst="rect">
              <a:avLst/>
            </a:prstGeom>
            <a:solidFill>
              <a:schemeClr val="bg1">
                <a:lumMod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 name="矩形 29"/>
            <p:cNvSpPr/>
            <p:nvPr/>
          </p:nvSpPr>
          <p:spPr>
            <a:xfrm>
              <a:off x="3504874" y="1353111"/>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15" name="TextBox 14"/>
            <p:cNvSpPr txBox="1"/>
            <p:nvPr/>
          </p:nvSpPr>
          <p:spPr>
            <a:xfrm>
              <a:off x="3758792" y="1516717"/>
              <a:ext cx="564237" cy="763685"/>
            </a:xfrm>
            <a:prstGeom prst="rect">
              <a:avLst/>
            </a:prstGeom>
            <a:noFill/>
          </p:spPr>
          <p:txBody>
            <a:bodyPr wrap="square" rtlCol="0" anchor="ctr" anchorCtr="1">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0" normalizeH="0" baseline="0" noProof="0" dirty="0">
                  <a:ln>
                    <a:noFill/>
                  </a:ln>
                  <a:solidFill>
                    <a:schemeClr val="accent1"/>
                  </a:solidFill>
                  <a:effectLst/>
                  <a:uLnTx/>
                  <a:uFillTx/>
                  <a:latin typeface="Impact" panose="020B0806030902050204" pitchFamily="34" charset="0"/>
                </a:rPr>
                <a:t>01</a:t>
              </a:r>
              <a:endParaRPr kumimoji="0" lang="zh-CN" altLang="en-US" sz="3200" b="0" i="0" u="none" strike="noStrike" kern="0" cap="none" spc="0" normalizeH="0" baseline="0" noProof="0" dirty="0">
                <a:ln>
                  <a:noFill/>
                </a:ln>
                <a:solidFill>
                  <a:schemeClr val="accent1"/>
                </a:solidFill>
                <a:effectLst/>
                <a:uLnTx/>
                <a:uFillTx/>
                <a:latin typeface="Impact" panose="020B0806030902050204" pitchFamily="34" charset="0"/>
              </a:endParaRPr>
            </a:p>
          </p:txBody>
        </p:sp>
        <p:sp>
          <p:nvSpPr>
            <p:cNvPr id="16" name="TextBox 42"/>
            <p:cNvSpPr txBox="1"/>
            <p:nvPr/>
          </p:nvSpPr>
          <p:spPr>
            <a:xfrm>
              <a:off x="5269496" y="1716282"/>
              <a:ext cx="3416854" cy="44213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bg1"/>
                  </a:solidFill>
                  <a:effectLst/>
                  <a:uLnTx/>
                  <a:uFillTx/>
                </a:rPr>
                <a:t>培训目标及培训要求</a:t>
              </a:r>
              <a:endParaRPr kumimoji="0" lang="zh-CN" altLang="en-US" sz="1600" b="1" i="0" u="none" strike="noStrike" kern="0" cap="none" spc="0" normalizeH="0" baseline="0" noProof="0" dirty="0">
                <a:ln>
                  <a:noFill/>
                </a:ln>
                <a:solidFill>
                  <a:schemeClr val="bg1"/>
                </a:solidFill>
                <a:effectLst/>
                <a:uLnTx/>
                <a:uFillTx/>
              </a:endParaRPr>
            </a:p>
          </p:txBody>
        </p:sp>
      </p:grpSp>
      <p:grpSp>
        <p:nvGrpSpPr>
          <p:cNvPr id="17" name="组合 16"/>
          <p:cNvGrpSpPr/>
          <p:nvPr/>
        </p:nvGrpSpPr>
        <p:grpSpPr>
          <a:xfrm>
            <a:off x="1328031" y="2730804"/>
            <a:ext cx="9448489" cy="810099"/>
            <a:chOff x="3504874" y="2510154"/>
            <a:chExt cx="5182252" cy="1057946"/>
          </a:xfrm>
        </p:grpSpPr>
        <p:sp>
          <p:nvSpPr>
            <p:cNvPr id="18" name="矩形 17"/>
            <p:cNvSpPr/>
            <p:nvPr/>
          </p:nvSpPr>
          <p:spPr>
            <a:xfrm>
              <a:off x="5108996" y="2510154"/>
              <a:ext cx="3578130"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9" name="矩形 29"/>
            <p:cNvSpPr/>
            <p:nvPr/>
          </p:nvSpPr>
          <p:spPr>
            <a:xfrm>
              <a:off x="3504874" y="2510154"/>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20" name="TextBox 80"/>
            <p:cNvSpPr txBox="1"/>
            <p:nvPr/>
          </p:nvSpPr>
          <p:spPr>
            <a:xfrm>
              <a:off x="3744450" y="2670391"/>
              <a:ext cx="616706" cy="763685"/>
            </a:xfrm>
            <a:prstGeom prst="rect">
              <a:avLst/>
            </a:prstGeom>
            <a:noFill/>
          </p:spPr>
          <p:txBody>
            <a:bodyPr wrap="square" rtlCol="0" anchor="ctr" anchorCtr="1">
              <a:spAutoFit/>
            </a:bodyPr>
            <a:lstStyle/>
            <a:p>
              <a:pPr algn="ctr">
                <a:defRPr/>
              </a:pPr>
              <a:r>
                <a:rPr lang="en-US" altLang="zh-CN" sz="3200" kern="0" dirty="0">
                  <a:solidFill>
                    <a:schemeClr val="accent1"/>
                  </a:solidFill>
                  <a:latin typeface="Impact" panose="020B0806030902050204" pitchFamily="34" charset="0"/>
                </a:rPr>
                <a:t>02</a:t>
              </a:r>
              <a:endParaRPr lang="zh-CN" altLang="en-US" sz="3200" kern="0" dirty="0">
                <a:solidFill>
                  <a:schemeClr val="accent1"/>
                </a:solidFill>
                <a:latin typeface="Impact" panose="020B0806030902050204" pitchFamily="34" charset="0"/>
              </a:endParaRPr>
            </a:p>
          </p:txBody>
        </p:sp>
        <p:sp>
          <p:nvSpPr>
            <p:cNvPr id="21" name="TextBox 81"/>
            <p:cNvSpPr txBox="1"/>
            <p:nvPr/>
          </p:nvSpPr>
          <p:spPr>
            <a:xfrm>
              <a:off x="5269498" y="2873327"/>
              <a:ext cx="3417628" cy="44213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bg1"/>
                  </a:solidFill>
                  <a:effectLst/>
                  <a:uLnTx/>
                  <a:uFillTx/>
                </a:rPr>
                <a:t>维护计划与实施流程</a:t>
              </a:r>
              <a:endParaRPr kumimoji="0" lang="zh-CN" altLang="en-US" sz="1600" b="1" i="0" u="none" strike="noStrike" kern="0" cap="none" spc="0" normalizeH="0" baseline="0" noProof="0" dirty="0">
                <a:ln>
                  <a:noFill/>
                </a:ln>
                <a:solidFill>
                  <a:schemeClr val="bg1"/>
                </a:solidFill>
                <a:effectLst/>
                <a:uLnTx/>
                <a:uFillTx/>
              </a:endParaRPr>
            </a:p>
          </p:txBody>
        </p:sp>
      </p:grpSp>
      <p:grpSp>
        <p:nvGrpSpPr>
          <p:cNvPr id="22" name="组合 21"/>
          <p:cNvGrpSpPr/>
          <p:nvPr/>
        </p:nvGrpSpPr>
        <p:grpSpPr>
          <a:xfrm>
            <a:off x="1326870" y="3574601"/>
            <a:ext cx="9448488" cy="810099"/>
            <a:chOff x="3504874" y="3667198"/>
            <a:chExt cx="5182251" cy="1057946"/>
          </a:xfrm>
        </p:grpSpPr>
        <p:sp>
          <p:nvSpPr>
            <p:cNvPr id="23" name="矩形 22"/>
            <p:cNvSpPr/>
            <p:nvPr/>
          </p:nvSpPr>
          <p:spPr>
            <a:xfrm>
              <a:off x="5108996" y="3667198"/>
              <a:ext cx="3578129" cy="1057946"/>
            </a:xfrm>
            <a:prstGeom prst="rect">
              <a:avLst/>
            </a:prstGeom>
            <a:solidFill>
              <a:schemeClr val="accent1"/>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4" name="矩形 29"/>
            <p:cNvSpPr/>
            <p:nvPr/>
          </p:nvSpPr>
          <p:spPr>
            <a:xfrm>
              <a:off x="3504874" y="3667198"/>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25" name="TextBox 89"/>
            <p:cNvSpPr txBox="1"/>
            <p:nvPr/>
          </p:nvSpPr>
          <p:spPr>
            <a:xfrm>
              <a:off x="3736212" y="3822566"/>
              <a:ext cx="616706" cy="763685"/>
            </a:xfrm>
            <a:prstGeom prst="rect">
              <a:avLst/>
            </a:prstGeom>
            <a:noFill/>
          </p:spPr>
          <p:txBody>
            <a:bodyPr wrap="square" rtlCol="0" anchor="ctr" anchorCtr="1">
              <a:spAutoFit/>
            </a:bodyPr>
            <a:lstStyle/>
            <a:p>
              <a:pPr algn="ctr">
                <a:defRPr/>
              </a:pPr>
              <a:r>
                <a:rPr lang="en-US" altLang="zh-CN" sz="3200" kern="0" dirty="0">
                  <a:solidFill>
                    <a:schemeClr val="accent1"/>
                  </a:solidFill>
                  <a:latin typeface="Impact" panose="020B0806030902050204" pitchFamily="34" charset="0"/>
                </a:rPr>
                <a:t>03</a:t>
              </a:r>
              <a:endParaRPr lang="zh-CN" altLang="en-US" sz="3200" kern="0" dirty="0">
                <a:solidFill>
                  <a:schemeClr val="accent1"/>
                </a:solidFill>
                <a:latin typeface="Impact" panose="020B0806030902050204" pitchFamily="34" charset="0"/>
              </a:endParaRPr>
            </a:p>
          </p:txBody>
        </p:sp>
        <p:sp>
          <p:nvSpPr>
            <p:cNvPr id="26" name="TextBox 90"/>
            <p:cNvSpPr txBox="1"/>
            <p:nvPr/>
          </p:nvSpPr>
          <p:spPr>
            <a:xfrm>
              <a:off x="5269499" y="4030369"/>
              <a:ext cx="3416852" cy="44213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bg1"/>
                  </a:solidFill>
                  <a:effectLst/>
                  <a:uLnTx/>
                  <a:uFillTx/>
                </a:rPr>
                <a:t>维护工作实施</a:t>
              </a:r>
              <a:endParaRPr kumimoji="0" lang="zh-CN" altLang="en-US" sz="1600" b="1" i="0" u="none" strike="noStrike" kern="0" cap="none" spc="0" normalizeH="0" baseline="0" noProof="0" dirty="0">
                <a:ln>
                  <a:noFill/>
                </a:ln>
                <a:solidFill>
                  <a:schemeClr val="bg1"/>
                </a:solidFill>
                <a:effectLst/>
                <a:uLnTx/>
                <a:uFillTx/>
              </a:endParaRPr>
            </a:p>
          </p:txBody>
        </p:sp>
      </p:grpSp>
      <p:grpSp>
        <p:nvGrpSpPr>
          <p:cNvPr id="27" name="组合 26"/>
          <p:cNvGrpSpPr/>
          <p:nvPr/>
        </p:nvGrpSpPr>
        <p:grpSpPr>
          <a:xfrm>
            <a:off x="1326870" y="4419101"/>
            <a:ext cx="9448488" cy="810099"/>
            <a:chOff x="3503712" y="4819326"/>
            <a:chExt cx="5182251" cy="1057946"/>
          </a:xfrm>
        </p:grpSpPr>
        <p:sp>
          <p:nvSpPr>
            <p:cNvPr id="28" name="矩形 27"/>
            <p:cNvSpPr/>
            <p:nvPr/>
          </p:nvSpPr>
          <p:spPr>
            <a:xfrm>
              <a:off x="5107834" y="4819326"/>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9" name="矩形 29"/>
            <p:cNvSpPr/>
            <p:nvPr/>
          </p:nvSpPr>
          <p:spPr>
            <a:xfrm>
              <a:off x="3503712" y="4819326"/>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30" name="TextBox 89"/>
            <p:cNvSpPr txBox="1"/>
            <p:nvPr/>
          </p:nvSpPr>
          <p:spPr>
            <a:xfrm>
              <a:off x="3744450" y="4974694"/>
              <a:ext cx="616706" cy="763685"/>
            </a:xfrm>
            <a:prstGeom prst="rect">
              <a:avLst/>
            </a:prstGeom>
            <a:noFill/>
          </p:spPr>
          <p:txBody>
            <a:bodyPr wrap="square" rtlCol="0" anchor="ctr" anchorCtr="1">
              <a:spAutoFit/>
            </a:bodyPr>
            <a:lstStyle/>
            <a:p>
              <a:pPr algn="ctr">
                <a:defRPr/>
              </a:pPr>
              <a:r>
                <a:rPr lang="en-US" altLang="zh-CN" sz="3200" kern="0" dirty="0">
                  <a:solidFill>
                    <a:schemeClr val="accent1"/>
                  </a:solidFill>
                  <a:latin typeface="Impact" panose="020B0806030902050204" pitchFamily="34" charset="0"/>
                </a:rPr>
                <a:t>04</a:t>
              </a:r>
              <a:endParaRPr lang="zh-CN" altLang="en-US" sz="3200" kern="0" dirty="0">
                <a:solidFill>
                  <a:schemeClr val="accent1"/>
                </a:solidFill>
                <a:latin typeface="Impact" panose="020B0806030902050204" pitchFamily="34" charset="0"/>
              </a:endParaRPr>
            </a:p>
          </p:txBody>
        </p:sp>
        <p:sp>
          <p:nvSpPr>
            <p:cNvPr id="33" name="TextBox 90"/>
            <p:cNvSpPr txBox="1"/>
            <p:nvPr/>
          </p:nvSpPr>
          <p:spPr>
            <a:xfrm>
              <a:off x="5268337" y="5182497"/>
              <a:ext cx="3417626" cy="44213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bg1"/>
                  </a:solidFill>
                  <a:effectLst/>
                  <a:uLnTx/>
                  <a:uFillTx/>
                </a:rPr>
                <a:t>预测性维护工作</a:t>
              </a:r>
              <a:endParaRPr kumimoji="0" lang="zh-CN" altLang="en-US" sz="1600" b="1" i="0" u="none" strike="noStrike" kern="0" cap="none" spc="0" normalizeH="0" baseline="0" noProof="0" dirty="0">
                <a:ln>
                  <a:noFill/>
                </a:ln>
                <a:solidFill>
                  <a:schemeClr val="bg1"/>
                </a:solidFill>
                <a:effectLst/>
                <a:uLnTx/>
                <a:uFillTx/>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a:solidFill>
                  <a:schemeClr val="accent1"/>
                </a:solidFill>
              </a:rPr>
              <a:t>维护工作实施</a:t>
            </a:r>
            <a:endParaRPr lang="zh-CN" altLang="en-US" sz="2400" b="1" dirty="0">
              <a:solidFill>
                <a:schemeClr val="accent1"/>
              </a:solidFill>
            </a:endParaRPr>
          </a:p>
        </p:txBody>
      </p:sp>
      <p:sp>
        <p:nvSpPr>
          <p:cNvPr id="5" name="TextBox 4"/>
          <p:cNvSpPr txBox="1"/>
          <p:nvPr/>
        </p:nvSpPr>
        <p:spPr>
          <a:xfrm>
            <a:off x="1667508" y="980728"/>
            <a:ext cx="8928992" cy="1764586"/>
          </a:xfrm>
          <a:prstGeom prst="rect">
            <a:avLst/>
          </a:prstGeom>
          <a:noFill/>
        </p:spPr>
        <p:txBody>
          <a:bodyPr wrap="square" rtlCol="0">
            <a:spAutoFit/>
          </a:bodyPr>
          <a:lstStyle/>
          <a:p>
            <a:pPr>
              <a:lnSpc>
                <a:spcPct val="150000"/>
              </a:lnSpc>
              <a:spcBef>
                <a:spcPts val="200"/>
              </a:spcBef>
              <a:spcAft>
                <a:spcPts val="200"/>
              </a:spcAft>
            </a:pPr>
            <a:r>
              <a:rPr lang="zh-CN" altLang="en-US" sz="2000" b="1" dirty="0"/>
              <a:t>维护实施</a:t>
            </a:r>
            <a:endParaRPr lang="zh-CN" altLang="en-US" sz="2000" b="1" dirty="0"/>
          </a:p>
          <a:p>
            <a:pPr indent="457200">
              <a:lnSpc>
                <a:spcPct val="150000"/>
              </a:lnSpc>
              <a:spcBef>
                <a:spcPts val="200"/>
              </a:spcBef>
              <a:spcAft>
                <a:spcPts val="200"/>
              </a:spcAft>
            </a:pPr>
            <a:r>
              <a:rPr lang="en-US" altLang="zh-CN" sz="1600" dirty="0">
                <a:latin typeface="微软雅黑" panose="020B0503020204020204" pitchFamily="34" charset="-122"/>
                <a:ea typeface="微软雅黑" panose="020B0503020204020204" pitchFamily="34" charset="-122"/>
                <a:cs typeface="宋体" panose="02010600030101010101" pitchFamily="2" charset="-122"/>
              </a:rPr>
              <a:t>1</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、各维护项工作由专业工程师负责，专业工程师应根据专业</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MOP</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作业程序文档要求，按照标准作业程序开展维护工作，并如实按照要求记录维护工作单。</a:t>
            </a:r>
            <a:endParaRPr lang="en-US" altLang="zh-CN" sz="1600" dirty="0">
              <a:latin typeface="微软雅黑" panose="020B0503020204020204" pitchFamily="34" charset="-122"/>
              <a:ea typeface="微软雅黑" panose="020B0503020204020204" pitchFamily="34" charset="-122"/>
              <a:cs typeface="宋体" panose="02010600030101010101" pitchFamily="2" charset="-122"/>
            </a:endParaRPr>
          </a:p>
          <a:p>
            <a:pPr indent="457200">
              <a:lnSpc>
                <a:spcPct val="150000"/>
              </a:lnSpc>
              <a:spcBef>
                <a:spcPts val="200"/>
              </a:spcBef>
              <a:spcAft>
                <a:spcPts val="200"/>
              </a:spcAft>
            </a:pPr>
            <a:r>
              <a:rPr lang="en-US" altLang="zh-CN" sz="1600" dirty="0">
                <a:latin typeface="微软雅黑" panose="020B0503020204020204" pitchFamily="34" charset="-122"/>
                <a:ea typeface="微软雅黑" panose="020B0503020204020204" pitchFamily="34" charset="-122"/>
                <a:cs typeface="宋体" panose="02010600030101010101" pitchFamily="2" charset="-122"/>
              </a:rPr>
              <a:t>2</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、运维主管应对维护过程进行监督、指导，并确保操作过程安全、有效，维护工单填写无误</a:t>
            </a:r>
            <a:r>
              <a:rPr lang="zh-CN" altLang="en-US" sz="1600" dirty="0" smtClean="0">
                <a:latin typeface="微软雅黑" panose="020B0503020204020204" pitchFamily="34" charset="-122"/>
                <a:ea typeface="微软雅黑" panose="020B0503020204020204" pitchFamily="34" charset="-122"/>
                <a:cs typeface="宋体" panose="02010600030101010101" pitchFamily="2" charset="-122"/>
              </a:rPr>
              <a:t>；</a:t>
            </a:r>
            <a:endParaRPr lang="zh-CN" altLang="en-US" sz="16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7" name="TextBox 4"/>
          <p:cNvSpPr txBox="1"/>
          <p:nvPr/>
        </p:nvSpPr>
        <p:spPr>
          <a:xfrm>
            <a:off x="1667508" y="3649672"/>
            <a:ext cx="8928992" cy="2185214"/>
          </a:xfrm>
          <a:prstGeom prst="rect">
            <a:avLst/>
          </a:prstGeom>
          <a:noFill/>
        </p:spPr>
        <p:txBody>
          <a:bodyPr wrap="square" rtlCol="0">
            <a:spAutoFit/>
          </a:bodyPr>
          <a:lstStyle/>
          <a:p>
            <a:pPr>
              <a:lnSpc>
                <a:spcPct val="150000"/>
              </a:lnSpc>
              <a:spcBef>
                <a:spcPts val="200"/>
              </a:spcBef>
              <a:spcAft>
                <a:spcPts val="200"/>
              </a:spcAft>
            </a:pPr>
            <a:r>
              <a:rPr lang="zh-CN" altLang="en-US" sz="2000" b="1" dirty="0"/>
              <a:t>维护工单保存</a:t>
            </a:r>
            <a:endParaRPr lang="zh-CN" altLang="en-US" sz="2000" b="1" dirty="0"/>
          </a:p>
          <a:p>
            <a:pPr indent="457200">
              <a:lnSpc>
                <a:spcPct val="150000"/>
              </a:lnSpc>
              <a:spcBef>
                <a:spcPts val="200"/>
              </a:spcBef>
              <a:spcAft>
                <a:spcPts val="200"/>
              </a:spcAft>
            </a:pPr>
            <a:r>
              <a:rPr lang="en-US" altLang="zh-CN" sz="1600" dirty="0">
                <a:latin typeface="微软雅黑" panose="020B0503020204020204" pitchFamily="34" charset="-122"/>
                <a:ea typeface="微软雅黑" panose="020B0503020204020204" pitchFamily="34" charset="-122"/>
                <a:cs typeface="宋体" panose="02010600030101010101" pitchFamily="2" charset="-122"/>
              </a:rPr>
              <a:t>1</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 维护工单由运维主管负责集中存档；</a:t>
            </a:r>
            <a:endParaRPr lang="en-US" altLang="zh-CN" sz="1600" dirty="0">
              <a:latin typeface="微软雅黑" panose="020B0503020204020204" pitchFamily="34" charset="-122"/>
              <a:ea typeface="微软雅黑" panose="020B0503020204020204" pitchFamily="34" charset="-122"/>
              <a:cs typeface="宋体" panose="02010600030101010101" pitchFamily="2" charset="-122"/>
            </a:endParaRPr>
          </a:p>
          <a:p>
            <a:pPr indent="457200">
              <a:lnSpc>
                <a:spcPct val="150000"/>
              </a:lnSpc>
              <a:spcBef>
                <a:spcPts val="200"/>
              </a:spcBef>
              <a:spcAft>
                <a:spcPts val="200"/>
              </a:spcAft>
            </a:pPr>
            <a:r>
              <a:rPr lang="en-US" altLang="zh-CN" sz="1600" dirty="0">
                <a:latin typeface="微软雅黑" panose="020B0503020204020204" pitchFamily="34" charset="-122"/>
                <a:ea typeface="微软雅黑" panose="020B0503020204020204" pitchFamily="34" charset="-122"/>
                <a:cs typeface="宋体" panose="02010600030101010101" pitchFamily="2" charset="-122"/>
              </a:rPr>
              <a:t>2</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、运维主管应对设备维护记录工单进行有序管理，应能满足记录文档可被随时调阅、查看的要求；</a:t>
            </a:r>
            <a:endParaRPr lang="en-US" altLang="zh-CN" sz="1600" dirty="0">
              <a:latin typeface="微软雅黑" panose="020B0503020204020204" pitchFamily="34" charset="-122"/>
              <a:ea typeface="微软雅黑" panose="020B0503020204020204" pitchFamily="34" charset="-122"/>
              <a:cs typeface="宋体" panose="02010600030101010101" pitchFamily="2" charset="-122"/>
            </a:endParaRPr>
          </a:p>
          <a:p>
            <a:pPr indent="457200">
              <a:lnSpc>
                <a:spcPct val="150000"/>
              </a:lnSpc>
              <a:spcBef>
                <a:spcPts val="200"/>
              </a:spcBef>
              <a:spcAft>
                <a:spcPts val="200"/>
              </a:spcAft>
            </a:pPr>
            <a:r>
              <a:rPr lang="en-US" altLang="zh-CN" sz="1600" dirty="0">
                <a:latin typeface="微软雅黑" panose="020B0503020204020204" pitchFamily="34" charset="-122"/>
                <a:ea typeface="微软雅黑" panose="020B0503020204020204" pitchFamily="34" charset="-122"/>
                <a:cs typeface="宋体" panose="02010600030101010101" pitchFamily="2" charset="-122"/>
              </a:rPr>
              <a:t>3</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、所有设备维护记录文档应完好</a:t>
            </a:r>
            <a:r>
              <a:rPr lang="zh-CN" altLang="en-US" sz="1600" dirty="0" smtClean="0">
                <a:latin typeface="微软雅黑" panose="020B0503020204020204" pitchFamily="34" charset="-122"/>
                <a:ea typeface="微软雅黑" panose="020B0503020204020204" pitchFamily="34" charset="-122"/>
                <a:cs typeface="宋体" panose="02010600030101010101" pitchFamily="2" charset="-122"/>
              </a:rPr>
              <a:t>保存，保存期限为</a:t>
            </a:r>
            <a:r>
              <a:rPr lang="en-US" altLang="zh-CN" sz="1600" dirty="0" smtClean="0">
                <a:latin typeface="微软雅黑" panose="020B0503020204020204" pitchFamily="34" charset="-122"/>
                <a:ea typeface="微软雅黑" panose="020B0503020204020204" pitchFamily="34" charset="-122"/>
                <a:cs typeface="宋体" panose="02010600030101010101" pitchFamily="2" charset="-122"/>
              </a:rPr>
              <a:t>2</a:t>
            </a:r>
            <a:r>
              <a:rPr lang="zh-CN" altLang="en-US" sz="1600" dirty="0" smtClean="0">
                <a:latin typeface="微软雅黑" panose="020B0503020204020204" pitchFamily="34" charset="-122"/>
                <a:ea typeface="微软雅黑" panose="020B0503020204020204" pitchFamily="34" charset="-122"/>
                <a:cs typeface="宋体" panose="02010600030101010101" pitchFamily="2" charset="-122"/>
              </a:rPr>
              <a:t>年。</a:t>
            </a:r>
            <a:endParaRPr lang="zh-CN" altLang="en-US" sz="1600" dirty="0">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a:solidFill>
                  <a:schemeClr val="accent1"/>
                </a:solidFill>
              </a:rPr>
              <a:t>维护工作实施</a:t>
            </a:r>
            <a:endParaRPr lang="zh-CN" altLang="en-US" sz="2400" b="1" dirty="0">
              <a:solidFill>
                <a:schemeClr val="accent1"/>
              </a:solidFill>
            </a:endParaRPr>
          </a:p>
        </p:txBody>
      </p:sp>
      <p:sp>
        <p:nvSpPr>
          <p:cNvPr id="5" name="TextBox 4"/>
          <p:cNvSpPr txBox="1"/>
          <p:nvPr/>
        </p:nvSpPr>
        <p:spPr>
          <a:xfrm>
            <a:off x="1055440" y="1196752"/>
            <a:ext cx="10100589" cy="4237057"/>
          </a:xfrm>
          <a:prstGeom prst="rect">
            <a:avLst/>
          </a:prstGeom>
          <a:noFill/>
        </p:spPr>
        <p:txBody>
          <a:bodyPr wrap="square" rtlCol="0">
            <a:spAutoFit/>
          </a:bodyPr>
          <a:lstStyle/>
          <a:p>
            <a:pPr>
              <a:lnSpc>
                <a:spcPct val="150000"/>
              </a:lnSpc>
              <a:spcBef>
                <a:spcPts val="200"/>
              </a:spcBef>
              <a:spcAft>
                <a:spcPts val="200"/>
              </a:spcAft>
            </a:pPr>
            <a:r>
              <a:rPr lang="zh-CN" altLang="en-US" sz="2000" b="1" dirty="0"/>
              <a:t>维护工作延期</a:t>
            </a:r>
            <a:endParaRPr lang="zh-CN" altLang="en-US" sz="2000" b="1" dirty="0"/>
          </a:p>
          <a:p>
            <a:pPr indent="457200">
              <a:lnSpc>
                <a:spcPct val="150000"/>
              </a:lnSpc>
              <a:spcBef>
                <a:spcPts val="200"/>
              </a:spcBef>
              <a:spcAft>
                <a:spcPts val="200"/>
              </a:spcAft>
            </a:pPr>
            <a:r>
              <a:rPr lang="zh-CN" altLang="en-US" sz="1600" dirty="0">
                <a:latin typeface="Cambria" panose="02040503050406030204" pitchFamily="18" charset="0"/>
                <a:ea typeface="微软雅黑" panose="020B0503020204020204" pitchFamily="34" charset="-122"/>
                <a:cs typeface="宋体" panose="02010600030101010101" pitchFamily="2" charset="-122"/>
              </a:rPr>
              <a:t>基础设施管理部门应保证预防性维护的完成率，由于各种原因导致计划维护项目无法如期实施的，基础设施运维主管应针对该维护项执行延期变更申请，延期变更申请的等级、会签要求同样适用于“维护变更等级</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划分“、”维护变更会签“的相关要求；导致预防性维护工作无法如期实施的因素主要有如下几点：</a:t>
            </a:r>
            <a:endParaRPr lang="en-US"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799465" indent="-342900">
              <a:lnSpc>
                <a:spcPct val="150000"/>
              </a:lnSpc>
              <a:spcBef>
                <a:spcPts val="200"/>
              </a:spcBef>
              <a:spcAft>
                <a:spcPts val="200"/>
              </a:spcAft>
              <a:buFont typeface="+mj-lt"/>
              <a:buAutoNum type="arabicPeriod"/>
            </a:pPr>
            <a:r>
              <a:rPr lang="zh-CN" altLang="en-US" sz="1600" dirty="0">
                <a:latin typeface="微软雅黑" panose="020B0503020204020204" pitchFamily="34" charset="-122"/>
                <a:ea typeface="微软雅黑" panose="020B0503020204020204" pitchFamily="34" charset="-122"/>
                <a:cs typeface="宋体" panose="02010600030101010101" pitchFamily="2" charset="-122"/>
              </a:rPr>
              <a:t>由于和</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IT</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部门工作冲突或在服务重保期；</a:t>
            </a:r>
            <a:endParaRPr lang="zh-CN" altLang="en-US" sz="1600" dirty="0">
              <a:latin typeface="微软雅黑" panose="020B0503020204020204" pitchFamily="34" charset="-122"/>
              <a:ea typeface="微软雅黑" panose="020B0503020204020204" pitchFamily="34" charset="-122"/>
              <a:cs typeface="宋体" panose="02010600030101010101" pitchFamily="2" charset="-122"/>
            </a:endParaRPr>
          </a:p>
          <a:p>
            <a:pPr marL="799465" indent="-342900">
              <a:lnSpc>
                <a:spcPct val="150000"/>
              </a:lnSpc>
              <a:spcBef>
                <a:spcPts val="200"/>
              </a:spcBef>
              <a:spcAft>
                <a:spcPts val="200"/>
              </a:spcAft>
              <a:buFont typeface="+mj-lt"/>
              <a:buAutoNum type="arabicPeriod"/>
            </a:pPr>
            <a:r>
              <a:rPr lang="zh-CN" altLang="en-US" sz="1600" dirty="0">
                <a:latin typeface="微软雅黑" panose="020B0503020204020204" pitchFamily="34" charset="-122"/>
                <a:ea typeface="微软雅黑" panose="020B0503020204020204" pitchFamily="34" charset="-122"/>
                <a:cs typeface="宋体" panose="02010600030101010101" pitchFamily="2" charset="-122"/>
              </a:rPr>
              <a:t>备品备件缺失，不能在维护计划期内补充到位；</a:t>
            </a:r>
            <a:endParaRPr lang="zh-CN" altLang="en-US" sz="1600" dirty="0">
              <a:latin typeface="微软雅黑" panose="020B0503020204020204" pitchFamily="34" charset="-122"/>
              <a:ea typeface="微软雅黑" panose="020B0503020204020204" pitchFamily="34" charset="-122"/>
              <a:cs typeface="宋体" panose="02010600030101010101" pitchFamily="2" charset="-122"/>
            </a:endParaRPr>
          </a:p>
          <a:p>
            <a:pPr marL="799465" indent="-342900">
              <a:lnSpc>
                <a:spcPct val="150000"/>
              </a:lnSpc>
              <a:spcBef>
                <a:spcPts val="200"/>
              </a:spcBef>
              <a:spcAft>
                <a:spcPts val="200"/>
              </a:spcAft>
              <a:buFont typeface="+mj-lt"/>
              <a:buAutoNum type="arabicPeriod"/>
            </a:pPr>
            <a:r>
              <a:rPr lang="zh-CN" altLang="en-US" sz="1600" dirty="0">
                <a:latin typeface="微软雅黑" panose="020B0503020204020204" pitchFamily="34" charset="-122"/>
                <a:ea typeface="微软雅黑" panose="020B0503020204020204" pitchFamily="34" charset="-122"/>
                <a:cs typeface="宋体" panose="02010600030101010101" pitchFamily="2" charset="-122"/>
              </a:rPr>
              <a:t>因供应商服务人员变动或供应商变动的；</a:t>
            </a:r>
            <a:endParaRPr lang="zh-CN" altLang="en-US" sz="1600" dirty="0">
              <a:latin typeface="微软雅黑" panose="020B0503020204020204" pitchFamily="34" charset="-122"/>
              <a:ea typeface="微软雅黑" panose="020B0503020204020204" pitchFamily="34" charset="-122"/>
              <a:cs typeface="宋体" panose="02010600030101010101" pitchFamily="2" charset="-122"/>
            </a:endParaRPr>
          </a:p>
          <a:p>
            <a:pPr marL="799465" indent="-342900">
              <a:lnSpc>
                <a:spcPct val="150000"/>
              </a:lnSpc>
              <a:spcBef>
                <a:spcPts val="200"/>
              </a:spcBef>
              <a:spcAft>
                <a:spcPts val="200"/>
              </a:spcAft>
              <a:buFont typeface="+mj-lt"/>
              <a:buAutoNum type="arabicPeriod"/>
            </a:pPr>
            <a:r>
              <a:rPr lang="zh-CN" altLang="en-US" sz="1600" dirty="0">
                <a:latin typeface="微软雅黑" panose="020B0503020204020204" pitchFamily="34" charset="-122"/>
                <a:ea typeface="微软雅黑" panose="020B0503020204020204" pitchFamily="34" charset="-122"/>
                <a:cs typeface="宋体" panose="02010600030101010101" pitchFamily="2" charset="-122"/>
              </a:rPr>
              <a:t>因设备故障，不能在维护计划期内修复的；</a:t>
            </a:r>
            <a:endParaRPr lang="zh-CN" altLang="en-US" sz="1600" dirty="0">
              <a:latin typeface="微软雅黑" panose="020B0503020204020204" pitchFamily="34" charset="-122"/>
              <a:ea typeface="微软雅黑" panose="020B0503020204020204" pitchFamily="34" charset="-122"/>
              <a:cs typeface="宋体" panose="02010600030101010101" pitchFamily="2" charset="-122"/>
            </a:endParaRPr>
          </a:p>
          <a:p>
            <a:pPr marL="799465" indent="-342900">
              <a:lnSpc>
                <a:spcPct val="150000"/>
              </a:lnSpc>
              <a:spcBef>
                <a:spcPts val="200"/>
              </a:spcBef>
              <a:spcAft>
                <a:spcPts val="200"/>
              </a:spcAft>
              <a:buFont typeface="+mj-lt"/>
              <a:buAutoNum type="arabicPeriod"/>
            </a:pPr>
            <a:r>
              <a:rPr lang="zh-CN" altLang="en-US" sz="1600" dirty="0">
                <a:latin typeface="微软雅黑" panose="020B0503020204020204" pitchFamily="34" charset="-122"/>
                <a:ea typeface="微软雅黑" panose="020B0503020204020204" pitchFamily="34" charset="-122"/>
                <a:cs typeface="宋体" panose="02010600030101010101" pitchFamily="2" charset="-122"/>
              </a:rPr>
              <a:t>设备升级改造实施中，不具备维护条件；</a:t>
            </a:r>
            <a:endParaRPr lang="zh-CN" altLang="en-US" sz="1600" dirty="0">
              <a:latin typeface="微软雅黑" panose="020B0503020204020204" pitchFamily="34" charset="-122"/>
              <a:ea typeface="微软雅黑" panose="020B0503020204020204" pitchFamily="34" charset="-122"/>
              <a:cs typeface="宋体" panose="02010600030101010101" pitchFamily="2" charset="-122"/>
            </a:endParaRPr>
          </a:p>
          <a:p>
            <a:pPr marL="799465" indent="-342900">
              <a:lnSpc>
                <a:spcPct val="150000"/>
              </a:lnSpc>
              <a:spcBef>
                <a:spcPts val="200"/>
              </a:spcBef>
              <a:spcAft>
                <a:spcPts val="200"/>
              </a:spcAft>
              <a:buFont typeface="+mj-lt"/>
              <a:buAutoNum type="arabicPeriod"/>
            </a:pPr>
            <a:r>
              <a:rPr lang="zh-CN" altLang="en-US" sz="1600" dirty="0">
                <a:latin typeface="微软雅黑" panose="020B0503020204020204" pitchFamily="34" charset="-122"/>
                <a:ea typeface="微软雅黑" panose="020B0503020204020204" pitchFamily="34" charset="-122"/>
                <a:cs typeface="宋体" panose="02010600030101010101" pitchFamily="2" charset="-122"/>
              </a:rPr>
              <a:t>因不可抗力等因素（自然灾害）不能实施维护</a:t>
            </a:r>
            <a:r>
              <a:rPr lang="zh-CN" altLang="en-US" sz="1600" dirty="0" smtClean="0">
                <a:latin typeface="微软雅黑" panose="020B0503020204020204" pitchFamily="34" charset="-122"/>
                <a:ea typeface="微软雅黑" panose="020B0503020204020204" pitchFamily="34" charset="-122"/>
                <a:cs typeface="宋体" panose="02010600030101010101" pitchFamily="2" charset="-122"/>
              </a:rPr>
              <a:t>。</a:t>
            </a:r>
            <a:endParaRPr lang="zh-CN" altLang="en-US" sz="1600" dirty="0">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pPr marL="0" marR="0" lvl="0" indent="0" defTabSz="914400" eaLnBrk="1" fontAlgn="auto" latinLnBrk="0" hangingPunct="1">
              <a:lnSpc>
                <a:spcPct val="100000"/>
              </a:lnSpc>
              <a:spcBef>
                <a:spcPts val="0"/>
              </a:spcBef>
              <a:spcAft>
                <a:spcPts val="0"/>
              </a:spcAft>
              <a:buClrTx/>
              <a:buSzTx/>
              <a:buFontTx/>
              <a:buNone/>
              <a:defRPr/>
            </a:pPr>
            <a:fld id="{55183D58-648D-4475-BEF8-624F48514A30}" type="slidenum">
              <a:rPr kumimoji="0" lang="zh-CN" altLang="en-US" b="0" i="0" u="none" strike="noStrike" kern="0" cap="none" spc="0" normalizeH="0" baseline="0" noProof="0" smtClean="0">
                <a:ln>
                  <a:noFill/>
                </a:ln>
                <a:effectLst/>
                <a:uLnTx/>
                <a:uFillTx/>
              </a:rPr>
            </a:fld>
            <a:endParaRPr kumimoji="0" lang="zh-CN" altLang="en-US" b="0" i="0" u="none" strike="noStrike" kern="0" cap="none" spc="0" normalizeH="0" baseline="0" noProof="0" dirty="0">
              <a:ln>
                <a:noFill/>
              </a:ln>
              <a:effectLst/>
              <a:uLnTx/>
              <a:uFillTx/>
            </a:endParaRPr>
          </a:p>
        </p:txBody>
      </p:sp>
      <p:cxnSp>
        <p:nvCxnSpPr>
          <p:cNvPr id="34" name="直接连接符 33"/>
          <p:cNvCxnSpPr/>
          <p:nvPr/>
        </p:nvCxnSpPr>
        <p:spPr>
          <a:xfrm>
            <a:off x="4914187" y="2022998"/>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909637" y="2255416"/>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909637" y="1772816"/>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914187" y="2022998"/>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909637" y="2255416"/>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909637" y="2060848"/>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914187" y="1844824"/>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346909" y="1873807"/>
            <a:ext cx="9448488" cy="810099"/>
            <a:chOff x="3504874" y="1353111"/>
            <a:chExt cx="5182251" cy="1057946"/>
          </a:xfrm>
        </p:grpSpPr>
        <p:sp>
          <p:nvSpPr>
            <p:cNvPr id="13" name="矩形 12"/>
            <p:cNvSpPr/>
            <p:nvPr/>
          </p:nvSpPr>
          <p:spPr>
            <a:xfrm>
              <a:off x="5108996" y="1353111"/>
              <a:ext cx="3578129" cy="1057946"/>
            </a:xfrm>
            <a:prstGeom prst="rect">
              <a:avLst/>
            </a:prstGeom>
            <a:solidFill>
              <a:schemeClr val="bg1">
                <a:lumMod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 name="矩形 29"/>
            <p:cNvSpPr/>
            <p:nvPr/>
          </p:nvSpPr>
          <p:spPr>
            <a:xfrm>
              <a:off x="3504874" y="1353111"/>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15" name="TextBox 14"/>
            <p:cNvSpPr txBox="1"/>
            <p:nvPr/>
          </p:nvSpPr>
          <p:spPr>
            <a:xfrm>
              <a:off x="3758792" y="1516717"/>
              <a:ext cx="564237" cy="763685"/>
            </a:xfrm>
            <a:prstGeom prst="rect">
              <a:avLst/>
            </a:prstGeom>
            <a:noFill/>
          </p:spPr>
          <p:txBody>
            <a:bodyPr wrap="square" rtlCol="0" anchor="ctr" anchorCtr="1">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0" normalizeH="0" baseline="0" noProof="0" dirty="0">
                  <a:ln>
                    <a:noFill/>
                  </a:ln>
                  <a:solidFill>
                    <a:schemeClr val="accent1"/>
                  </a:solidFill>
                  <a:effectLst/>
                  <a:uLnTx/>
                  <a:uFillTx/>
                  <a:latin typeface="Impact" panose="020B0806030902050204" pitchFamily="34" charset="0"/>
                </a:rPr>
                <a:t>01</a:t>
              </a:r>
              <a:endParaRPr kumimoji="0" lang="zh-CN" altLang="en-US" sz="3200" b="0" i="0" u="none" strike="noStrike" kern="0" cap="none" spc="0" normalizeH="0" baseline="0" noProof="0" dirty="0">
                <a:ln>
                  <a:noFill/>
                </a:ln>
                <a:solidFill>
                  <a:schemeClr val="accent1"/>
                </a:solidFill>
                <a:effectLst/>
                <a:uLnTx/>
                <a:uFillTx/>
                <a:latin typeface="Impact" panose="020B0806030902050204" pitchFamily="34" charset="0"/>
              </a:endParaRPr>
            </a:p>
          </p:txBody>
        </p:sp>
        <p:sp>
          <p:nvSpPr>
            <p:cNvPr id="16" name="TextBox 42"/>
            <p:cNvSpPr txBox="1"/>
            <p:nvPr/>
          </p:nvSpPr>
          <p:spPr>
            <a:xfrm>
              <a:off x="5269496" y="1716282"/>
              <a:ext cx="3416854" cy="44213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bg1"/>
                  </a:solidFill>
                  <a:effectLst/>
                  <a:uLnTx/>
                  <a:uFillTx/>
                </a:rPr>
                <a:t>培训目标及培训要求</a:t>
              </a:r>
              <a:endParaRPr kumimoji="0" lang="zh-CN" altLang="en-US" sz="1600" b="1" i="0" u="none" strike="noStrike" kern="0" cap="none" spc="0" normalizeH="0" baseline="0" noProof="0" dirty="0">
                <a:ln>
                  <a:noFill/>
                </a:ln>
                <a:solidFill>
                  <a:schemeClr val="bg1"/>
                </a:solidFill>
                <a:effectLst/>
                <a:uLnTx/>
                <a:uFillTx/>
              </a:endParaRPr>
            </a:p>
          </p:txBody>
        </p:sp>
      </p:grpSp>
      <p:grpSp>
        <p:nvGrpSpPr>
          <p:cNvPr id="17" name="组合 16"/>
          <p:cNvGrpSpPr/>
          <p:nvPr/>
        </p:nvGrpSpPr>
        <p:grpSpPr>
          <a:xfrm>
            <a:off x="1346908" y="2730804"/>
            <a:ext cx="9448489" cy="810099"/>
            <a:chOff x="3504874" y="2510154"/>
            <a:chExt cx="5182252" cy="1057946"/>
          </a:xfrm>
        </p:grpSpPr>
        <p:sp>
          <p:nvSpPr>
            <p:cNvPr id="18" name="矩形 17"/>
            <p:cNvSpPr/>
            <p:nvPr/>
          </p:nvSpPr>
          <p:spPr>
            <a:xfrm>
              <a:off x="5108996" y="2510154"/>
              <a:ext cx="3578130"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9" name="矩形 29"/>
            <p:cNvSpPr/>
            <p:nvPr/>
          </p:nvSpPr>
          <p:spPr>
            <a:xfrm>
              <a:off x="3504874" y="2510154"/>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20" name="TextBox 80"/>
            <p:cNvSpPr txBox="1"/>
            <p:nvPr/>
          </p:nvSpPr>
          <p:spPr>
            <a:xfrm>
              <a:off x="3744450" y="2670391"/>
              <a:ext cx="616706" cy="763685"/>
            </a:xfrm>
            <a:prstGeom prst="rect">
              <a:avLst/>
            </a:prstGeom>
            <a:noFill/>
          </p:spPr>
          <p:txBody>
            <a:bodyPr wrap="square" rtlCol="0" anchor="ctr" anchorCtr="1">
              <a:spAutoFit/>
            </a:bodyPr>
            <a:lstStyle/>
            <a:p>
              <a:pPr algn="ctr">
                <a:defRPr/>
              </a:pPr>
              <a:r>
                <a:rPr lang="en-US" altLang="zh-CN" sz="3200" kern="0" dirty="0">
                  <a:solidFill>
                    <a:schemeClr val="accent1"/>
                  </a:solidFill>
                  <a:latin typeface="Impact" panose="020B0806030902050204" pitchFamily="34" charset="0"/>
                </a:rPr>
                <a:t>02</a:t>
              </a:r>
              <a:endParaRPr lang="zh-CN" altLang="en-US" sz="3200" kern="0" dirty="0">
                <a:solidFill>
                  <a:schemeClr val="accent1"/>
                </a:solidFill>
                <a:latin typeface="Impact" panose="020B0806030902050204" pitchFamily="34" charset="0"/>
              </a:endParaRPr>
            </a:p>
          </p:txBody>
        </p:sp>
        <p:sp>
          <p:nvSpPr>
            <p:cNvPr id="21" name="TextBox 81"/>
            <p:cNvSpPr txBox="1"/>
            <p:nvPr/>
          </p:nvSpPr>
          <p:spPr>
            <a:xfrm>
              <a:off x="5269498" y="2873327"/>
              <a:ext cx="3417628" cy="44213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bg1"/>
                  </a:solidFill>
                  <a:effectLst/>
                  <a:uLnTx/>
                  <a:uFillTx/>
                </a:rPr>
                <a:t>维护计划与实施流程</a:t>
              </a:r>
              <a:endParaRPr kumimoji="0" lang="zh-CN" altLang="en-US" sz="1600" b="1" i="0" u="none" strike="noStrike" kern="0" cap="none" spc="0" normalizeH="0" baseline="0" noProof="0" dirty="0">
                <a:ln>
                  <a:noFill/>
                </a:ln>
                <a:solidFill>
                  <a:schemeClr val="bg1"/>
                </a:solidFill>
                <a:effectLst/>
                <a:uLnTx/>
                <a:uFillTx/>
              </a:endParaRPr>
            </a:p>
          </p:txBody>
        </p:sp>
      </p:grpSp>
      <p:grpSp>
        <p:nvGrpSpPr>
          <p:cNvPr id="22" name="组合 21"/>
          <p:cNvGrpSpPr/>
          <p:nvPr/>
        </p:nvGrpSpPr>
        <p:grpSpPr>
          <a:xfrm>
            <a:off x="1345747" y="3574601"/>
            <a:ext cx="9448488" cy="810099"/>
            <a:chOff x="3504874" y="3667198"/>
            <a:chExt cx="5182251" cy="1057946"/>
          </a:xfrm>
        </p:grpSpPr>
        <p:sp>
          <p:nvSpPr>
            <p:cNvPr id="23" name="矩形 22"/>
            <p:cNvSpPr/>
            <p:nvPr/>
          </p:nvSpPr>
          <p:spPr>
            <a:xfrm>
              <a:off x="5108996" y="3667198"/>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4" name="矩形 29"/>
            <p:cNvSpPr/>
            <p:nvPr/>
          </p:nvSpPr>
          <p:spPr>
            <a:xfrm>
              <a:off x="3504874" y="3667198"/>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25" name="TextBox 89"/>
            <p:cNvSpPr txBox="1"/>
            <p:nvPr/>
          </p:nvSpPr>
          <p:spPr>
            <a:xfrm>
              <a:off x="3736212" y="3822566"/>
              <a:ext cx="616706" cy="763685"/>
            </a:xfrm>
            <a:prstGeom prst="rect">
              <a:avLst/>
            </a:prstGeom>
            <a:noFill/>
          </p:spPr>
          <p:txBody>
            <a:bodyPr wrap="square" rtlCol="0" anchor="ctr" anchorCtr="1">
              <a:spAutoFit/>
            </a:bodyPr>
            <a:lstStyle/>
            <a:p>
              <a:pPr algn="ctr">
                <a:defRPr/>
              </a:pPr>
              <a:r>
                <a:rPr lang="en-US" altLang="zh-CN" sz="3200" kern="0" dirty="0">
                  <a:solidFill>
                    <a:schemeClr val="accent1"/>
                  </a:solidFill>
                  <a:latin typeface="Impact" panose="020B0806030902050204" pitchFamily="34" charset="0"/>
                </a:rPr>
                <a:t>03</a:t>
              </a:r>
              <a:endParaRPr lang="zh-CN" altLang="en-US" sz="3200" kern="0" dirty="0">
                <a:solidFill>
                  <a:schemeClr val="accent1"/>
                </a:solidFill>
                <a:latin typeface="Impact" panose="020B0806030902050204" pitchFamily="34" charset="0"/>
              </a:endParaRPr>
            </a:p>
          </p:txBody>
        </p:sp>
        <p:sp>
          <p:nvSpPr>
            <p:cNvPr id="26" name="TextBox 90"/>
            <p:cNvSpPr txBox="1"/>
            <p:nvPr/>
          </p:nvSpPr>
          <p:spPr>
            <a:xfrm>
              <a:off x="5269499" y="4030369"/>
              <a:ext cx="3416852" cy="44213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bg1"/>
                  </a:solidFill>
                  <a:effectLst/>
                  <a:uLnTx/>
                  <a:uFillTx/>
                </a:rPr>
                <a:t>维护工作实施</a:t>
              </a:r>
              <a:endParaRPr kumimoji="0" lang="zh-CN" altLang="en-US" sz="1600" b="1" i="0" u="none" strike="noStrike" kern="0" cap="none" spc="0" normalizeH="0" baseline="0" noProof="0" dirty="0">
                <a:ln>
                  <a:noFill/>
                </a:ln>
                <a:solidFill>
                  <a:schemeClr val="bg1"/>
                </a:solidFill>
                <a:effectLst/>
                <a:uLnTx/>
                <a:uFillTx/>
              </a:endParaRPr>
            </a:p>
          </p:txBody>
        </p:sp>
      </p:grpSp>
      <p:grpSp>
        <p:nvGrpSpPr>
          <p:cNvPr id="27" name="组合 26"/>
          <p:cNvGrpSpPr/>
          <p:nvPr/>
        </p:nvGrpSpPr>
        <p:grpSpPr>
          <a:xfrm>
            <a:off x="1345747" y="4419101"/>
            <a:ext cx="9448488" cy="810099"/>
            <a:chOff x="3503712" y="4819326"/>
            <a:chExt cx="5182251" cy="1057946"/>
          </a:xfrm>
        </p:grpSpPr>
        <p:sp>
          <p:nvSpPr>
            <p:cNvPr id="28" name="矩形 27"/>
            <p:cNvSpPr/>
            <p:nvPr/>
          </p:nvSpPr>
          <p:spPr>
            <a:xfrm>
              <a:off x="5107834" y="4819326"/>
              <a:ext cx="3578129" cy="1057946"/>
            </a:xfrm>
            <a:prstGeom prst="rect">
              <a:avLst/>
            </a:prstGeom>
            <a:solidFill>
              <a:schemeClr val="accent1"/>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9" name="矩形 29"/>
            <p:cNvSpPr/>
            <p:nvPr/>
          </p:nvSpPr>
          <p:spPr>
            <a:xfrm>
              <a:off x="3503712" y="4819326"/>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30" name="TextBox 89"/>
            <p:cNvSpPr txBox="1"/>
            <p:nvPr/>
          </p:nvSpPr>
          <p:spPr>
            <a:xfrm>
              <a:off x="3744450" y="4974694"/>
              <a:ext cx="616706" cy="763685"/>
            </a:xfrm>
            <a:prstGeom prst="rect">
              <a:avLst/>
            </a:prstGeom>
            <a:noFill/>
          </p:spPr>
          <p:txBody>
            <a:bodyPr wrap="square" rtlCol="0" anchor="ctr" anchorCtr="1">
              <a:spAutoFit/>
            </a:bodyPr>
            <a:lstStyle/>
            <a:p>
              <a:pPr algn="ctr">
                <a:defRPr/>
              </a:pPr>
              <a:r>
                <a:rPr lang="en-US" altLang="zh-CN" sz="3200" kern="0" dirty="0">
                  <a:solidFill>
                    <a:schemeClr val="accent1"/>
                  </a:solidFill>
                  <a:latin typeface="Impact" panose="020B0806030902050204" pitchFamily="34" charset="0"/>
                </a:rPr>
                <a:t>04</a:t>
              </a:r>
              <a:endParaRPr lang="zh-CN" altLang="en-US" sz="3200" kern="0" dirty="0">
                <a:solidFill>
                  <a:schemeClr val="accent1"/>
                </a:solidFill>
                <a:latin typeface="Impact" panose="020B0806030902050204" pitchFamily="34" charset="0"/>
              </a:endParaRPr>
            </a:p>
          </p:txBody>
        </p:sp>
        <p:sp>
          <p:nvSpPr>
            <p:cNvPr id="33" name="TextBox 90"/>
            <p:cNvSpPr txBox="1"/>
            <p:nvPr/>
          </p:nvSpPr>
          <p:spPr>
            <a:xfrm>
              <a:off x="5268337" y="5182497"/>
              <a:ext cx="3417626" cy="44213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bg1"/>
                  </a:solidFill>
                  <a:effectLst/>
                  <a:uLnTx/>
                  <a:uFillTx/>
                </a:rPr>
                <a:t>预测性维护工作</a:t>
              </a:r>
              <a:endParaRPr kumimoji="0" lang="zh-CN" altLang="en-US" sz="1600" b="1" i="0" u="none" strike="noStrike" kern="0" cap="none" spc="0" normalizeH="0" baseline="0" noProof="0" dirty="0">
                <a:ln>
                  <a:noFill/>
                </a:ln>
                <a:solidFill>
                  <a:schemeClr val="bg1"/>
                </a:solidFill>
                <a:effectLst/>
                <a:uLnTx/>
                <a:uFillTx/>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a:solidFill>
                  <a:schemeClr val="accent1"/>
                </a:solidFill>
              </a:rPr>
              <a:t>预测性维护工作</a:t>
            </a:r>
            <a:endParaRPr lang="zh-CN" altLang="en-US" sz="2400" b="1" dirty="0">
              <a:solidFill>
                <a:schemeClr val="accent1"/>
              </a:solidFill>
            </a:endParaRPr>
          </a:p>
        </p:txBody>
      </p:sp>
      <p:sp>
        <p:nvSpPr>
          <p:cNvPr id="3" name="矩形 2"/>
          <p:cNvSpPr/>
          <p:nvPr/>
        </p:nvSpPr>
        <p:spPr>
          <a:xfrm>
            <a:off x="1328030" y="966591"/>
            <a:ext cx="8375579" cy="2503249"/>
          </a:xfrm>
          <a:prstGeom prst="rect">
            <a:avLst/>
          </a:prstGeom>
        </p:spPr>
        <p:txBody>
          <a:bodyPr wrap="square">
            <a:spAutoFit/>
          </a:bodyPr>
          <a:lstStyle/>
          <a:p>
            <a:pPr>
              <a:lnSpc>
                <a:spcPct val="150000"/>
              </a:lnSpc>
              <a:spcBef>
                <a:spcPts val="200"/>
              </a:spcBef>
              <a:spcAft>
                <a:spcPts val="200"/>
              </a:spcAft>
            </a:pPr>
            <a:r>
              <a:rPr lang="zh-CN" altLang="en-US" sz="2000" b="1" dirty="0"/>
              <a:t>预测性维护工作发起</a:t>
            </a:r>
            <a:endParaRPr lang="zh-CN" altLang="en-US" sz="2000" b="1" dirty="0"/>
          </a:p>
          <a:p>
            <a:pPr indent="457200">
              <a:lnSpc>
                <a:spcPct val="150000"/>
              </a:lnSpc>
              <a:spcBef>
                <a:spcPts val="200"/>
              </a:spcBef>
              <a:spcAft>
                <a:spcPts val="200"/>
              </a:spcAft>
            </a:pP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、预测性维护计划由基础设施运维主管根据设备的运行工况、外部环境变化、历史运行维护数据趋势等方面，通过采集、分析，判断设备的劣化趋势而提出的防范措施，制定的特定项目维护工作；</a:t>
            </a:r>
            <a:endParaRPr lang="zh-CN" altLang="en-US" sz="1600" dirty="0">
              <a:latin typeface="微软雅黑" panose="020B0503020204020204" pitchFamily="34" charset="-122"/>
              <a:ea typeface="微软雅黑" panose="020B0503020204020204" pitchFamily="34" charset="-122"/>
            </a:endParaRPr>
          </a:p>
          <a:p>
            <a:pPr indent="457200">
              <a:lnSpc>
                <a:spcPct val="150000"/>
              </a:lnSpc>
              <a:spcBef>
                <a:spcPts val="200"/>
              </a:spcBef>
              <a:spcAft>
                <a:spcPts val="200"/>
              </a:spcAft>
            </a:pP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、预测性维护计划由基础设施运维主管根据需要制定预测性维护计划，并提交关联部门会签、数据中心主管领导审批，审批通过后方可按照计划进入实施流程。</a:t>
            </a:r>
            <a:endParaRPr lang="zh-CN" altLang="en-US" sz="1600" dirty="0"/>
          </a:p>
        </p:txBody>
      </p:sp>
      <p:sp>
        <p:nvSpPr>
          <p:cNvPr id="8" name="矩形 7"/>
          <p:cNvSpPr/>
          <p:nvPr/>
        </p:nvSpPr>
        <p:spPr>
          <a:xfrm>
            <a:off x="1328030" y="3570102"/>
            <a:ext cx="8375579" cy="974626"/>
          </a:xfrm>
          <a:prstGeom prst="rect">
            <a:avLst/>
          </a:prstGeom>
        </p:spPr>
        <p:txBody>
          <a:bodyPr wrap="square">
            <a:spAutoFit/>
          </a:bodyPr>
          <a:lstStyle/>
          <a:p>
            <a:pPr>
              <a:lnSpc>
                <a:spcPct val="150000"/>
              </a:lnSpc>
              <a:spcBef>
                <a:spcPts val="200"/>
              </a:spcBef>
              <a:spcAft>
                <a:spcPts val="200"/>
              </a:spcAft>
            </a:pPr>
            <a:r>
              <a:rPr lang="zh-CN" altLang="en-US" sz="2000" b="1" dirty="0"/>
              <a:t>预测性维护计划实施</a:t>
            </a:r>
            <a:endParaRPr lang="zh-CN" altLang="en-US" sz="2000" b="1" dirty="0"/>
          </a:p>
          <a:p>
            <a:pPr indent="457200">
              <a:lnSpc>
                <a:spcPct val="150000"/>
              </a:lnSpc>
              <a:spcBef>
                <a:spcPts val="200"/>
              </a:spcBef>
              <a:spcAft>
                <a:spcPts val="200"/>
              </a:spcAft>
            </a:pPr>
            <a:r>
              <a:rPr lang="zh-CN" altLang="en-US" sz="1600" dirty="0">
                <a:latin typeface="微软雅黑" panose="020B0503020204020204" pitchFamily="34" charset="-122"/>
                <a:ea typeface="微软雅黑" panose="020B0503020204020204" pitchFamily="34" charset="-122"/>
              </a:rPr>
              <a:t>预测性维护计划的实施流程和维护计划实施流程一致。详见“维护计划实施流程”。</a:t>
            </a:r>
            <a:endParaRPr lang="zh-CN" altLang="en-US" sz="1600" dirty="0"/>
          </a:p>
        </p:txBody>
      </p:sp>
      <p:sp>
        <p:nvSpPr>
          <p:cNvPr id="9" name="矩形 8"/>
          <p:cNvSpPr/>
          <p:nvPr/>
        </p:nvSpPr>
        <p:spPr>
          <a:xfrm>
            <a:off x="1328030" y="4644990"/>
            <a:ext cx="9520496" cy="1764586"/>
          </a:xfrm>
          <a:prstGeom prst="rect">
            <a:avLst/>
          </a:prstGeom>
        </p:spPr>
        <p:txBody>
          <a:bodyPr wrap="square">
            <a:spAutoFit/>
          </a:bodyPr>
          <a:lstStyle/>
          <a:p>
            <a:pPr algn="just">
              <a:lnSpc>
                <a:spcPct val="150000"/>
              </a:lnSpc>
              <a:spcBef>
                <a:spcPts val="200"/>
              </a:spcBef>
              <a:spcAft>
                <a:spcPts val="200"/>
              </a:spcAft>
            </a:pPr>
            <a:r>
              <a:rPr lang="zh-CN" altLang="en-US" sz="2000" b="1" dirty="0"/>
              <a:t>预测性维护实施</a:t>
            </a:r>
            <a:endParaRPr lang="zh-CN" altLang="en-US" sz="2000" b="1" dirty="0"/>
          </a:p>
          <a:p>
            <a:pPr lvl="0" indent="457200" algn="just">
              <a:lnSpc>
                <a:spcPct val="150000"/>
              </a:lnSpc>
              <a:spcBef>
                <a:spcPts val="200"/>
              </a:spcBef>
              <a:spcAft>
                <a:spcPts val="200"/>
              </a:spcAft>
            </a:pPr>
            <a:r>
              <a:rPr lang="en-US" altLang="zh-CN" sz="1600" kern="100" dirty="0">
                <a:latin typeface="微软雅黑" panose="020B0503020204020204" pitchFamily="34" charset="-122"/>
                <a:ea typeface="微软雅黑" panose="020B0503020204020204" pitchFamily="34" charset="-122"/>
                <a:cs typeface="宋体" panose="02010600030101010101" pitchFamily="2" charset="-122"/>
              </a:rPr>
              <a:t>1</a:t>
            </a:r>
            <a:r>
              <a:rPr lang="zh-CN" altLang="en-US" sz="1600" kern="100" dirty="0">
                <a:latin typeface="微软雅黑" panose="020B0503020204020204" pitchFamily="34" charset="-122"/>
                <a:ea typeface="微软雅黑" panose="020B0503020204020204" pitchFamily="34" charset="-122"/>
                <a:cs typeface="宋体" panose="02010600030101010101" pitchFamily="2" charset="-122"/>
              </a:rPr>
              <a:t>、预测性维护工作实施应制定详细实施方案，包含实施人员、时间周期、实施范围、操作程序等事项；</a:t>
            </a:r>
            <a:endParaRPr lang="zh-CN" altLang="en-US" sz="1600" kern="100" dirty="0">
              <a:latin typeface="微软雅黑" panose="020B0503020204020204" pitchFamily="34" charset="-122"/>
              <a:ea typeface="微软雅黑" panose="020B0503020204020204" pitchFamily="34" charset="-122"/>
              <a:cs typeface="宋体" panose="02010600030101010101" pitchFamily="2" charset="-122"/>
            </a:endParaRPr>
          </a:p>
          <a:p>
            <a:pPr lvl="0" indent="457200" algn="just">
              <a:lnSpc>
                <a:spcPct val="150000"/>
              </a:lnSpc>
              <a:spcBef>
                <a:spcPts val="200"/>
              </a:spcBef>
              <a:spcAft>
                <a:spcPts val="200"/>
              </a:spcAft>
            </a:pPr>
            <a:r>
              <a:rPr lang="en-US" altLang="zh-CN" sz="1600" kern="100" dirty="0">
                <a:latin typeface="微软雅黑" panose="020B0503020204020204" pitchFamily="34" charset="-122"/>
                <a:ea typeface="微软雅黑" panose="020B0503020204020204" pitchFamily="34" charset="-122"/>
                <a:cs typeface="宋体" panose="02010600030101010101" pitchFamily="2" charset="-122"/>
              </a:rPr>
              <a:t>2</a:t>
            </a:r>
            <a:r>
              <a:rPr lang="zh-CN" altLang="en-US" sz="1600" kern="100" dirty="0">
                <a:latin typeface="微软雅黑" panose="020B0503020204020204" pitchFamily="34" charset="-122"/>
                <a:ea typeface="微软雅黑" panose="020B0503020204020204" pitchFamily="34" charset="-122"/>
                <a:cs typeface="宋体" panose="02010600030101010101" pitchFamily="2" charset="-122"/>
              </a:rPr>
              <a:t>、预测性维护过程应进行维护工单的记录，并对维护效果进行评估、总结汇报。</a:t>
            </a:r>
            <a:endParaRPr lang="zh-CN" altLang="en-US" sz="1600" kern="100" dirty="0">
              <a:latin typeface="Calibri" panose="020F0502020204030204" pitchFamily="34" charset="0"/>
              <a:ea typeface="微软雅黑" panose="020B0503020204020204" pitchFamily="34"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5000">
              <a:srgbClr val="E6E6E6"/>
            </a:gs>
            <a:gs pos="25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fld>
            <a:endParaRPr lang="zh-CN" altLang="en-US" dirty="0"/>
          </a:p>
        </p:txBody>
      </p:sp>
      <p:cxnSp>
        <p:nvCxnSpPr>
          <p:cNvPr id="34" name="直接连接符 33"/>
          <p:cNvCxnSpPr/>
          <p:nvPr/>
        </p:nvCxnSpPr>
        <p:spPr>
          <a:xfrm>
            <a:off x="4909251" y="2022998"/>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904701" y="2255416"/>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904701" y="1772816"/>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909251" y="2022998"/>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904701" y="2255416"/>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904701" y="2060848"/>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909251" y="1844824"/>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341973" y="1873807"/>
            <a:ext cx="9448488" cy="810099"/>
            <a:chOff x="3504874" y="1353111"/>
            <a:chExt cx="5182251" cy="1057946"/>
          </a:xfrm>
        </p:grpSpPr>
        <p:sp>
          <p:nvSpPr>
            <p:cNvPr id="13" name="矩形 12"/>
            <p:cNvSpPr/>
            <p:nvPr/>
          </p:nvSpPr>
          <p:spPr>
            <a:xfrm>
              <a:off x="5108996" y="1353111"/>
              <a:ext cx="3578129" cy="1057946"/>
            </a:xfrm>
            <a:prstGeom prst="rect">
              <a:avLst/>
            </a:prstGeom>
            <a:solidFill>
              <a:schemeClr val="accent1"/>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29"/>
            <p:cNvSpPr/>
            <p:nvPr/>
          </p:nvSpPr>
          <p:spPr>
            <a:xfrm>
              <a:off x="3504874" y="1353111"/>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 name="TextBox 14"/>
            <p:cNvSpPr txBox="1"/>
            <p:nvPr/>
          </p:nvSpPr>
          <p:spPr>
            <a:xfrm>
              <a:off x="3758792" y="1516717"/>
              <a:ext cx="564237" cy="763685"/>
            </a:xfrm>
            <a:prstGeom prst="rect">
              <a:avLst/>
            </a:prstGeom>
            <a:noFill/>
          </p:spPr>
          <p:txBody>
            <a:bodyPr wrap="square" rtlCol="0" anchor="ctr" anchorCtr="1">
              <a:spAutoFit/>
            </a:bodyPr>
            <a:lstStyle/>
            <a:p>
              <a:pPr algn="ctr"/>
              <a:r>
                <a:rPr lang="en-US" altLang="zh-CN" sz="3200" dirty="0">
                  <a:solidFill>
                    <a:schemeClr val="accent1"/>
                  </a:solidFill>
                  <a:latin typeface="Impact" panose="020B0806030902050204" pitchFamily="34" charset="0"/>
                </a:rPr>
                <a:t>01</a:t>
              </a:r>
              <a:endParaRPr lang="zh-CN" altLang="en-US" sz="3200" dirty="0">
                <a:solidFill>
                  <a:schemeClr val="accent1"/>
                </a:solidFill>
                <a:latin typeface="Impact" panose="020B0806030902050204" pitchFamily="34" charset="0"/>
              </a:endParaRPr>
            </a:p>
          </p:txBody>
        </p:sp>
        <p:sp>
          <p:nvSpPr>
            <p:cNvPr id="16" name="TextBox 42"/>
            <p:cNvSpPr txBox="1"/>
            <p:nvPr/>
          </p:nvSpPr>
          <p:spPr>
            <a:xfrm>
              <a:off x="5269496" y="1716282"/>
              <a:ext cx="3416854" cy="442133"/>
            </a:xfrm>
            <a:prstGeom prst="rect">
              <a:avLst/>
            </a:prstGeom>
            <a:noFill/>
          </p:spPr>
          <p:txBody>
            <a:bodyPr wrap="square" rtlCol="0">
              <a:spAutoFit/>
            </a:bodyPr>
            <a:lstStyle/>
            <a:p>
              <a:r>
                <a:rPr lang="zh-CN" altLang="en-US" sz="1600" b="1" dirty="0">
                  <a:solidFill>
                    <a:schemeClr val="bg1"/>
                  </a:solidFill>
                </a:rPr>
                <a:t>培训目标及培训要求</a:t>
              </a:r>
              <a:endParaRPr lang="zh-CN" altLang="en-US" sz="1600" b="1" dirty="0">
                <a:solidFill>
                  <a:schemeClr val="bg1"/>
                </a:solidFill>
              </a:endParaRPr>
            </a:p>
          </p:txBody>
        </p:sp>
      </p:grpSp>
      <p:grpSp>
        <p:nvGrpSpPr>
          <p:cNvPr id="17" name="组合 16"/>
          <p:cNvGrpSpPr/>
          <p:nvPr/>
        </p:nvGrpSpPr>
        <p:grpSpPr>
          <a:xfrm>
            <a:off x="1341972" y="2725629"/>
            <a:ext cx="9448489" cy="810099"/>
            <a:chOff x="3504874" y="2510154"/>
            <a:chExt cx="5182252" cy="1057946"/>
          </a:xfrm>
        </p:grpSpPr>
        <p:sp>
          <p:nvSpPr>
            <p:cNvPr id="18" name="矩形 17"/>
            <p:cNvSpPr/>
            <p:nvPr/>
          </p:nvSpPr>
          <p:spPr>
            <a:xfrm>
              <a:off x="5108996" y="2510154"/>
              <a:ext cx="3578130"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29"/>
            <p:cNvSpPr/>
            <p:nvPr/>
          </p:nvSpPr>
          <p:spPr>
            <a:xfrm>
              <a:off x="3504874" y="2510154"/>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0" name="TextBox 80"/>
            <p:cNvSpPr txBox="1"/>
            <p:nvPr/>
          </p:nvSpPr>
          <p:spPr>
            <a:xfrm>
              <a:off x="3744450" y="2670391"/>
              <a:ext cx="616706" cy="763685"/>
            </a:xfrm>
            <a:prstGeom prst="rect">
              <a:avLst/>
            </a:prstGeom>
            <a:noFill/>
          </p:spPr>
          <p:txBody>
            <a:bodyPr wrap="square" rtlCol="0" anchor="ctr" anchorCtr="1">
              <a:spAutoFit/>
            </a:bodyPr>
            <a:lstStyle/>
            <a:p>
              <a:pPr algn="ctr"/>
              <a:r>
                <a:rPr lang="en-US" altLang="zh-CN" sz="3200" dirty="0">
                  <a:solidFill>
                    <a:schemeClr val="accent1"/>
                  </a:solidFill>
                  <a:latin typeface="Impact" panose="020B0806030902050204" pitchFamily="34" charset="0"/>
                </a:rPr>
                <a:t>02</a:t>
              </a:r>
              <a:endParaRPr lang="zh-CN" altLang="en-US" sz="3200" dirty="0">
                <a:solidFill>
                  <a:schemeClr val="accent1"/>
                </a:solidFill>
                <a:latin typeface="Impact" panose="020B0806030902050204" pitchFamily="34" charset="0"/>
              </a:endParaRPr>
            </a:p>
          </p:txBody>
        </p:sp>
        <p:sp>
          <p:nvSpPr>
            <p:cNvPr id="21" name="TextBox 81"/>
            <p:cNvSpPr txBox="1"/>
            <p:nvPr/>
          </p:nvSpPr>
          <p:spPr>
            <a:xfrm>
              <a:off x="5269498" y="2873327"/>
              <a:ext cx="3417628" cy="442133"/>
            </a:xfrm>
            <a:prstGeom prst="rect">
              <a:avLst/>
            </a:prstGeom>
            <a:noFill/>
          </p:spPr>
          <p:txBody>
            <a:bodyPr wrap="square" rtlCol="0">
              <a:spAutoFit/>
            </a:bodyPr>
            <a:lstStyle/>
            <a:p>
              <a:r>
                <a:rPr lang="zh-CN" altLang="en-US" sz="1600" b="1" dirty="0">
                  <a:solidFill>
                    <a:schemeClr val="bg1"/>
                  </a:solidFill>
                </a:rPr>
                <a:t>维护计划与实施流程</a:t>
              </a:r>
              <a:endParaRPr lang="zh-CN" altLang="en-US" sz="1600" b="1" dirty="0">
                <a:solidFill>
                  <a:schemeClr val="bg1"/>
                </a:solidFill>
              </a:endParaRPr>
            </a:p>
          </p:txBody>
        </p:sp>
      </p:grpSp>
      <p:grpSp>
        <p:nvGrpSpPr>
          <p:cNvPr id="22" name="组合 21"/>
          <p:cNvGrpSpPr/>
          <p:nvPr/>
        </p:nvGrpSpPr>
        <p:grpSpPr>
          <a:xfrm>
            <a:off x="1340811" y="3569426"/>
            <a:ext cx="9448488" cy="810099"/>
            <a:chOff x="3504874" y="3667198"/>
            <a:chExt cx="5182251" cy="1057946"/>
          </a:xfrm>
        </p:grpSpPr>
        <p:sp>
          <p:nvSpPr>
            <p:cNvPr id="23" name="矩形 22"/>
            <p:cNvSpPr/>
            <p:nvPr/>
          </p:nvSpPr>
          <p:spPr>
            <a:xfrm>
              <a:off x="5108996" y="3667198"/>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9"/>
            <p:cNvSpPr/>
            <p:nvPr/>
          </p:nvSpPr>
          <p:spPr>
            <a:xfrm>
              <a:off x="3504874" y="3667198"/>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5" name="TextBox 89"/>
            <p:cNvSpPr txBox="1"/>
            <p:nvPr/>
          </p:nvSpPr>
          <p:spPr>
            <a:xfrm>
              <a:off x="3736212" y="3822566"/>
              <a:ext cx="616706" cy="763685"/>
            </a:xfrm>
            <a:prstGeom prst="rect">
              <a:avLst/>
            </a:prstGeom>
            <a:noFill/>
          </p:spPr>
          <p:txBody>
            <a:bodyPr wrap="square" rtlCol="0" anchor="ctr" anchorCtr="1">
              <a:spAutoFit/>
            </a:bodyPr>
            <a:lstStyle/>
            <a:p>
              <a:pPr algn="ctr"/>
              <a:r>
                <a:rPr lang="en-US" altLang="zh-CN" sz="3200" dirty="0">
                  <a:solidFill>
                    <a:schemeClr val="accent1"/>
                  </a:solidFill>
                  <a:latin typeface="Impact" panose="020B0806030902050204" pitchFamily="34" charset="0"/>
                </a:rPr>
                <a:t>03</a:t>
              </a:r>
              <a:endParaRPr lang="zh-CN" altLang="en-US" sz="3200" dirty="0">
                <a:solidFill>
                  <a:schemeClr val="accent1"/>
                </a:solidFill>
                <a:latin typeface="Impact" panose="020B0806030902050204" pitchFamily="34" charset="0"/>
              </a:endParaRPr>
            </a:p>
          </p:txBody>
        </p:sp>
        <p:sp>
          <p:nvSpPr>
            <p:cNvPr id="26" name="TextBox 90"/>
            <p:cNvSpPr txBox="1"/>
            <p:nvPr/>
          </p:nvSpPr>
          <p:spPr>
            <a:xfrm>
              <a:off x="5269499" y="4030369"/>
              <a:ext cx="3416852" cy="442133"/>
            </a:xfrm>
            <a:prstGeom prst="rect">
              <a:avLst/>
            </a:prstGeom>
            <a:noFill/>
          </p:spPr>
          <p:txBody>
            <a:bodyPr wrap="square" rtlCol="0">
              <a:spAutoFit/>
            </a:bodyPr>
            <a:lstStyle/>
            <a:p>
              <a:r>
                <a:rPr lang="zh-CN" altLang="en-US" sz="1600" b="1" dirty="0">
                  <a:solidFill>
                    <a:schemeClr val="bg1"/>
                  </a:solidFill>
                </a:rPr>
                <a:t>维护工作实施</a:t>
              </a:r>
              <a:endParaRPr lang="zh-CN" altLang="en-US" sz="1600" b="1" dirty="0">
                <a:solidFill>
                  <a:schemeClr val="bg1"/>
                </a:solidFill>
              </a:endParaRPr>
            </a:p>
          </p:txBody>
        </p:sp>
      </p:grpSp>
      <p:grpSp>
        <p:nvGrpSpPr>
          <p:cNvPr id="27" name="组合 26"/>
          <p:cNvGrpSpPr/>
          <p:nvPr/>
        </p:nvGrpSpPr>
        <p:grpSpPr>
          <a:xfrm>
            <a:off x="1340811" y="4419101"/>
            <a:ext cx="9448488" cy="810099"/>
            <a:chOff x="3503712" y="4819326"/>
            <a:chExt cx="5182251" cy="1057946"/>
          </a:xfrm>
        </p:grpSpPr>
        <p:sp>
          <p:nvSpPr>
            <p:cNvPr id="28" name="矩形 27"/>
            <p:cNvSpPr/>
            <p:nvPr/>
          </p:nvSpPr>
          <p:spPr>
            <a:xfrm>
              <a:off x="5107834" y="4819326"/>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9"/>
            <p:cNvSpPr/>
            <p:nvPr/>
          </p:nvSpPr>
          <p:spPr>
            <a:xfrm>
              <a:off x="3503712" y="4819326"/>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0" name="TextBox 89"/>
            <p:cNvSpPr txBox="1"/>
            <p:nvPr/>
          </p:nvSpPr>
          <p:spPr>
            <a:xfrm>
              <a:off x="3744450" y="4974694"/>
              <a:ext cx="616706" cy="763685"/>
            </a:xfrm>
            <a:prstGeom prst="rect">
              <a:avLst/>
            </a:prstGeom>
            <a:noFill/>
          </p:spPr>
          <p:txBody>
            <a:bodyPr wrap="square" rtlCol="0" anchor="ctr" anchorCtr="1">
              <a:spAutoFit/>
            </a:bodyPr>
            <a:lstStyle/>
            <a:p>
              <a:pPr algn="ctr"/>
              <a:r>
                <a:rPr lang="en-US" altLang="zh-CN" sz="3200" dirty="0">
                  <a:solidFill>
                    <a:schemeClr val="accent1"/>
                  </a:solidFill>
                  <a:latin typeface="Impact" panose="020B0806030902050204" pitchFamily="34" charset="0"/>
                </a:rPr>
                <a:t>04</a:t>
              </a:r>
              <a:endParaRPr lang="zh-CN" altLang="en-US" sz="3200" dirty="0">
                <a:solidFill>
                  <a:schemeClr val="accent1"/>
                </a:solidFill>
                <a:latin typeface="Impact" panose="020B0806030902050204" pitchFamily="34" charset="0"/>
              </a:endParaRPr>
            </a:p>
          </p:txBody>
        </p:sp>
        <p:sp>
          <p:nvSpPr>
            <p:cNvPr id="33" name="TextBox 90"/>
            <p:cNvSpPr txBox="1"/>
            <p:nvPr/>
          </p:nvSpPr>
          <p:spPr>
            <a:xfrm>
              <a:off x="5268337" y="5182497"/>
              <a:ext cx="3417626" cy="442133"/>
            </a:xfrm>
            <a:prstGeom prst="rect">
              <a:avLst/>
            </a:prstGeom>
            <a:noFill/>
          </p:spPr>
          <p:txBody>
            <a:bodyPr wrap="square" rtlCol="0">
              <a:spAutoFit/>
            </a:bodyPr>
            <a:lstStyle/>
            <a:p>
              <a:r>
                <a:rPr lang="zh-CN" altLang="en-US" sz="1600" b="1" dirty="0">
                  <a:solidFill>
                    <a:schemeClr val="bg1"/>
                  </a:solidFill>
                </a:rPr>
                <a:t>预测性维护工作</a:t>
              </a:r>
              <a:endParaRPr lang="zh-CN" altLang="en-US" sz="1600" b="1" dirty="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a:solidFill>
                  <a:schemeClr val="accent1"/>
                </a:solidFill>
              </a:rPr>
              <a:t>培训目标及培训要求</a:t>
            </a:r>
            <a:endParaRPr lang="zh-CN" altLang="en-US" sz="2400" b="1" dirty="0">
              <a:solidFill>
                <a:schemeClr val="accent1"/>
              </a:solidFill>
            </a:endParaRPr>
          </a:p>
        </p:txBody>
      </p:sp>
      <p:sp>
        <p:nvSpPr>
          <p:cNvPr id="4" name="TextBox 3"/>
          <p:cNvSpPr txBox="1"/>
          <p:nvPr/>
        </p:nvSpPr>
        <p:spPr>
          <a:xfrm>
            <a:off x="983432" y="1196752"/>
            <a:ext cx="1512168" cy="400110"/>
          </a:xfrm>
          <a:prstGeom prst="rect">
            <a:avLst/>
          </a:prstGeom>
          <a:noFill/>
        </p:spPr>
        <p:txBody>
          <a:bodyPr wrap="square" rtlCol="0">
            <a:spAutoFit/>
          </a:bodyPr>
          <a:lstStyle/>
          <a:p>
            <a:r>
              <a:rPr lang="zh-CN" altLang="en-US" sz="2000" b="1" dirty="0"/>
              <a:t>培训目标</a:t>
            </a:r>
            <a:endParaRPr lang="zh-CN" altLang="en-US" sz="2000" b="1" dirty="0"/>
          </a:p>
        </p:txBody>
      </p:sp>
      <p:sp>
        <p:nvSpPr>
          <p:cNvPr id="5" name="TextBox 4"/>
          <p:cNvSpPr txBox="1"/>
          <p:nvPr/>
        </p:nvSpPr>
        <p:spPr>
          <a:xfrm>
            <a:off x="983432" y="3570713"/>
            <a:ext cx="1512168" cy="400110"/>
          </a:xfrm>
          <a:prstGeom prst="rect">
            <a:avLst/>
          </a:prstGeom>
          <a:noFill/>
        </p:spPr>
        <p:txBody>
          <a:bodyPr wrap="square" rtlCol="0">
            <a:spAutoFit/>
          </a:bodyPr>
          <a:lstStyle/>
          <a:p>
            <a:r>
              <a:rPr lang="zh-CN" altLang="en-US" sz="2000" b="1" dirty="0"/>
              <a:t>培训要求</a:t>
            </a:r>
            <a:endParaRPr lang="zh-CN" altLang="en-US" sz="2000" b="1" dirty="0"/>
          </a:p>
        </p:txBody>
      </p:sp>
      <p:sp>
        <p:nvSpPr>
          <p:cNvPr id="7" name="TextBox 6"/>
          <p:cNvSpPr txBox="1"/>
          <p:nvPr/>
        </p:nvSpPr>
        <p:spPr>
          <a:xfrm>
            <a:off x="1631504" y="1752553"/>
            <a:ext cx="9073008" cy="1200329"/>
          </a:xfrm>
          <a:prstGeom prst="rect">
            <a:avLst/>
          </a:prstGeom>
          <a:noFill/>
        </p:spPr>
        <p:txBody>
          <a:bodyPr wrap="square" rtlCol="0">
            <a:spAutoFit/>
          </a:bodyPr>
          <a:lstStyle/>
          <a:p>
            <a:pPr indent="457200">
              <a:lnSpc>
                <a:spcPct val="150000"/>
              </a:lnSpc>
              <a:spcBef>
                <a:spcPts val="200"/>
              </a:spcBef>
              <a:spcAft>
                <a:spcPts val="200"/>
              </a:spcAft>
            </a:pPr>
            <a:r>
              <a:rPr lang="zh-CN" altLang="en-US" sz="1600" dirty="0">
                <a:latin typeface="+mn-ea"/>
              </a:rPr>
              <a:t>为</a:t>
            </a:r>
            <a:r>
              <a:rPr lang="zh-CN" altLang="en-US" sz="1600" dirty="0" smtClean="0">
                <a:latin typeface="+mn-ea"/>
              </a:rPr>
              <a:t>确保润泽科技数据中心</a:t>
            </a:r>
            <a:r>
              <a:rPr lang="zh-CN" altLang="en-US" sz="1600" dirty="0">
                <a:latin typeface="+mn-ea"/>
              </a:rPr>
              <a:t>正常稳定运行，有效降低、规避数据中心运行风险，提高数据中心运行的稳定性及可靠性，对数据中心基础设施维护工作的组织实施进行规范化、标准化、流程化的有序管理及运用。</a:t>
            </a:r>
            <a:endParaRPr lang="zh-CN" altLang="en-US" sz="1600" dirty="0"/>
          </a:p>
        </p:txBody>
      </p:sp>
      <p:sp>
        <p:nvSpPr>
          <p:cNvPr id="8" name="矩形 7"/>
          <p:cNvSpPr/>
          <p:nvPr/>
        </p:nvSpPr>
        <p:spPr>
          <a:xfrm>
            <a:off x="1631504" y="4149080"/>
            <a:ext cx="9073008" cy="830997"/>
          </a:xfrm>
          <a:prstGeom prst="rect">
            <a:avLst/>
          </a:prstGeom>
        </p:spPr>
        <p:txBody>
          <a:bodyPr wrap="square">
            <a:spAutoFit/>
          </a:bodyPr>
          <a:lstStyle/>
          <a:p>
            <a:pPr indent="457200">
              <a:lnSpc>
                <a:spcPct val="150000"/>
              </a:lnSpc>
              <a:spcBef>
                <a:spcPts val="200"/>
              </a:spcBef>
              <a:spcAft>
                <a:spcPts val="200"/>
              </a:spcAft>
            </a:pPr>
            <a:r>
              <a:rPr lang="zh-CN" altLang="en-US" sz="1600" dirty="0">
                <a:latin typeface="+mn-ea"/>
              </a:rPr>
              <a:t>参训人员需要掌握基础设施维护管理流程规定，能够很好地落实基础设施维护管理工作制度和</a:t>
            </a:r>
            <a:r>
              <a:rPr lang="zh-CN" altLang="en-US" sz="1600">
                <a:latin typeface="+mn-ea"/>
              </a:rPr>
              <a:t>责任</a:t>
            </a:r>
            <a:r>
              <a:rPr lang="zh-CN" altLang="en-US" sz="1600" smtClean="0">
                <a:latin typeface="+mn-ea"/>
              </a:rPr>
              <a:t>。</a:t>
            </a:r>
            <a:endParaRPr lang="en-US" altLang="zh-CN" sz="1600" dirty="0">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pPr marL="0" marR="0" lvl="0" indent="0" defTabSz="914400" eaLnBrk="1" fontAlgn="auto" latinLnBrk="0" hangingPunct="1">
              <a:lnSpc>
                <a:spcPct val="100000"/>
              </a:lnSpc>
              <a:spcBef>
                <a:spcPts val="0"/>
              </a:spcBef>
              <a:spcAft>
                <a:spcPts val="0"/>
              </a:spcAft>
              <a:buClrTx/>
              <a:buSzTx/>
              <a:buFontTx/>
              <a:buNone/>
              <a:defRPr/>
            </a:pPr>
            <a:fld id="{55183D58-648D-4475-BEF8-624F48514A30}" type="slidenum">
              <a:rPr kumimoji="0" lang="zh-CN" altLang="en-US" b="0" i="0" u="none" strike="noStrike" kern="0" cap="none" spc="0" normalizeH="0" baseline="0" noProof="0" smtClean="0">
                <a:ln>
                  <a:noFill/>
                </a:ln>
                <a:effectLst/>
                <a:uLnTx/>
                <a:uFillTx/>
              </a:rPr>
            </a:fld>
            <a:endParaRPr kumimoji="0" lang="zh-CN" altLang="en-US" b="0" i="0" u="none" strike="noStrike" kern="0" cap="none" spc="0" normalizeH="0" baseline="0" noProof="0" dirty="0">
              <a:ln>
                <a:noFill/>
              </a:ln>
              <a:effectLst/>
              <a:uLnTx/>
              <a:uFillTx/>
            </a:endParaRPr>
          </a:p>
        </p:txBody>
      </p:sp>
      <p:cxnSp>
        <p:nvCxnSpPr>
          <p:cNvPr id="34" name="直接连接符 33"/>
          <p:cNvCxnSpPr/>
          <p:nvPr/>
        </p:nvCxnSpPr>
        <p:spPr>
          <a:xfrm>
            <a:off x="4905735" y="1950990"/>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901185" y="2183408"/>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901185" y="1700808"/>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905735" y="1950990"/>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901185" y="2183408"/>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901185" y="1988840"/>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905735" y="1772816"/>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338457" y="1801799"/>
            <a:ext cx="9448488" cy="810099"/>
            <a:chOff x="3504874" y="1353111"/>
            <a:chExt cx="5182251" cy="1057946"/>
          </a:xfrm>
        </p:grpSpPr>
        <p:sp>
          <p:nvSpPr>
            <p:cNvPr id="13" name="矩形 12"/>
            <p:cNvSpPr/>
            <p:nvPr/>
          </p:nvSpPr>
          <p:spPr>
            <a:xfrm>
              <a:off x="5108996" y="1353111"/>
              <a:ext cx="3578129" cy="1057946"/>
            </a:xfrm>
            <a:prstGeom prst="rect">
              <a:avLst/>
            </a:prstGeom>
            <a:solidFill>
              <a:schemeClr val="bg1">
                <a:lumMod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 name="矩形 29"/>
            <p:cNvSpPr/>
            <p:nvPr/>
          </p:nvSpPr>
          <p:spPr>
            <a:xfrm>
              <a:off x="3504874" y="1353111"/>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15" name="TextBox 14"/>
            <p:cNvSpPr txBox="1"/>
            <p:nvPr/>
          </p:nvSpPr>
          <p:spPr>
            <a:xfrm>
              <a:off x="3758792" y="1516717"/>
              <a:ext cx="564237" cy="763685"/>
            </a:xfrm>
            <a:prstGeom prst="rect">
              <a:avLst/>
            </a:prstGeom>
            <a:noFill/>
          </p:spPr>
          <p:txBody>
            <a:bodyPr wrap="square" rtlCol="0" anchor="ctr" anchorCtr="1">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0" normalizeH="0" baseline="0" noProof="0" dirty="0">
                  <a:ln>
                    <a:noFill/>
                  </a:ln>
                  <a:solidFill>
                    <a:schemeClr val="accent1"/>
                  </a:solidFill>
                  <a:effectLst/>
                  <a:uLnTx/>
                  <a:uFillTx/>
                  <a:latin typeface="Impact" panose="020B0806030902050204" pitchFamily="34" charset="0"/>
                </a:rPr>
                <a:t>01</a:t>
              </a:r>
              <a:endParaRPr kumimoji="0" lang="zh-CN" altLang="en-US" sz="3200" b="0" i="0" u="none" strike="noStrike" kern="0" cap="none" spc="0" normalizeH="0" baseline="0" noProof="0" dirty="0">
                <a:ln>
                  <a:noFill/>
                </a:ln>
                <a:solidFill>
                  <a:schemeClr val="accent1"/>
                </a:solidFill>
                <a:effectLst/>
                <a:uLnTx/>
                <a:uFillTx/>
                <a:latin typeface="Impact" panose="020B0806030902050204" pitchFamily="34" charset="0"/>
              </a:endParaRPr>
            </a:p>
          </p:txBody>
        </p:sp>
        <p:sp>
          <p:nvSpPr>
            <p:cNvPr id="16" name="TextBox 42"/>
            <p:cNvSpPr txBox="1"/>
            <p:nvPr/>
          </p:nvSpPr>
          <p:spPr>
            <a:xfrm>
              <a:off x="5269496" y="1716282"/>
              <a:ext cx="3416854" cy="44213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bg1"/>
                  </a:solidFill>
                  <a:effectLst/>
                  <a:uLnTx/>
                  <a:uFillTx/>
                </a:rPr>
                <a:t>培训目标及培训要求</a:t>
              </a:r>
              <a:endParaRPr kumimoji="0" lang="zh-CN" altLang="en-US" sz="1600" b="1" i="0" u="none" strike="noStrike" kern="0" cap="none" spc="0" normalizeH="0" baseline="0" noProof="0" dirty="0">
                <a:ln>
                  <a:noFill/>
                </a:ln>
                <a:solidFill>
                  <a:schemeClr val="bg1"/>
                </a:solidFill>
                <a:effectLst/>
                <a:uLnTx/>
                <a:uFillTx/>
              </a:endParaRPr>
            </a:p>
          </p:txBody>
        </p:sp>
      </p:grpSp>
      <p:grpSp>
        <p:nvGrpSpPr>
          <p:cNvPr id="17" name="组合 16"/>
          <p:cNvGrpSpPr/>
          <p:nvPr/>
        </p:nvGrpSpPr>
        <p:grpSpPr>
          <a:xfrm>
            <a:off x="1338456" y="2653621"/>
            <a:ext cx="9448489" cy="810099"/>
            <a:chOff x="3504874" y="2510154"/>
            <a:chExt cx="5182252" cy="1057946"/>
          </a:xfrm>
        </p:grpSpPr>
        <p:sp>
          <p:nvSpPr>
            <p:cNvPr id="18" name="矩形 17"/>
            <p:cNvSpPr/>
            <p:nvPr/>
          </p:nvSpPr>
          <p:spPr>
            <a:xfrm>
              <a:off x="5108996" y="2510154"/>
              <a:ext cx="3578130" cy="1057946"/>
            </a:xfrm>
            <a:prstGeom prst="rect">
              <a:avLst/>
            </a:prstGeom>
            <a:solidFill>
              <a:schemeClr val="accent1"/>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9" name="矩形 29"/>
            <p:cNvSpPr/>
            <p:nvPr/>
          </p:nvSpPr>
          <p:spPr>
            <a:xfrm>
              <a:off x="3504874" y="2510154"/>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20" name="TextBox 80"/>
            <p:cNvSpPr txBox="1"/>
            <p:nvPr/>
          </p:nvSpPr>
          <p:spPr>
            <a:xfrm>
              <a:off x="3744450" y="2670391"/>
              <a:ext cx="616706" cy="763685"/>
            </a:xfrm>
            <a:prstGeom prst="rect">
              <a:avLst/>
            </a:prstGeom>
            <a:noFill/>
          </p:spPr>
          <p:txBody>
            <a:bodyPr wrap="square" rtlCol="0" anchor="ctr" anchorCtr="1">
              <a:spAutoFit/>
            </a:bodyPr>
            <a:lstStyle/>
            <a:p>
              <a:pPr algn="ctr">
                <a:defRPr/>
              </a:pPr>
              <a:r>
                <a:rPr lang="en-US" altLang="zh-CN" sz="3200" kern="0" dirty="0">
                  <a:solidFill>
                    <a:schemeClr val="accent1"/>
                  </a:solidFill>
                  <a:latin typeface="Impact" panose="020B0806030902050204" pitchFamily="34" charset="0"/>
                </a:rPr>
                <a:t>02</a:t>
              </a:r>
              <a:endParaRPr lang="zh-CN" altLang="en-US" sz="3200" kern="0" dirty="0">
                <a:solidFill>
                  <a:schemeClr val="accent1"/>
                </a:solidFill>
                <a:latin typeface="Impact" panose="020B0806030902050204" pitchFamily="34" charset="0"/>
              </a:endParaRPr>
            </a:p>
          </p:txBody>
        </p:sp>
        <p:sp>
          <p:nvSpPr>
            <p:cNvPr id="21" name="TextBox 81"/>
            <p:cNvSpPr txBox="1"/>
            <p:nvPr/>
          </p:nvSpPr>
          <p:spPr>
            <a:xfrm>
              <a:off x="5269498" y="2873327"/>
              <a:ext cx="3417628" cy="44213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bg1"/>
                  </a:solidFill>
                  <a:effectLst/>
                  <a:uLnTx/>
                  <a:uFillTx/>
                </a:rPr>
                <a:t>维护计划与实施流程</a:t>
              </a:r>
              <a:endParaRPr kumimoji="0" lang="zh-CN" altLang="en-US" sz="1600" b="1" i="0" u="none" strike="noStrike" kern="0" cap="none" spc="0" normalizeH="0" baseline="0" noProof="0" dirty="0">
                <a:ln>
                  <a:noFill/>
                </a:ln>
                <a:solidFill>
                  <a:schemeClr val="bg1"/>
                </a:solidFill>
                <a:effectLst/>
                <a:uLnTx/>
                <a:uFillTx/>
              </a:endParaRPr>
            </a:p>
          </p:txBody>
        </p:sp>
      </p:grpSp>
      <p:grpSp>
        <p:nvGrpSpPr>
          <p:cNvPr id="22" name="组合 21"/>
          <p:cNvGrpSpPr/>
          <p:nvPr/>
        </p:nvGrpSpPr>
        <p:grpSpPr>
          <a:xfrm>
            <a:off x="1337295" y="3497418"/>
            <a:ext cx="9448488" cy="810099"/>
            <a:chOff x="3504874" y="3667198"/>
            <a:chExt cx="5182251" cy="1057946"/>
          </a:xfrm>
        </p:grpSpPr>
        <p:sp>
          <p:nvSpPr>
            <p:cNvPr id="23" name="矩形 22"/>
            <p:cNvSpPr/>
            <p:nvPr/>
          </p:nvSpPr>
          <p:spPr>
            <a:xfrm>
              <a:off x="5108996" y="3667198"/>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4" name="矩形 29"/>
            <p:cNvSpPr/>
            <p:nvPr/>
          </p:nvSpPr>
          <p:spPr>
            <a:xfrm>
              <a:off x="3504874" y="3667198"/>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25" name="TextBox 89"/>
            <p:cNvSpPr txBox="1"/>
            <p:nvPr/>
          </p:nvSpPr>
          <p:spPr>
            <a:xfrm>
              <a:off x="3736212" y="3822566"/>
              <a:ext cx="616706" cy="763685"/>
            </a:xfrm>
            <a:prstGeom prst="rect">
              <a:avLst/>
            </a:prstGeom>
            <a:noFill/>
          </p:spPr>
          <p:txBody>
            <a:bodyPr wrap="square" rtlCol="0" anchor="ctr" anchorCtr="1">
              <a:spAutoFit/>
            </a:bodyPr>
            <a:lstStyle/>
            <a:p>
              <a:pPr algn="ctr">
                <a:defRPr/>
              </a:pPr>
              <a:r>
                <a:rPr lang="en-US" altLang="zh-CN" sz="3200" kern="0" dirty="0">
                  <a:solidFill>
                    <a:schemeClr val="accent1"/>
                  </a:solidFill>
                  <a:latin typeface="Impact" panose="020B0806030902050204" pitchFamily="34" charset="0"/>
                </a:rPr>
                <a:t>03</a:t>
              </a:r>
              <a:endParaRPr lang="zh-CN" altLang="en-US" sz="3200" kern="0" dirty="0">
                <a:solidFill>
                  <a:schemeClr val="accent1"/>
                </a:solidFill>
                <a:latin typeface="Impact" panose="020B0806030902050204" pitchFamily="34" charset="0"/>
              </a:endParaRPr>
            </a:p>
          </p:txBody>
        </p:sp>
        <p:sp>
          <p:nvSpPr>
            <p:cNvPr id="26" name="TextBox 90"/>
            <p:cNvSpPr txBox="1"/>
            <p:nvPr/>
          </p:nvSpPr>
          <p:spPr>
            <a:xfrm>
              <a:off x="5269499" y="4030369"/>
              <a:ext cx="3416852" cy="44213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bg1"/>
                  </a:solidFill>
                  <a:effectLst/>
                  <a:uLnTx/>
                  <a:uFillTx/>
                </a:rPr>
                <a:t>维护工作实施</a:t>
              </a:r>
              <a:endParaRPr kumimoji="0" lang="zh-CN" altLang="en-US" sz="1600" b="1" i="0" u="none" strike="noStrike" kern="0" cap="none" spc="0" normalizeH="0" baseline="0" noProof="0" dirty="0">
                <a:ln>
                  <a:noFill/>
                </a:ln>
                <a:solidFill>
                  <a:schemeClr val="bg1"/>
                </a:solidFill>
                <a:effectLst/>
                <a:uLnTx/>
                <a:uFillTx/>
              </a:endParaRPr>
            </a:p>
          </p:txBody>
        </p:sp>
      </p:grpSp>
      <p:grpSp>
        <p:nvGrpSpPr>
          <p:cNvPr id="27" name="组合 26"/>
          <p:cNvGrpSpPr/>
          <p:nvPr/>
        </p:nvGrpSpPr>
        <p:grpSpPr>
          <a:xfrm>
            <a:off x="1337295" y="4347093"/>
            <a:ext cx="9448488" cy="810099"/>
            <a:chOff x="3503712" y="4819326"/>
            <a:chExt cx="5182251" cy="1057946"/>
          </a:xfrm>
        </p:grpSpPr>
        <p:sp>
          <p:nvSpPr>
            <p:cNvPr id="28" name="矩形 27"/>
            <p:cNvSpPr/>
            <p:nvPr/>
          </p:nvSpPr>
          <p:spPr>
            <a:xfrm>
              <a:off x="5107834" y="4819326"/>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9" name="矩形 29"/>
            <p:cNvSpPr/>
            <p:nvPr/>
          </p:nvSpPr>
          <p:spPr>
            <a:xfrm>
              <a:off x="3503712" y="4819326"/>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30" name="TextBox 89"/>
            <p:cNvSpPr txBox="1"/>
            <p:nvPr/>
          </p:nvSpPr>
          <p:spPr>
            <a:xfrm>
              <a:off x="3744450" y="4974694"/>
              <a:ext cx="616706" cy="763685"/>
            </a:xfrm>
            <a:prstGeom prst="rect">
              <a:avLst/>
            </a:prstGeom>
            <a:noFill/>
          </p:spPr>
          <p:txBody>
            <a:bodyPr wrap="square" rtlCol="0" anchor="ctr" anchorCtr="1">
              <a:spAutoFit/>
            </a:bodyPr>
            <a:lstStyle/>
            <a:p>
              <a:pPr algn="ctr">
                <a:defRPr/>
              </a:pPr>
              <a:r>
                <a:rPr lang="en-US" altLang="zh-CN" sz="3200" kern="0" dirty="0">
                  <a:solidFill>
                    <a:schemeClr val="accent1"/>
                  </a:solidFill>
                  <a:latin typeface="Impact" panose="020B0806030902050204" pitchFamily="34" charset="0"/>
                </a:rPr>
                <a:t>04</a:t>
              </a:r>
              <a:endParaRPr lang="zh-CN" altLang="en-US" sz="3200" kern="0" dirty="0">
                <a:solidFill>
                  <a:schemeClr val="accent1"/>
                </a:solidFill>
                <a:latin typeface="Impact" panose="020B0806030902050204" pitchFamily="34" charset="0"/>
              </a:endParaRPr>
            </a:p>
          </p:txBody>
        </p:sp>
        <p:sp>
          <p:nvSpPr>
            <p:cNvPr id="33" name="TextBox 90"/>
            <p:cNvSpPr txBox="1"/>
            <p:nvPr/>
          </p:nvSpPr>
          <p:spPr>
            <a:xfrm>
              <a:off x="5268337" y="5182497"/>
              <a:ext cx="3417626" cy="44213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bg1"/>
                  </a:solidFill>
                  <a:effectLst/>
                  <a:uLnTx/>
                  <a:uFillTx/>
                </a:rPr>
                <a:t>预测性维护工作</a:t>
              </a:r>
              <a:endParaRPr kumimoji="0" lang="zh-CN" altLang="en-US" sz="1600" b="1" i="0" u="none" strike="noStrike" kern="0" cap="none" spc="0" normalizeH="0" baseline="0" noProof="0" dirty="0">
                <a:ln>
                  <a:noFill/>
                </a:ln>
                <a:solidFill>
                  <a:schemeClr val="bg1"/>
                </a:solidFill>
                <a:effectLst/>
                <a:uLnTx/>
                <a:uFillTx/>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fld>
            <a:endParaRPr lang="zh-CN" altLang="en-US" dirty="0"/>
          </a:p>
        </p:txBody>
      </p:sp>
      <p:sp>
        <p:nvSpPr>
          <p:cNvPr id="6" name="TextBox 5"/>
          <p:cNvSpPr txBox="1"/>
          <p:nvPr/>
        </p:nvSpPr>
        <p:spPr>
          <a:xfrm>
            <a:off x="1703512" y="360419"/>
            <a:ext cx="1728192" cy="461665"/>
          </a:xfrm>
          <a:prstGeom prst="rect">
            <a:avLst/>
          </a:prstGeom>
          <a:noFill/>
        </p:spPr>
        <p:txBody>
          <a:bodyPr wrap="square" rtlCol="0">
            <a:spAutoFit/>
          </a:bodyPr>
          <a:lstStyle/>
          <a:p>
            <a:r>
              <a:rPr lang="zh-CN" altLang="en-US" sz="2400" b="1" dirty="0">
                <a:solidFill>
                  <a:schemeClr val="accent1"/>
                </a:solidFill>
              </a:rPr>
              <a:t>维护计划</a:t>
            </a:r>
            <a:endParaRPr lang="zh-CN" altLang="en-US" sz="2400" b="1" dirty="0">
              <a:solidFill>
                <a:schemeClr val="accent1"/>
              </a:solidFill>
            </a:endParaRPr>
          </a:p>
        </p:txBody>
      </p:sp>
      <p:sp>
        <p:nvSpPr>
          <p:cNvPr id="9" name="TextBox 2"/>
          <p:cNvSpPr txBox="1"/>
          <p:nvPr/>
        </p:nvSpPr>
        <p:spPr>
          <a:xfrm>
            <a:off x="1328032" y="1268760"/>
            <a:ext cx="9073008" cy="3765133"/>
          </a:xfrm>
          <a:prstGeom prst="rect">
            <a:avLst/>
          </a:prstGeom>
          <a:noFill/>
        </p:spPr>
        <p:txBody>
          <a:bodyPr wrap="square" rtlCol="0">
            <a:spAutoFit/>
          </a:bodyPr>
          <a:lstStyle/>
          <a:p>
            <a:pPr>
              <a:lnSpc>
                <a:spcPct val="150000"/>
              </a:lnSpc>
              <a:spcBef>
                <a:spcPts val="200"/>
              </a:spcBef>
              <a:spcAft>
                <a:spcPts val="200"/>
              </a:spcAft>
            </a:pPr>
            <a:r>
              <a:rPr lang="zh-CN" altLang="en-US" sz="2000" b="1" dirty="0"/>
              <a:t>维护项目制定</a:t>
            </a:r>
            <a:endParaRPr lang="zh-CN" altLang="en-US" sz="2000" b="1" dirty="0"/>
          </a:p>
          <a:p>
            <a:pPr>
              <a:lnSpc>
                <a:spcPct val="150000"/>
              </a:lnSpc>
              <a:spcBef>
                <a:spcPts val="200"/>
              </a:spcBef>
              <a:spcAft>
                <a:spcPts val="200"/>
              </a:spcAft>
            </a:pPr>
            <a:r>
              <a:rPr lang="zh-CN" altLang="en-US" sz="1600" dirty="0">
                <a:latin typeface="微软雅黑" panose="020B0503020204020204" pitchFamily="34" charset="-122"/>
                <a:ea typeface="微软雅黑" panose="020B0503020204020204" pitchFamily="34" charset="-122"/>
              </a:rPr>
              <a:t>数据中心基础设施预防性维护项的制定应遵循以下几点要素：</a:t>
            </a:r>
            <a:endParaRPr lang="zh-CN" altLang="en-US" sz="1600" dirty="0">
              <a:latin typeface="微软雅黑" panose="020B0503020204020204" pitchFamily="34" charset="-122"/>
              <a:ea typeface="微软雅黑" panose="020B0503020204020204" pitchFamily="34" charset="-122"/>
            </a:endParaRPr>
          </a:p>
          <a:p>
            <a:pPr indent="457200">
              <a:lnSpc>
                <a:spcPct val="150000"/>
              </a:lnSpc>
              <a:spcBef>
                <a:spcPts val="200"/>
              </a:spcBef>
              <a:spcAft>
                <a:spcPts val="200"/>
              </a:spcAft>
            </a:pP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、预防性维护项目应包含数据中心基础设施运行管理范围内的所有关键设备；</a:t>
            </a:r>
            <a:endParaRPr lang="zh-CN" altLang="en-US" sz="1600" dirty="0">
              <a:latin typeface="微软雅黑" panose="020B0503020204020204" pitchFamily="34" charset="-122"/>
              <a:ea typeface="微软雅黑" panose="020B0503020204020204" pitchFamily="34" charset="-122"/>
            </a:endParaRPr>
          </a:p>
          <a:p>
            <a:pPr indent="457200">
              <a:lnSpc>
                <a:spcPct val="150000"/>
              </a:lnSpc>
              <a:spcBef>
                <a:spcPts val="200"/>
              </a:spcBef>
              <a:spcAft>
                <a:spcPts val="200"/>
              </a:spcAft>
            </a:pP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、预防性维护项目应充分参考设备厂商随机资料、相关国家标准和行业规范要求、建议进行梳理；</a:t>
            </a:r>
            <a:endParaRPr lang="zh-CN" altLang="en-US" sz="1600" dirty="0">
              <a:latin typeface="微软雅黑" panose="020B0503020204020204" pitchFamily="34" charset="-122"/>
              <a:ea typeface="微软雅黑" panose="020B0503020204020204" pitchFamily="34" charset="-122"/>
            </a:endParaRPr>
          </a:p>
          <a:p>
            <a:pPr indent="457200">
              <a:lnSpc>
                <a:spcPct val="150000"/>
              </a:lnSpc>
              <a:spcBef>
                <a:spcPts val="200"/>
              </a:spcBef>
              <a:spcAft>
                <a:spcPts val="200"/>
              </a:spcAft>
            </a:pP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、预防性维护项目制定应从设备生命周期发展趋势，结合历史维护记录、分析结果，根据实际情况进行制定；</a:t>
            </a:r>
            <a:endParaRPr lang="zh-CN" altLang="en-US" sz="1600" dirty="0">
              <a:latin typeface="微软雅黑" panose="020B0503020204020204" pitchFamily="34" charset="-122"/>
              <a:ea typeface="微软雅黑" panose="020B0503020204020204" pitchFamily="34" charset="-122"/>
            </a:endParaRPr>
          </a:p>
          <a:p>
            <a:pPr indent="457200">
              <a:lnSpc>
                <a:spcPct val="150000"/>
              </a:lnSpc>
              <a:spcBef>
                <a:spcPts val="200"/>
              </a:spcBef>
              <a:spcAft>
                <a:spcPts val="200"/>
              </a:spcAft>
            </a:pP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、预防性维护项的制定应结合供应商维护内容，进行统一管理，梳理供应商维护</a:t>
            </a:r>
            <a:r>
              <a:rPr lang="en-US" altLang="zh-CN" sz="1600" dirty="0">
                <a:latin typeface="微软雅黑" panose="020B0503020204020204" pitchFamily="34" charset="-122"/>
                <a:ea typeface="微软雅黑" panose="020B0503020204020204" pitchFamily="34" charset="-122"/>
              </a:rPr>
              <a:t>SLA</a:t>
            </a:r>
            <a:r>
              <a:rPr lang="zh-CN" altLang="en-US" sz="1600" dirty="0">
                <a:latin typeface="微软雅黑" panose="020B0503020204020204" pitchFamily="34" charset="-122"/>
                <a:ea typeface="微软雅黑" panose="020B0503020204020204" pitchFamily="34" charset="-122"/>
              </a:rPr>
              <a:t>，以保证设备得到定期维护。</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fld>
            <a:endParaRPr lang="zh-CN" altLang="en-US" dirty="0"/>
          </a:p>
        </p:txBody>
      </p:sp>
      <p:sp>
        <p:nvSpPr>
          <p:cNvPr id="6" name="TextBox 5"/>
          <p:cNvSpPr txBox="1"/>
          <p:nvPr/>
        </p:nvSpPr>
        <p:spPr>
          <a:xfrm>
            <a:off x="1703512" y="360419"/>
            <a:ext cx="8856984" cy="461665"/>
          </a:xfrm>
          <a:prstGeom prst="rect">
            <a:avLst/>
          </a:prstGeom>
          <a:noFill/>
        </p:spPr>
        <p:txBody>
          <a:bodyPr wrap="square" rtlCol="0">
            <a:spAutoFit/>
          </a:bodyPr>
          <a:lstStyle/>
          <a:p>
            <a:r>
              <a:rPr lang="zh-CN" altLang="en-US" sz="2400" b="1" dirty="0">
                <a:solidFill>
                  <a:schemeClr val="accent1"/>
                </a:solidFill>
              </a:rPr>
              <a:t>维护计划</a:t>
            </a:r>
            <a:endParaRPr lang="zh-CN" altLang="en-US" sz="2400" b="1" dirty="0">
              <a:solidFill>
                <a:schemeClr val="accent1"/>
              </a:solidFill>
            </a:endParaRPr>
          </a:p>
        </p:txBody>
      </p:sp>
      <p:sp>
        <p:nvSpPr>
          <p:cNvPr id="7" name="矩形 6"/>
          <p:cNvSpPr/>
          <p:nvPr/>
        </p:nvSpPr>
        <p:spPr>
          <a:xfrm>
            <a:off x="1325146" y="1021038"/>
            <a:ext cx="9520496" cy="2975173"/>
          </a:xfrm>
          <a:prstGeom prst="rect">
            <a:avLst/>
          </a:prstGeom>
        </p:spPr>
        <p:txBody>
          <a:bodyPr wrap="square">
            <a:spAutoFit/>
          </a:bodyPr>
          <a:lstStyle/>
          <a:p>
            <a:pPr algn="just">
              <a:lnSpc>
                <a:spcPct val="150000"/>
              </a:lnSpc>
              <a:spcBef>
                <a:spcPts val="200"/>
              </a:spcBef>
              <a:spcAft>
                <a:spcPts val="200"/>
              </a:spcAft>
            </a:pPr>
            <a:r>
              <a:rPr lang="zh-CN" altLang="en-US" sz="2000" b="1" dirty="0"/>
              <a:t>维护计划制定</a:t>
            </a:r>
            <a:endParaRPr lang="zh-CN" altLang="en-US" sz="2000" b="1" dirty="0"/>
          </a:p>
          <a:p>
            <a:pPr lvl="0" indent="457200" algn="just">
              <a:lnSpc>
                <a:spcPct val="150000"/>
              </a:lnSpc>
              <a:spcBef>
                <a:spcPts val="200"/>
              </a:spcBef>
              <a:spcAft>
                <a:spcPts val="200"/>
              </a:spcAft>
            </a:pPr>
            <a:r>
              <a:rPr lang="en-US" altLang="zh-CN" sz="1600" kern="100" dirty="0">
                <a:latin typeface="微软雅黑" panose="020B0503020204020204" pitchFamily="34" charset="-122"/>
                <a:ea typeface="微软雅黑" panose="020B0503020204020204" pitchFamily="34" charset="-122"/>
                <a:cs typeface="宋体" panose="02010600030101010101" pitchFamily="2" charset="-122"/>
              </a:rPr>
              <a:t>1</a:t>
            </a:r>
            <a:r>
              <a:rPr lang="zh-CN" altLang="en-US" sz="1600" kern="100" dirty="0">
                <a:latin typeface="微软雅黑" panose="020B0503020204020204" pitchFamily="34" charset="-122"/>
                <a:ea typeface="微软雅黑" panose="020B0503020204020204" pitchFamily="34" charset="-122"/>
                <a:cs typeface="宋体" panose="02010600030101010101" pitchFamily="2" charset="-122"/>
              </a:rPr>
              <a:t>、数据中心年度预防性维护计划由基础设施运</a:t>
            </a:r>
            <a:r>
              <a:rPr lang="zh-CN" altLang="en-US" sz="1600" kern="100" dirty="0" smtClean="0">
                <a:latin typeface="微软雅黑" panose="020B0503020204020204" pitchFamily="34" charset="-122"/>
                <a:ea typeface="微软雅黑" panose="020B0503020204020204" pitchFamily="34" charset="-122"/>
                <a:cs typeface="宋体" panose="02010600030101010101" pitchFamily="2" charset="-122"/>
              </a:rPr>
              <a:t>维总监制定</a:t>
            </a:r>
            <a:r>
              <a:rPr lang="zh-CN" altLang="en-US" sz="1600" kern="100" dirty="0">
                <a:latin typeface="微软雅黑" panose="020B0503020204020204" pitchFamily="34" charset="-122"/>
                <a:ea typeface="微软雅黑" panose="020B0503020204020204" pitchFamily="34" charset="-122"/>
                <a:cs typeface="宋体" panose="02010600030101010101" pitchFamily="2" charset="-122"/>
              </a:rPr>
              <a:t>；</a:t>
            </a:r>
            <a:endParaRPr lang="en-US" altLang="zh-CN" sz="1600" kern="100" dirty="0">
              <a:latin typeface="微软雅黑" panose="020B0503020204020204" pitchFamily="34" charset="-122"/>
              <a:ea typeface="微软雅黑" panose="020B0503020204020204" pitchFamily="34" charset="-122"/>
              <a:cs typeface="宋体" panose="02010600030101010101" pitchFamily="2" charset="-122"/>
            </a:endParaRPr>
          </a:p>
          <a:p>
            <a:pPr lvl="0" indent="457200" algn="just">
              <a:lnSpc>
                <a:spcPct val="150000"/>
              </a:lnSpc>
              <a:spcBef>
                <a:spcPts val="200"/>
              </a:spcBef>
              <a:spcAft>
                <a:spcPts val="200"/>
              </a:spcAft>
            </a:pPr>
            <a:r>
              <a:rPr lang="en-US" altLang="zh-CN" sz="1600" kern="100" dirty="0">
                <a:latin typeface="微软雅黑" panose="020B0503020204020204" pitchFamily="34" charset="-122"/>
                <a:ea typeface="微软雅黑" panose="020B0503020204020204" pitchFamily="34" charset="-122"/>
                <a:cs typeface="宋体" panose="02010600030101010101" pitchFamily="2" charset="-122"/>
              </a:rPr>
              <a:t>2</a:t>
            </a:r>
            <a:r>
              <a:rPr lang="zh-CN" altLang="en-US" sz="1600" kern="100" dirty="0">
                <a:latin typeface="微软雅黑" panose="020B0503020204020204" pitchFamily="34" charset="-122"/>
                <a:ea typeface="微软雅黑" panose="020B0503020204020204" pitchFamily="34" charset="-122"/>
                <a:cs typeface="宋体" panose="02010600030101010101" pitchFamily="2" charset="-122"/>
              </a:rPr>
              <a:t>、年度预防性维护计划制定要包含数据中心运维团队的维护项及外部供应商提供的维护项，并根据维护责任主体加以区分；</a:t>
            </a:r>
            <a:endParaRPr lang="en-US" altLang="zh-CN" sz="1600" kern="100" dirty="0">
              <a:latin typeface="微软雅黑" panose="020B0503020204020204" pitchFamily="34" charset="-122"/>
              <a:ea typeface="微软雅黑" panose="020B0503020204020204" pitchFamily="34" charset="-122"/>
              <a:cs typeface="宋体" panose="02010600030101010101" pitchFamily="2" charset="-122"/>
            </a:endParaRPr>
          </a:p>
          <a:p>
            <a:pPr lvl="0" indent="457200" algn="just">
              <a:lnSpc>
                <a:spcPct val="150000"/>
              </a:lnSpc>
              <a:spcBef>
                <a:spcPts val="200"/>
              </a:spcBef>
              <a:spcAft>
                <a:spcPts val="200"/>
              </a:spcAft>
            </a:pPr>
            <a:r>
              <a:rPr lang="en-US" altLang="zh-CN" sz="1600" kern="100" dirty="0">
                <a:latin typeface="微软雅黑" panose="020B0503020204020204" pitchFamily="34" charset="-122"/>
                <a:ea typeface="微软雅黑" panose="020B0503020204020204" pitchFamily="34" charset="-122"/>
                <a:cs typeface="宋体" panose="02010600030101010101" pitchFamily="2" charset="-122"/>
              </a:rPr>
              <a:t>3</a:t>
            </a:r>
            <a:r>
              <a:rPr lang="zh-CN" altLang="en-US" sz="1600" kern="100" dirty="0">
                <a:latin typeface="微软雅黑" panose="020B0503020204020204" pitchFamily="34" charset="-122"/>
                <a:ea typeface="微软雅黑" panose="020B0503020204020204" pitchFamily="34" charset="-122"/>
                <a:cs typeface="宋体" panose="02010600030101010101" pitchFamily="2" charset="-122"/>
              </a:rPr>
              <a:t>、计划的制定过程要充分考虑基础设施运行工况、设备运行要求、业务运行要求、季节变化、外部相关因素等对维护工作的影响；</a:t>
            </a:r>
            <a:endParaRPr lang="zh-CN" altLang="en-US" sz="1600" kern="100" dirty="0">
              <a:latin typeface="微软雅黑" panose="020B0503020204020204" pitchFamily="34" charset="-122"/>
              <a:ea typeface="微软雅黑" panose="020B0503020204020204" pitchFamily="34" charset="-122"/>
              <a:cs typeface="宋体" panose="02010600030101010101" pitchFamily="2" charset="-122"/>
            </a:endParaRPr>
          </a:p>
          <a:p>
            <a:pPr lvl="0" indent="457200" algn="just">
              <a:lnSpc>
                <a:spcPct val="150000"/>
              </a:lnSpc>
              <a:spcBef>
                <a:spcPts val="200"/>
              </a:spcBef>
              <a:spcAft>
                <a:spcPts val="200"/>
              </a:spcAft>
            </a:pPr>
            <a:r>
              <a:rPr lang="en-US" altLang="zh-CN" sz="1600" kern="100" dirty="0">
                <a:latin typeface="微软雅黑" panose="020B0503020204020204" pitchFamily="34" charset="-122"/>
                <a:ea typeface="微软雅黑" panose="020B0503020204020204" pitchFamily="34" charset="-122"/>
                <a:cs typeface="宋体" panose="02010600030101010101" pitchFamily="2" charset="-122"/>
              </a:rPr>
              <a:t>4</a:t>
            </a:r>
            <a:r>
              <a:rPr lang="zh-CN" altLang="en-US" sz="1600" kern="100" dirty="0">
                <a:latin typeface="微软雅黑" panose="020B0503020204020204" pitchFamily="34" charset="-122"/>
                <a:ea typeface="微软雅黑" panose="020B0503020204020204" pitchFamily="34" charset="-122"/>
                <a:cs typeface="宋体" panose="02010600030101010101" pitchFamily="2" charset="-122"/>
              </a:rPr>
              <a:t>、年度预防性维护计划统一采用预防性维护计划模板编写。</a:t>
            </a:r>
            <a:endParaRPr lang="zh-CN" altLang="en-US" sz="1600" kern="1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8" name="矩形 7"/>
          <p:cNvSpPr/>
          <p:nvPr/>
        </p:nvSpPr>
        <p:spPr>
          <a:xfrm>
            <a:off x="1325146" y="4195165"/>
            <a:ext cx="9520496" cy="1343958"/>
          </a:xfrm>
          <a:prstGeom prst="rect">
            <a:avLst/>
          </a:prstGeom>
        </p:spPr>
        <p:txBody>
          <a:bodyPr wrap="square">
            <a:spAutoFit/>
          </a:bodyPr>
          <a:lstStyle/>
          <a:p>
            <a:pPr algn="just">
              <a:lnSpc>
                <a:spcPct val="150000"/>
              </a:lnSpc>
              <a:spcBef>
                <a:spcPts val="200"/>
              </a:spcBef>
              <a:spcAft>
                <a:spcPts val="200"/>
              </a:spcAft>
            </a:pPr>
            <a:r>
              <a:rPr lang="zh-CN" altLang="en-US" sz="2000" b="1" dirty="0"/>
              <a:t>维护计划审批</a:t>
            </a:r>
            <a:endParaRPr lang="zh-CN" altLang="en-US" sz="2000" b="1" dirty="0"/>
          </a:p>
          <a:p>
            <a:pPr lvl="0" indent="457200" algn="just">
              <a:lnSpc>
                <a:spcPct val="150000"/>
              </a:lnSpc>
              <a:spcBef>
                <a:spcPts val="200"/>
              </a:spcBef>
              <a:spcAft>
                <a:spcPts val="200"/>
              </a:spcAft>
            </a:pPr>
            <a:r>
              <a:rPr lang="zh-CN" altLang="en-US" sz="1600" kern="100" dirty="0">
                <a:latin typeface="Calibri" panose="020F0502020204030204" pitchFamily="34" charset="0"/>
                <a:ea typeface="微软雅黑" panose="020B0503020204020204" pitchFamily="34" charset="-122"/>
                <a:cs typeface="宋体" panose="02010600030101010101" pitchFamily="2" charset="-122"/>
              </a:rPr>
              <a:t>下一年度预防性维护计划应于上一年度</a:t>
            </a:r>
            <a:r>
              <a:rPr lang="en-US" altLang="zh-CN" sz="1600" kern="100" dirty="0">
                <a:latin typeface="Calibri" panose="020F0502020204030204" pitchFamily="34" charset="0"/>
                <a:ea typeface="微软雅黑" panose="020B0503020204020204" pitchFamily="34" charset="-122"/>
                <a:cs typeface="宋体" panose="02010600030101010101" pitchFamily="2" charset="-122"/>
              </a:rPr>
              <a:t>12</a:t>
            </a:r>
            <a:r>
              <a:rPr lang="zh-CN" altLang="en-US" sz="1600" kern="100" dirty="0">
                <a:latin typeface="Calibri" panose="020F0502020204030204" pitchFamily="34" charset="0"/>
                <a:ea typeface="微软雅黑" panose="020B0503020204020204" pitchFamily="34" charset="-122"/>
                <a:cs typeface="宋体" panose="02010600030101010101" pitchFamily="2" charset="-122"/>
              </a:rPr>
              <a:t>月第二周之前由基础设施运维主管拟定完成，报数据中心主管领导审批，审批通过后方可进行计划实施。</a:t>
            </a:r>
            <a:endParaRPr lang="zh-CN" altLang="en-US" sz="1600" kern="100" dirty="0">
              <a:latin typeface="Calibri" panose="020F0502020204030204" pitchFamily="34" charset="0"/>
              <a:ea typeface="微软雅黑" panose="020B0503020204020204" pitchFamily="34"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fld>
            <a:endParaRPr lang="zh-CN" altLang="en-US" dirty="0"/>
          </a:p>
        </p:txBody>
      </p:sp>
      <p:sp>
        <p:nvSpPr>
          <p:cNvPr id="6" name="TextBox 5"/>
          <p:cNvSpPr txBox="1"/>
          <p:nvPr/>
        </p:nvSpPr>
        <p:spPr>
          <a:xfrm>
            <a:off x="1703512" y="360419"/>
            <a:ext cx="8856984" cy="461665"/>
          </a:xfrm>
          <a:prstGeom prst="rect">
            <a:avLst/>
          </a:prstGeom>
          <a:noFill/>
        </p:spPr>
        <p:txBody>
          <a:bodyPr wrap="square" rtlCol="0">
            <a:spAutoFit/>
          </a:bodyPr>
          <a:lstStyle/>
          <a:p>
            <a:r>
              <a:rPr lang="zh-CN" altLang="en-US" sz="2400" b="1" dirty="0">
                <a:solidFill>
                  <a:schemeClr val="accent1"/>
                </a:solidFill>
              </a:rPr>
              <a:t>实施流程</a:t>
            </a:r>
            <a:endParaRPr lang="zh-CN" altLang="en-US" sz="2400" b="1" dirty="0">
              <a:solidFill>
                <a:schemeClr val="accent1"/>
              </a:solidFill>
            </a:endParaRPr>
          </a:p>
        </p:txBody>
      </p:sp>
      <p:sp>
        <p:nvSpPr>
          <p:cNvPr id="7" name="矩形 6"/>
          <p:cNvSpPr/>
          <p:nvPr/>
        </p:nvSpPr>
        <p:spPr>
          <a:xfrm>
            <a:off x="1371756" y="1196752"/>
            <a:ext cx="9520496" cy="4503797"/>
          </a:xfrm>
          <a:prstGeom prst="rect">
            <a:avLst/>
          </a:prstGeom>
        </p:spPr>
        <p:txBody>
          <a:bodyPr wrap="square">
            <a:spAutoFit/>
          </a:bodyPr>
          <a:lstStyle/>
          <a:p>
            <a:pPr algn="just">
              <a:lnSpc>
                <a:spcPct val="150000"/>
              </a:lnSpc>
              <a:spcBef>
                <a:spcPts val="200"/>
              </a:spcBef>
              <a:spcAft>
                <a:spcPts val="200"/>
              </a:spcAft>
            </a:pPr>
            <a:r>
              <a:rPr lang="zh-CN" altLang="en-US" sz="2000" b="1" dirty="0"/>
              <a:t>维护执行程序</a:t>
            </a:r>
            <a:endParaRPr lang="zh-CN" altLang="en-US" sz="2000" b="1" dirty="0"/>
          </a:p>
          <a:p>
            <a:pPr lvl="0" indent="457200" algn="just">
              <a:lnSpc>
                <a:spcPct val="150000"/>
              </a:lnSpc>
              <a:spcBef>
                <a:spcPts val="200"/>
              </a:spcBef>
              <a:spcAft>
                <a:spcPts val="200"/>
              </a:spcAft>
            </a:pPr>
            <a:r>
              <a:rPr lang="en-US" altLang="zh-CN" sz="1600" kern="100" dirty="0">
                <a:latin typeface="微软雅黑" panose="020B0503020204020204" pitchFamily="34" charset="-122"/>
                <a:ea typeface="微软雅黑" panose="020B0503020204020204" pitchFamily="34" charset="-122"/>
                <a:cs typeface="宋体" panose="02010600030101010101" pitchFamily="2" charset="-122"/>
              </a:rPr>
              <a:t>1</a:t>
            </a:r>
            <a:r>
              <a:rPr lang="zh-CN" altLang="en-US" sz="1600" kern="100" dirty="0">
                <a:latin typeface="微软雅黑" panose="020B0503020204020204" pitchFamily="34" charset="-122"/>
                <a:ea typeface="微软雅黑" panose="020B0503020204020204" pitchFamily="34" charset="-122"/>
                <a:cs typeface="宋体" panose="02010600030101010101" pitchFamily="2" charset="-122"/>
              </a:rPr>
              <a:t>、预防性维护执行采用变更流程方式进行发起，</a:t>
            </a:r>
            <a:r>
              <a:rPr lang="zh-CN" altLang="en-US" sz="1600" kern="100" dirty="0" smtClean="0">
                <a:latin typeface="微软雅黑" panose="020B0503020204020204" pitchFamily="34" charset="-122"/>
                <a:ea typeface="微软雅黑" panose="020B0503020204020204" pitchFamily="34" charset="-122"/>
                <a:cs typeface="宋体" panose="02010600030101010101" pitchFamily="2" charset="-122"/>
              </a:rPr>
              <a:t>由主管工程师</a:t>
            </a:r>
            <a:r>
              <a:rPr lang="zh-CN" altLang="en-US" sz="1600" kern="100" dirty="0">
                <a:latin typeface="微软雅黑" panose="020B0503020204020204" pitchFamily="34" charset="-122"/>
                <a:ea typeface="微软雅黑" panose="020B0503020204020204" pitchFamily="34" charset="-122"/>
                <a:cs typeface="宋体" panose="02010600030101010101" pitchFamily="2" charset="-122"/>
              </a:rPr>
              <a:t>填写维护流程工单，并附带维护实施方案；</a:t>
            </a:r>
            <a:endParaRPr lang="zh-CN" altLang="en-US" sz="1600" kern="100" dirty="0">
              <a:latin typeface="微软雅黑" panose="020B0503020204020204" pitchFamily="34" charset="-122"/>
              <a:ea typeface="微软雅黑" panose="020B0503020204020204" pitchFamily="34" charset="-122"/>
              <a:cs typeface="宋体" panose="02010600030101010101" pitchFamily="2" charset="-122"/>
            </a:endParaRPr>
          </a:p>
          <a:p>
            <a:pPr lvl="0" indent="457200" algn="just">
              <a:lnSpc>
                <a:spcPct val="150000"/>
              </a:lnSpc>
              <a:spcBef>
                <a:spcPts val="200"/>
              </a:spcBef>
              <a:spcAft>
                <a:spcPts val="200"/>
              </a:spcAft>
            </a:pPr>
            <a:r>
              <a:rPr lang="en-US" altLang="zh-CN" sz="1600" kern="100" dirty="0">
                <a:latin typeface="微软雅黑" panose="020B0503020204020204" pitchFamily="34" charset="-122"/>
                <a:ea typeface="微软雅黑" panose="020B0503020204020204" pitchFamily="34" charset="-122"/>
                <a:cs typeface="宋体" panose="02010600030101010101" pitchFamily="2" charset="-122"/>
              </a:rPr>
              <a:t>2</a:t>
            </a:r>
            <a:r>
              <a:rPr lang="zh-CN" altLang="en-US" sz="1600" kern="100" dirty="0">
                <a:latin typeface="微软雅黑" panose="020B0503020204020204" pitchFamily="34" charset="-122"/>
                <a:ea typeface="微软雅黑" panose="020B0503020204020204" pitchFamily="34" charset="-122"/>
                <a:cs typeface="宋体" panose="02010600030101010101" pitchFamily="2" charset="-122"/>
              </a:rPr>
              <a:t>、维护工单应首先提交数据</a:t>
            </a:r>
            <a:r>
              <a:rPr lang="zh-CN" altLang="en-US" sz="1600" kern="100" dirty="0" smtClean="0">
                <a:latin typeface="微软雅黑" panose="020B0503020204020204" pitchFamily="34" charset="-122"/>
                <a:ea typeface="微软雅黑" panose="020B0503020204020204" pitchFamily="34" charset="-122"/>
                <a:cs typeface="宋体" panose="02010600030101010101" pitchFamily="2" charset="-122"/>
              </a:rPr>
              <a:t>中心运维分部部长审批</a:t>
            </a:r>
            <a:r>
              <a:rPr lang="zh-CN" altLang="en-US" sz="1600" kern="100" dirty="0">
                <a:latin typeface="微软雅黑" panose="020B0503020204020204" pitchFamily="34" charset="-122"/>
                <a:ea typeface="微软雅黑" panose="020B0503020204020204" pitchFamily="34" charset="-122"/>
                <a:cs typeface="宋体" panose="02010600030101010101" pitchFamily="2" charset="-122"/>
              </a:rPr>
              <a:t>，运</a:t>
            </a:r>
            <a:r>
              <a:rPr lang="zh-CN" altLang="en-US" sz="1600" kern="100" dirty="0" smtClean="0">
                <a:latin typeface="微软雅黑" panose="020B0503020204020204" pitchFamily="34" charset="-122"/>
                <a:ea typeface="微软雅黑" panose="020B0503020204020204" pitchFamily="34" charset="-122"/>
                <a:cs typeface="宋体" panose="02010600030101010101" pitchFamily="2" charset="-122"/>
              </a:rPr>
              <a:t>维分部部长审批</a:t>
            </a:r>
            <a:r>
              <a:rPr lang="zh-CN" altLang="en-US" sz="1600" kern="100" dirty="0">
                <a:latin typeface="微软雅黑" panose="020B0503020204020204" pitchFamily="34" charset="-122"/>
                <a:ea typeface="微软雅黑" panose="020B0503020204020204" pitchFamily="34" charset="-122"/>
                <a:cs typeface="宋体" panose="02010600030101010101" pitchFamily="2" charset="-122"/>
              </a:rPr>
              <a:t>通过</a:t>
            </a:r>
            <a:r>
              <a:rPr lang="zh-CN" altLang="en-US" sz="1600" kern="100" dirty="0" smtClean="0">
                <a:latin typeface="微软雅黑" panose="020B0503020204020204" pitchFamily="34" charset="-122"/>
                <a:ea typeface="微软雅黑" panose="020B0503020204020204" pitchFamily="34" charset="-122"/>
                <a:cs typeface="宋体" panose="02010600030101010101" pitchFamily="2" charset="-122"/>
              </a:rPr>
              <a:t>后向运维总监提交变更单进行</a:t>
            </a:r>
            <a:r>
              <a:rPr lang="zh-CN" altLang="en-US" sz="1600" kern="100" dirty="0">
                <a:latin typeface="微软雅黑" panose="020B0503020204020204" pitchFamily="34" charset="-122"/>
                <a:ea typeface="微软雅黑" panose="020B0503020204020204" pitchFamily="34" charset="-122"/>
                <a:cs typeface="宋体" panose="02010600030101010101" pitchFamily="2" charset="-122"/>
              </a:rPr>
              <a:t>报备审批方可实施；</a:t>
            </a:r>
            <a:endParaRPr lang="zh-CN" altLang="en-US" sz="1600" kern="100" dirty="0">
              <a:latin typeface="微软雅黑" panose="020B0503020204020204" pitchFamily="34" charset="-122"/>
              <a:ea typeface="微软雅黑" panose="020B0503020204020204" pitchFamily="34" charset="-122"/>
              <a:cs typeface="宋体" panose="02010600030101010101" pitchFamily="2" charset="-122"/>
            </a:endParaRPr>
          </a:p>
          <a:p>
            <a:pPr lvl="0" indent="457200" algn="just">
              <a:lnSpc>
                <a:spcPct val="150000"/>
              </a:lnSpc>
              <a:spcBef>
                <a:spcPts val="200"/>
              </a:spcBef>
              <a:spcAft>
                <a:spcPts val="200"/>
              </a:spcAft>
            </a:pPr>
            <a:r>
              <a:rPr lang="en-US" altLang="zh-CN" sz="1600" kern="100" dirty="0">
                <a:latin typeface="微软雅黑" panose="020B0503020204020204" pitchFamily="34" charset="-122"/>
                <a:ea typeface="微软雅黑" panose="020B0503020204020204" pitchFamily="34" charset="-122"/>
                <a:cs typeface="宋体" panose="02010600030101010101" pitchFamily="2" charset="-122"/>
              </a:rPr>
              <a:t>3</a:t>
            </a:r>
            <a:r>
              <a:rPr lang="zh-CN" altLang="en-US" sz="1600" kern="100" dirty="0">
                <a:latin typeface="微软雅黑" panose="020B0503020204020204" pitchFamily="34" charset="-122"/>
                <a:ea typeface="微软雅黑" panose="020B0503020204020204" pitchFamily="34" charset="-122"/>
                <a:cs typeface="宋体" panose="02010600030101010101" pitchFamily="2" charset="-122"/>
              </a:rPr>
              <a:t>、维护变更审批通过后交</a:t>
            </a:r>
            <a:r>
              <a:rPr lang="zh-CN" altLang="en-US" sz="1600" kern="100" dirty="0" smtClean="0">
                <a:latin typeface="微软雅黑" panose="020B0503020204020204" pitchFamily="34" charset="-122"/>
                <a:ea typeface="微软雅黑" panose="020B0503020204020204" pitchFamily="34" charset="-122"/>
                <a:cs typeface="宋体" panose="02010600030101010101" pitchFamily="2" charset="-122"/>
              </a:rPr>
              <a:t>由主管工程师</a:t>
            </a:r>
            <a:r>
              <a:rPr lang="zh-CN" altLang="en-US" sz="1600" kern="100" dirty="0">
                <a:latin typeface="微软雅黑" panose="020B0503020204020204" pitchFamily="34" charset="-122"/>
                <a:ea typeface="微软雅黑" panose="020B0503020204020204" pitchFamily="34" charset="-122"/>
                <a:cs typeface="宋体" panose="02010600030101010101" pitchFamily="2" charset="-122"/>
              </a:rPr>
              <a:t>，</a:t>
            </a:r>
            <a:r>
              <a:rPr lang="zh-CN" altLang="en-US" sz="1600" kern="100" dirty="0" smtClean="0">
                <a:latin typeface="微软雅黑" panose="020B0503020204020204" pitchFamily="34" charset="-122"/>
                <a:ea typeface="微软雅黑" panose="020B0503020204020204" pitchFamily="34" charset="-122"/>
                <a:cs typeface="宋体" panose="02010600030101010101" pitchFamily="2" charset="-122"/>
              </a:rPr>
              <a:t>由主管工程师</a:t>
            </a:r>
            <a:r>
              <a:rPr lang="zh-CN" altLang="en-US" sz="1600" kern="100" dirty="0">
                <a:latin typeface="微软雅黑" panose="020B0503020204020204" pitchFamily="34" charset="-122"/>
                <a:ea typeface="微软雅黑" panose="020B0503020204020204" pitchFamily="34" charset="-122"/>
                <a:cs typeface="宋体" panose="02010600030101010101" pitchFamily="2" charset="-122"/>
              </a:rPr>
              <a:t>按照维护方案自主实施或配合供应商实施维护工作，维护工作实施完毕后</a:t>
            </a:r>
            <a:r>
              <a:rPr lang="zh-CN" altLang="en-US" sz="1600" kern="100" dirty="0" smtClean="0">
                <a:latin typeface="微软雅黑" panose="020B0503020204020204" pitchFamily="34" charset="-122"/>
                <a:ea typeface="微软雅黑" panose="020B0503020204020204" pitchFamily="34" charset="-122"/>
                <a:cs typeface="宋体" panose="02010600030101010101" pitchFamily="2" charset="-122"/>
              </a:rPr>
              <a:t>由主管工程师复核</a:t>
            </a:r>
            <a:r>
              <a:rPr lang="zh-CN" altLang="en-US" sz="1600" kern="100" dirty="0">
                <a:latin typeface="微软雅黑" panose="020B0503020204020204" pitchFamily="34" charset="-122"/>
                <a:ea typeface="微软雅黑" panose="020B0503020204020204" pitchFamily="34" charset="-122"/>
                <a:cs typeface="宋体" panose="02010600030101010101" pitchFamily="2" charset="-122"/>
              </a:rPr>
              <a:t>实施结果；</a:t>
            </a:r>
            <a:endParaRPr lang="zh-CN" altLang="en-US" sz="1600" kern="100" dirty="0">
              <a:latin typeface="微软雅黑" panose="020B0503020204020204" pitchFamily="34" charset="-122"/>
              <a:ea typeface="微软雅黑" panose="020B0503020204020204" pitchFamily="34" charset="-122"/>
              <a:cs typeface="宋体" panose="02010600030101010101" pitchFamily="2" charset="-122"/>
            </a:endParaRPr>
          </a:p>
          <a:p>
            <a:pPr lvl="0" indent="457200" algn="just">
              <a:lnSpc>
                <a:spcPct val="150000"/>
              </a:lnSpc>
              <a:spcBef>
                <a:spcPts val="200"/>
              </a:spcBef>
              <a:spcAft>
                <a:spcPts val="200"/>
              </a:spcAft>
            </a:pPr>
            <a:r>
              <a:rPr lang="en-US" altLang="zh-CN" sz="1600" kern="100" dirty="0">
                <a:latin typeface="微软雅黑" panose="020B0503020204020204" pitchFamily="34" charset="-122"/>
                <a:ea typeface="微软雅黑" panose="020B0503020204020204" pitchFamily="34" charset="-122"/>
                <a:cs typeface="宋体" panose="02010600030101010101" pitchFamily="2" charset="-122"/>
              </a:rPr>
              <a:t>4</a:t>
            </a:r>
            <a:r>
              <a:rPr lang="zh-CN" altLang="en-US" sz="1600" kern="100" dirty="0">
                <a:latin typeface="微软雅黑" panose="020B0503020204020204" pitchFamily="34" charset="-122"/>
                <a:ea typeface="微软雅黑" panose="020B0503020204020204" pitchFamily="34" charset="-122"/>
                <a:cs typeface="宋体" panose="02010600030101010101" pitchFamily="2" charset="-122"/>
              </a:rPr>
              <a:t>、维护程序执行完毕，并经过运</a:t>
            </a:r>
            <a:r>
              <a:rPr lang="zh-CN" altLang="en-US" sz="1600" kern="100" dirty="0" smtClean="0">
                <a:latin typeface="微软雅黑" panose="020B0503020204020204" pitchFamily="34" charset="-122"/>
                <a:ea typeface="微软雅黑" panose="020B0503020204020204" pitchFamily="34" charset="-122"/>
                <a:cs typeface="宋体" panose="02010600030101010101" pitchFamily="2" charset="-122"/>
              </a:rPr>
              <a:t>维分部部长复核</a:t>
            </a:r>
            <a:r>
              <a:rPr lang="zh-CN" altLang="en-US" sz="1600" kern="100" dirty="0">
                <a:latin typeface="微软雅黑" panose="020B0503020204020204" pitchFamily="34" charset="-122"/>
                <a:ea typeface="微软雅黑" panose="020B0503020204020204" pitchFamily="34" charset="-122"/>
                <a:cs typeface="宋体" panose="02010600030101010101" pitchFamily="2" charset="-122"/>
              </a:rPr>
              <a:t>结果后，记录维护实施情况，并提交至数据</a:t>
            </a:r>
            <a:r>
              <a:rPr lang="zh-CN" altLang="en-US" sz="1600" kern="100" dirty="0" smtClean="0">
                <a:latin typeface="微软雅黑" panose="020B0503020204020204" pitchFamily="34" charset="-122"/>
                <a:ea typeface="微软雅黑" panose="020B0503020204020204" pitchFamily="34" charset="-122"/>
                <a:cs typeface="宋体" panose="02010600030101010101" pitchFamily="2" charset="-122"/>
              </a:rPr>
              <a:t>中心运维总监审核</a:t>
            </a:r>
            <a:r>
              <a:rPr lang="zh-CN" altLang="en-US" sz="1600" kern="100" dirty="0">
                <a:latin typeface="微软雅黑" panose="020B0503020204020204" pitchFamily="34" charset="-122"/>
                <a:ea typeface="微软雅黑" panose="020B0503020204020204" pitchFamily="34" charset="-122"/>
                <a:cs typeface="宋体" panose="02010600030101010101" pitchFamily="2" charset="-122"/>
              </a:rPr>
              <a:t>关闭工单；</a:t>
            </a:r>
            <a:endParaRPr lang="en-US" altLang="zh-CN" sz="1600" kern="100" dirty="0">
              <a:latin typeface="微软雅黑" panose="020B0503020204020204" pitchFamily="34" charset="-122"/>
              <a:ea typeface="微软雅黑" panose="020B0503020204020204" pitchFamily="34" charset="-122"/>
              <a:cs typeface="宋体" panose="02010600030101010101" pitchFamily="2" charset="-122"/>
            </a:endParaRPr>
          </a:p>
          <a:p>
            <a:pPr lvl="0" indent="457200" algn="just">
              <a:lnSpc>
                <a:spcPct val="150000"/>
              </a:lnSpc>
              <a:spcBef>
                <a:spcPts val="200"/>
              </a:spcBef>
              <a:spcAft>
                <a:spcPts val="200"/>
              </a:spcAft>
            </a:pPr>
            <a:r>
              <a:rPr lang="en-US" altLang="zh-CN" sz="1600" kern="100" dirty="0">
                <a:latin typeface="微软雅黑" panose="020B0503020204020204" pitchFamily="34" charset="-122"/>
                <a:ea typeface="微软雅黑" panose="020B0503020204020204" pitchFamily="34" charset="-122"/>
                <a:cs typeface="宋体" panose="02010600030101010101" pitchFamily="2" charset="-122"/>
              </a:rPr>
              <a:t>5</a:t>
            </a:r>
            <a:r>
              <a:rPr lang="zh-CN" altLang="en-US" sz="1600" kern="100" dirty="0">
                <a:latin typeface="微软雅黑" panose="020B0503020204020204" pitchFamily="34" charset="-122"/>
                <a:ea typeface="微软雅黑" panose="020B0503020204020204" pitchFamily="34" charset="-122"/>
                <a:cs typeface="宋体" panose="02010600030101010101" pitchFamily="2" charset="-122"/>
              </a:rPr>
              <a:t>、维护变更审批程序同样适用于外部供应商维护管理，外部供应商维护变更管理审批程序由基础设施维护管理部门负责代为发起实施。</a:t>
            </a:r>
            <a:endParaRPr lang="zh-CN" altLang="en-US" sz="1600" kern="100" dirty="0">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fld>
            <a:endParaRPr lang="zh-CN" altLang="en-US" dirty="0"/>
          </a:p>
        </p:txBody>
      </p:sp>
      <p:sp>
        <p:nvSpPr>
          <p:cNvPr id="6" name="TextBox 5"/>
          <p:cNvSpPr txBox="1"/>
          <p:nvPr/>
        </p:nvSpPr>
        <p:spPr>
          <a:xfrm>
            <a:off x="1703512" y="360419"/>
            <a:ext cx="8856984" cy="461665"/>
          </a:xfrm>
          <a:prstGeom prst="rect">
            <a:avLst/>
          </a:prstGeom>
          <a:noFill/>
        </p:spPr>
        <p:txBody>
          <a:bodyPr wrap="square" rtlCol="0">
            <a:spAutoFit/>
          </a:bodyPr>
          <a:lstStyle/>
          <a:p>
            <a:r>
              <a:rPr lang="zh-CN" altLang="en-US" sz="2400" b="1" dirty="0">
                <a:solidFill>
                  <a:schemeClr val="accent1"/>
                </a:solidFill>
              </a:rPr>
              <a:t>实施流程</a:t>
            </a:r>
            <a:endParaRPr lang="zh-CN" altLang="en-US" sz="2400" b="1" dirty="0">
              <a:solidFill>
                <a:schemeClr val="accent1"/>
              </a:solidFill>
            </a:endParaRPr>
          </a:p>
        </p:txBody>
      </p:sp>
      <p:sp>
        <p:nvSpPr>
          <p:cNvPr id="7" name="矩形 6"/>
          <p:cNvSpPr/>
          <p:nvPr/>
        </p:nvSpPr>
        <p:spPr>
          <a:xfrm>
            <a:off x="1371756" y="973406"/>
            <a:ext cx="9520496" cy="418191"/>
          </a:xfrm>
          <a:prstGeom prst="rect">
            <a:avLst/>
          </a:prstGeom>
        </p:spPr>
        <p:txBody>
          <a:bodyPr wrap="square">
            <a:spAutoFit/>
          </a:bodyPr>
          <a:lstStyle/>
          <a:p>
            <a:pPr lvl="0" algn="just">
              <a:lnSpc>
                <a:spcPct val="150000"/>
              </a:lnSpc>
              <a:spcBef>
                <a:spcPts val="200"/>
              </a:spcBef>
              <a:spcAft>
                <a:spcPts val="200"/>
              </a:spcAft>
            </a:pPr>
            <a:r>
              <a:rPr lang="zh-CN" altLang="en-US" sz="1600" kern="100" dirty="0">
                <a:latin typeface="微软雅黑" panose="020B0503020204020204" pitchFamily="34" charset="-122"/>
                <a:ea typeface="微软雅黑" panose="020B0503020204020204" pitchFamily="34" charset="-122"/>
                <a:cs typeface="宋体" panose="02010600030101010101" pitchFamily="2" charset="-122"/>
              </a:rPr>
              <a:t>维护执行程序流程图如下：</a:t>
            </a:r>
            <a:endParaRPr lang="zh-CN" altLang="en-US" sz="1600" kern="1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4"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0" name="对象 9"/>
          <p:cNvGraphicFramePr/>
          <p:nvPr/>
        </p:nvGraphicFramePr>
        <p:xfrm>
          <a:off x="1671103" y="1571121"/>
          <a:ext cx="8929163" cy="4118329"/>
        </p:xfrm>
        <a:graphic>
          <a:graphicData uri="http://schemas.openxmlformats.org/presentationml/2006/ole">
            <mc:AlternateContent xmlns:mc="http://schemas.openxmlformats.org/markup-compatibility/2006">
              <mc:Choice xmlns:v="urn:schemas-microsoft-com:vml" Requires="v">
                <p:oleObj spid="_x0000_s1025" name="Visio" r:id="rId1" imgW="7132320" imgH="3291840" progId="">
                  <p:embed/>
                </p:oleObj>
              </mc:Choice>
              <mc:Fallback>
                <p:oleObj name="Visio" r:id="rId1" imgW="7132320" imgH="3291840" progId="">
                  <p:embed/>
                  <p:pic>
                    <p:nvPicPr>
                      <p:cNvPr id="0" name="图片 1024" descr="image3"/>
                      <p:cNvPicPr/>
                      <p:nvPr/>
                    </p:nvPicPr>
                    <p:blipFill>
                      <a:blip r:embed="rId2"/>
                      <a:stretch>
                        <a:fillRect/>
                      </a:stretch>
                    </p:blipFill>
                    <p:spPr>
                      <a:xfrm>
                        <a:off x="1671103" y="1571121"/>
                        <a:ext cx="8929163" cy="4118329"/>
                      </a:xfrm>
                      <a:prstGeom prst="rect">
                        <a:avLst/>
                      </a:prstGeom>
                      <a:noFill/>
                      <a:ln w="9525">
                        <a:noFill/>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fld>
            <a:endParaRPr lang="zh-CN" altLang="en-US" dirty="0"/>
          </a:p>
        </p:txBody>
      </p:sp>
      <p:sp>
        <p:nvSpPr>
          <p:cNvPr id="6" name="TextBox 5"/>
          <p:cNvSpPr txBox="1"/>
          <p:nvPr/>
        </p:nvSpPr>
        <p:spPr>
          <a:xfrm>
            <a:off x="1703512" y="360419"/>
            <a:ext cx="8856984" cy="461665"/>
          </a:xfrm>
          <a:prstGeom prst="rect">
            <a:avLst/>
          </a:prstGeom>
          <a:noFill/>
        </p:spPr>
        <p:txBody>
          <a:bodyPr wrap="square" rtlCol="0">
            <a:spAutoFit/>
          </a:bodyPr>
          <a:lstStyle/>
          <a:p>
            <a:r>
              <a:rPr lang="zh-CN" altLang="en-US" sz="2400" b="1" dirty="0">
                <a:solidFill>
                  <a:schemeClr val="accent1"/>
                </a:solidFill>
              </a:rPr>
              <a:t>实施流程</a:t>
            </a:r>
            <a:endParaRPr lang="zh-CN" altLang="en-US" sz="2400" b="1" dirty="0">
              <a:solidFill>
                <a:schemeClr val="accent1"/>
              </a:solidFill>
            </a:endParaRPr>
          </a:p>
        </p:txBody>
      </p:sp>
      <p:sp>
        <p:nvSpPr>
          <p:cNvPr id="3" name="TextBox 2"/>
          <p:cNvSpPr txBox="1"/>
          <p:nvPr/>
        </p:nvSpPr>
        <p:spPr>
          <a:xfrm>
            <a:off x="1675424" y="1033423"/>
            <a:ext cx="3816424" cy="400110"/>
          </a:xfrm>
          <a:prstGeom prst="rect">
            <a:avLst/>
          </a:prstGeom>
          <a:noFill/>
        </p:spPr>
        <p:txBody>
          <a:bodyPr wrap="square" rtlCol="0">
            <a:spAutoFit/>
          </a:bodyPr>
          <a:lstStyle/>
          <a:p>
            <a:r>
              <a:rPr lang="zh-CN" altLang="en-US" sz="2000" b="1" dirty="0"/>
              <a:t>维护变更等级划分</a:t>
            </a:r>
            <a:endParaRPr lang="zh-CN" altLang="en-US" sz="2000" b="1" dirty="0"/>
          </a:p>
        </p:txBody>
      </p:sp>
      <p:sp>
        <p:nvSpPr>
          <p:cNvPr id="9" name="矩形 8"/>
          <p:cNvSpPr/>
          <p:nvPr/>
        </p:nvSpPr>
        <p:spPr>
          <a:xfrm>
            <a:off x="1559496" y="1567645"/>
            <a:ext cx="9001000" cy="584775"/>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、根据各项维护工作对数据中心运行产生的直接或潜在影响，将各项维护工作的维护变更等级定义为高、中、低三个层级，对各等级维护变更申请的时间周期也进行了详细划分；</a:t>
            </a:r>
            <a:endParaRPr lang="zh-CN" altLang="en-US" sz="1600" dirty="0">
              <a:latin typeface="微软雅黑" panose="020B0503020204020204" pitchFamily="34" charset="-122"/>
              <a:ea typeface="微软雅黑" panose="020B0503020204020204" pitchFamily="34" charset="-122"/>
            </a:endParaRPr>
          </a:p>
        </p:txBody>
      </p:sp>
      <p:graphicFrame>
        <p:nvGraphicFramePr>
          <p:cNvPr id="10" name="表格 9"/>
          <p:cNvGraphicFramePr>
            <a:graphicFrameLocks noGrp="1"/>
          </p:cNvGraphicFramePr>
          <p:nvPr/>
        </p:nvGraphicFramePr>
        <p:xfrm>
          <a:off x="874205" y="2373054"/>
          <a:ext cx="10478379" cy="2579370"/>
        </p:xfrm>
        <a:graphic>
          <a:graphicData uri="http://schemas.openxmlformats.org/drawingml/2006/table">
            <a:tbl>
              <a:tblPr firstRow="1" firstCol="1" bandRow="1"/>
              <a:tblGrid>
                <a:gridCol w="682866"/>
                <a:gridCol w="1363309"/>
                <a:gridCol w="5094473"/>
                <a:gridCol w="1363309"/>
                <a:gridCol w="1974422"/>
              </a:tblGrid>
              <a:tr h="490855">
                <a:tc>
                  <a:txBody>
                    <a:bodyPr/>
                    <a:lstStyle/>
                    <a:p>
                      <a:pPr algn="ctr">
                        <a:spcAft>
                          <a:spcPts val="0"/>
                        </a:spcAft>
                      </a:pPr>
                      <a:r>
                        <a:rPr lang="zh-CN" sz="1600" b="1" kern="0" dirty="0">
                          <a:solidFill>
                            <a:srgbClr val="000000"/>
                          </a:solidFill>
                          <a:effectLst/>
                          <a:latin typeface="Calibri" panose="020F0502020204030204" pitchFamily="34" charset="0"/>
                          <a:ea typeface="微软雅黑" panose="020B0503020204020204" pitchFamily="34" charset="-122"/>
                          <a:cs typeface="宋体" panose="02010600030101010101" pitchFamily="2" charset="-122"/>
                        </a:rPr>
                        <a:t>序号</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algn="ctr">
                        <a:spcAft>
                          <a:spcPts val="0"/>
                        </a:spcAft>
                      </a:pPr>
                      <a:r>
                        <a:rPr lang="zh-CN" sz="1600" b="1" kern="0" dirty="0">
                          <a:solidFill>
                            <a:srgbClr val="000000"/>
                          </a:solidFill>
                          <a:effectLst/>
                          <a:latin typeface="Calibri" panose="020F0502020204030204" pitchFamily="34" charset="0"/>
                          <a:ea typeface="微软雅黑" panose="020B0503020204020204" pitchFamily="34" charset="-122"/>
                          <a:cs typeface="宋体" panose="02010600030101010101" pitchFamily="2" charset="-122"/>
                        </a:rPr>
                        <a:t>维护变更等级</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algn="ctr">
                        <a:spcAft>
                          <a:spcPts val="0"/>
                        </a:spcAft>
                      </a:pPr>
                      <a:r>
                        <a:rPr lang="zh-CN" sz="1600" b="1" kern="0" dirty="0">
                          <a:solidFill>
                            <a:srgbClr val="000000"/>
                          </a:solidFill>
                          <a:effectLst/>
                          <a:latin typeface="Calibri" panose="020F0502020204030204" pitchFamily="34" charset="0"/>
                          <a:ea typeface="微软雅黑" panose="020B0503020204020204" pitchFamily="34" charset="-122"/>
                          <a:cs typeface="宋体" panose="02010600030101010101" pitchFamily="2" charset="-122"/>
                        </a:rPr>
                        <a:t>定义</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algn="ctr">
                        <a:spcAft>
                          <a:spcPts val="0"/>
                        </a:spcAft>
                      </a:pPr>
                      <a:r>
                        <a:rPr lang="zh-CN" sz="1600" b="1" kern="0" dirty="0">
                          <a:solidFill>
                            <a:srgbClr val="000000"/>
                          </a:solidFill>
                          <a:effectLst/>
                          <a:latin typeface="Calibri" panose="020F0502020204030204" pitchFamily="34" charset="0"/>
                          <a:ea typeface="微软雅黑" panose="020B0503020204020204" pitchFamily="34" charset="-122"/>
                          <a:cs typeface="宋体" panose="02010600030101010101" pitchFamily="2" charset="-122"/>
                        </a:rPr>
                        <a:t>提前申请周期</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algn="ctr">
                        <a:spcAft>
                          <a:spcPts val="0"/>
                        </a:spcAft>
                      </a:pPr>
                      <a:r>
                        <a:rPr lang="zh-CN" sz="1600" b="1" kern="0" dirty="0">
                          <a:solidFill>
                            <a:srgbClr val="000000"/>
                          </a:solidFill>
                          <a:effectLst/>
                          <a:latin typeface="Calibri" panose="020F0502020204030204" pitchFamily="34" charset="0"/>
                          <a:ea typeface="微软雅黑" panose="020B0503020204020204" pitchFamily="34" charset="-122"/>
                          <a:cs typeface="宋体" panose="02010600030101010101" pitchFamily="2" charset="-122"/>
                        </a:rPr>
                        <a:t>备注</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r>
              <a:tr h="739775">
                <a:tc>
                  <a:txBody>
                    <a:bodyPr/>
                    <a:lstStyle/>
                    <a:p>
                      <a:pPr algn="ctr">
                        <a:spcAft>
                          <a:spcPts val="0"/>
                        </a:spcAft>
                      </a:pPr>
                      <a:r>
                        <a:rPr lang="en-US" sz="1600" kern="0">
                          <a:solidFill>
                            <a:srgbClr val="000000"/>
                          </a:solidFill>
                          <a:effectLst/>
                          <a:latin typeface="+mn-ea"/>
                          <a:ea typeface="+mn-ea"/>
                          <a:cs typeface="宋体" panose="02010600030101010101" pitchFamily="2" charset="-122"/>
                        </a:rPr>
                        <a:t>1</a:t>
                      </a:r>
                      <a:endParaRPr lang="zh-CN" sz="16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0" dirty="0">
                          <a:solidFill>
                            <a:srgbClr val="000000"/>
                          </a:solidFill>
                          <a:effectLst/>
                          <a:latin typeface="+mn-ea"/>
                          <a:ea typeface="+mn-ea"/>
                          <a:cs typeface="宋体" panose="02010600030101010101" pitchFamily="2" charset="-122"/>
                        </a:rPr>
                        <a:t>高</a:t>
                      </a:r>
                      <a:endParaRPr lang="zh-CN" sz="16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0" dirty="0">
                          <a:solidFill>
                            <a:srgbClr val="000000"/>
                          </a:solidFill>
                          <a:effectLst/>
                          <a:latin typeface="+mn-ea"/>
                          <a:ea typeface="+mn-ea"/>
                          <a:cs typeface="宋体" panose="02010600030101010101" pitchFamily="2" charset="-122"/>
                        </a:rPr>
                        <a:t>可直接对</a:t>
                      </a:r>
                      <a:r>
                        <a:rPr lang="en-US" sz="1600" kern="0" dirty="0">
                          <a:solidFill>
                            <a:srgbClr val="000000"/>
                          </a:solidFill>
                          <a:effectLst/>
                          <a:latin typeface="+mn-ea"/>
                          <a:ea typeface="+mn-ea"/>
                          <a:cs typeface="宋体" panose="02010600030101010101" pitchFamily="2" charset="-122"/>
                        </a:rPr>
                        <a:t>IT</a:t>
                      </a:r>
                      <a:r>
                        <a:rPr lang="zh-CN" sz="1600" kern="0" dirty="0">
                          <a:solidFill>
                            <a:srgbClr val="000000"/>
                          </a:solidFill>
                          <a:effectLst/>
                          <a:latin typeface="+mn-ea"/>
                          <a:ea typeface="+mn-ea"/>
                          <a:cs typeface="宋体" panose="02010600030101010101" pitchFamily="2" charset="-122"/>
                        </a:rPr>
                        <a:t>设备供电、供冷等外部环境造成影响或导致大面积设备运行状态发生变更的维护活动</a:t>
                      </a:r>
                      <a:endParaRPr lang="zh-CN" sz="16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solidFill>
                            <a:srgbClr val="000000"/>
                          </a:solidFill>
                          <a:effectLst/>
                          <a:latin typeface="+mn-ea"/>
                          <a:ea typeface="+mn-ea"/>
                          <a:cs typeface="宋体" panose="02010600030101010101" pitchFamily="2" charset="-122"/>
                        </a:rPr>
                        <a:t>5</a:t>
                      </a:r>
                      <a:r>
                        <a:rPr lang="zh-CN" sz="1600" kern="0" dirty="0">
                          <a:solidFill>
                            <a:srgbClr val="000000"/>
                          </a:solidFill>
                          <a:effectLst/>
                          <a:latin typeface="+mn-ea"/>
                          <a:ea typeface="+mn-ea"/>
                          <a:cs typeface="宋体" panose="02010600030101010101" pitchFamily="2" charset="-122"/>
                        </a:rPr>
                        <a:t>个工作日</a:t>
                      </a:r>
                      <a:endParaRPr lang="zh-CN" sz="16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0" dirty="0">
                          <a:solidFill>
                            <a:srgbClr val="000000"/>
                          </a:solidFill>
                          <a:effectLst/>
                          <a:latin typeface="+mn-ea"/>
                          <a:ea typeface="+mn-ea"/>
                          <a:cs typeface="宋体" panose="02010600030101010101" pitchFamily="2" charset="-122"/>
                        </a:rPr>
                        <a:t>关键</a:t>
                      </a:r>
                      <a:r>
                        <a:rPr lang="zh-CN" sz="1600" kern="0" dirty="0" smtClean="0">
                          <a:solidFill>
                            <a:srgbClr val="000000"/>
                          </a:solidFill>
                          <a:effectLst/>
                          <a:latin typeface="+mn-ea"/>
                          <a:ea typeface="+mn-ea"/>
                          <a:cs typeface="宋体" panose="02010600030101010101" pitchFamily="2" charset="-122"/>
                        </a:rPr>
                        <a:t>设备检修</a:t>
                      </a:r>
                      <a:r>
                        <a:rPr lang="zh-CN" altLang="en-US" sz="1600" kern="0" dirty="0" smtClean="0">
                          <a:solidFill>
                            <a:srgbClr val="000000"/>
                          </a:solidFill>
                          <a:effectLst/>
                          <a:latin typeface="+mn-ea"/>
                          <a:ea typeface="+mn-ea"/>
                          <a:cs typeface="宋体" panose="02010600030101010101" pitchFamily="2" charset="-122"/>
                        </a:rPr>
                        <a:t>及维护</a:t>
                      </a:r>
                      <a:endParaRPr lang="zh-CN" sz="16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4375">
                <a:tc>
                  <a:txBody>
                    <a:bodyPr/>
                    <a:lstStyle/>
                    <a:p>
                      <a:pPr algn="ctr">
                        <a:spcAft>
                          <a:spcPts val="0"/>
                        </a:spcAft>
                      </a:pPr>
                      <a:r>
                        <a:rPr lang="en-US" sz="1600" kern="0">
                          <a:solidFill>
                            <a:srgbClr val="000000"/>
                          </a:solidFill>
                          <a:effectLst/>
                          <a:latin typeface="+mn-ea"/>
                          <a:ea typeface="+mn-ea"/>
                          <a:cs typeface="宋体" panose="02010600030101010101" pitchFamily="2" charset="-122"/>
                        </a:rPr>
                        <a:t>2</a:t>
                      </a:r>
                      <a:endParaRPr lang="zh-CN" sz="1600" kern="10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0">
                          <a:solidFill>
                            <a:srgbClr val="000000"/>
                          </a:solidFill>
                          <a:effectLst/>
                          <a:latin typeface="+mn-ea"/>
                          <a:ea typeface="+mn-ea"/>
                          <a:cs typeface="宋体" panose="02010600030101010101" pitchFamily="2" charset="-122"/>
                        </a:rPr>
                        <a:t>中</a:t>
                      </a:r>
                      <a:endParaRPr lang="zh-CN" sz="1600" kern="10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0" dirty="0">
                          <a:solidFill>
                            <a:srgbClr val="000000"/>
                          </a:solidFill>
                          <a:effectLst/>
                          <a:latin typeface="+mn-ea"/>
                          <a:ea typeface="+mn-ea"/>
                          <a:cs typeface="宋体" panose="02010600030101010101" pitchFamily="2" charset="-122"/>
                        </a:rPr>
                        <a:t>降低</a:t>
                      </a:r>
                      <a:r>
                        <a:rPr lang="en-US" sz="1600" kern="0" dirty="0">
                          <a:solidFill>
                            <a:srgbClr val="000000"/>
                          </a:solidFill>
                          <a:effectLst/>
                          <a:latin typeface="+mn-ea"/>
                          <a:ea typeface="+mn-ea"/>
                          <a:cs typeface="宋体" panose="02010600030101010101" pitchFamily="2" charset="-122"/>
                        </a:rPr>
                        <a:t>IT</a:t>
                      </a:r>
                      <a:r>
                        <a:rPr lang="zh-CN" sz="1600" kern="0" dirty="0">
                          <a:solidFill>
                            <a:srgbClr val="000000"/>
                          </a:solidFill>
                          <a:effectLst/>
                          <a:latin typeface="+mn-ea"/>
                          <a:ea typeface="+mn-ea"/>
                          <a:cs typeface="宋体" panose="02010600030101010101" pitchFamily="2" charset="-122"/>
                        </a:rPr>
                        <a:t>设备运行可靠性，小范围影响设备运行状态发生变更的维护活动。</a:t>
                      </a:r>
                      <a:endParaRPr lang="zh-CN" sz="16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solidFill>
                            <a:srgbClr val="000000"/>
                          </a:solidFill>
                          <a:effectLst/>
                          <a:latin typeface="+mn-ea"/>
                          <a:ea typeface="+mn-ea"/>
                          <a:cs typeface="宋体" panose="02010600030101010101" pitchFamily="2" charset="-122"/>
                        </a:rPr>
                        <a:t>3</a:t>
                      </a:r>
                      <a:r>
                        <a:rPr lang="zh-CN" sz="1600" kern="0" dirty="0">
                          <a:solidFill>
                            <a:srgbClr val="000000"/>
                          </a:solidFill>
                          <a:effectLst/>
                          <a:latin typeface="+mn-ea"/>
                          <a:ea typeface="+mn-ea"/>
                          <a:cs typeface="宋体" panose="02010600030101010101" pitchFamily="2" charset="-122"/>
                        </a:rPr>
                        <a:t>个工作日</a:t>
                      </a:r>
                      <a:endParaRPr lang="zh-CN" sz="16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0" dirty="0">
                          <a:solidFill>
                            <a:srgbClr val="000000"/>
                          </a:solidFill>
                          <a:effectLst/>
                          <a:latin typeface="+mn-ea"/>
                          <a:ea typeface="+mn-ea"/>
                          <a:cs typeface="宋体" panose="02010600030101010101" pitchFamily="2" charset="-122"/>
                        </a:rPr>
                        <a:t>非关键</a:t>
                      </a:r>
                      <a:r>
                        <a:rPr lang="zh-CN" sz="1600" kern="0" dirty="0" smtClean="0">
                          <a:solidFill>
                            <a:srgbClr val="000000"/>
                          </a:solidFill>
                          <a:effectLst/>
                          <a:latin typeface="+mn-ea"/>
                          <a:ea typeface="+mn-ea"/>
                          <a:cs typeface="宋体" panose="02010600030101010101" pitchFamily="2" charset="-122"/>
                        </a:rPr>
                        <a:t>设备</a:t>
                      </a:r>
                      <a:r>
                        <a:rPr lang="zh-CN" altLang="en-US" sz="1600" kern="0" dirty="0" smtClean="0">
                          <a:solidFill>
                            <a:srgbClr val="000000"/>
                          </a:solidFill>
                          <a:effectLst/>
                          <a:latin typeface="+mn-ea"/>
                          <a:ea typeface="+mn-ea"/>
                          <a:cs typeface="宋体" panose="02010600030101010101" pitchFamily="2" charset="-122"/>
                        </a:rPr>
                        <a:t>检修及</a:t>
                      </a:r>
                      <a:r>
                        <a:rPr lang="zh-CN" altLang="en-US" sz="1600" kern="0" baseline="0" dirty="0" smtClean="0">
                          <a:solidFill>
                            <a:srgbClr val="000000"/>
                          </a:solidFill>
                          <a:effectLst/>
                          <a:latin typeface="+mn-ea"/>
                          <a:ea typeface="+mn-ea"/>
                          <a:cs typeface="宋体" panose="02010600030101010101" pitchFamily="2" charset="-122"/>
                        </a:rPr>
                        <a:t>维护</a:t>
                      </a:r>
                      <a:endParaRPr lang="zh-CN" sz="16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4365">
                <a:tc>
                  <a:txBody>
                    <a:bodyPr/>
                    <a:lstStyle/>
                    <a:p>
                      <a:pPr algn="ctr">
                        <a:spcAft>
                          <a:spcPts val="0"/>
                        </a:spcAft>
                      </a:pPr>
                      <a:r>
                        <a:rPr lang="en-US" sz="1600" kern="0">
                          <a:solidFill>
                            <a:srgbClr val="000000"/>
                          </a:solidFill>
                          <a:effectLst/>
                          <a:latin typeface="+mn-ea"/>
                          <a:ea typeface="+mn-ea"/>
                          <a:cs typeface="宋体" panose="02010600030101010101" pitchFamily="2" charset="-122"/>
                        </a:rPr>
                        <a:t>3</a:t>
                      </a:r>
                      <a:endParaRPr lang="zh-CN" sz="1600" kern="10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0">
                          <a:solidFill>
                            <a:srgbClr val="000000"/>
                          </a:solidFill>
                          <a:effectLst/>
                          <a:latin typeface="+mn-ea"/>
                          <a:ea typeface="+mn-ea"/>
                          <a:cs typeface="宋体" panose="02010600030101010101" pitchFamily="2" charset="-122"/>
                        </a:rPr>
                        <a:t>低</a:t>
                      </a:r>
                      <a:endParaRPr lang="zh-CN" sz="1600" kern="10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0" dirty="0">
                          <a:solidFill>
                            <a:srgbClr val="000000"/>
                          </a:solidFill>
                          <a:effectLst/>
                          <a:latin typeface="+mn-ea"/>
                          <a:ea typeface="+mn-ea"/>
                          <a:cs typeface="宋体" panose="02010600030101010101" pitchFamily="2" charset="-122"/>
                        </a:rPr>
                        <a:t>对</a:t>
                      </a:r>
                      <a:r>
                        <a:rPr lang="en-US" sz="1600" kern="0" dirty="0">
                          <a:solidFill>
                            <a:srgbClr val="000000"/>
                          </a:solidFill>
                          <a:effectLst/>
                          <a:latin typeface="+mn-ea"/>
                          <a:ea typeface="+mn-ea"/>
                          <a:cs typeface="宋体" panose="02010600030101010101" pitchFamily="2" charset="-122"/>
                        </a:rPr>
                        <a:t>IT</a:t>
                      </a:r>
                      <a:r>
                        <a:rPr lang="zh-CN" sz="1600" kern="0" dirty="0">
                          <a:solidFill>
                            <a:srgbClr val="000000"/>
                          </a:solidFill>
                          <a:effectLst/>
                          <a:latin typeface="+mn-ea"/>
                          <a:ea typeface="+mn-ea"/>
                          <a:cs typeface="宋体" panose="02010600030101010101" pitchFamily="2" charset="-122"/>
                        </a:rPr>
                        <a:t>设备影响较小，不会对设备运行状态发生变更，但存在一定潜在风险的维护活动。</a:t>
                      </a:r>
                      <a:endParaRPr lang="zh-CN" sz="16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solidFill>
                            <a:srgbClr val="000000"/>
                          </a:solidFill>
                          <a:effectLst/>
                          <a:latin typeface="+mn-ea"/>
                          <a:ea typeface="+mn-ea"/>
                          <a:cs typeface="宋体" panose="02010600030101010101" pitchFamily="2" charset="-122"/>
                        </a:rPr>
                        <a:t>1</a:t>
                      </a:r>
                      <a:r>
                        <a:rPr lang="zh-CN" sz="1600" kern="0" dirty="0">
                          <a:solidFill>
                            <a:srgbClr val="000000"/>
                          </a:solidFill>
                          <a:effectLst/>
                          <a:latin typeface="+mn-ea"/>
                          <a:ea typeface="+mn-ea"/>
                          <a:cs typeface="宋体" panose="02010600030101010101" pitchFamily="2" charset="-122"/>
                        </a:rPr>
                        <a:t>个工作日</a:t>
                      </a:r>
                      <a:endParaRPr lang="zh-CN" sz="16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0" dirty="0">
                          <a:solidFill>
                            <a:srgbClr val="000000"/>
                          </a:solidFill>
                          <a:effectLst/>
                          <a:latin typeface="+mn-ea"/>
                          <a:ea typeface="+mn-ea"/>
                          <a:cs typeface="宋体" panose="02010600030101010101" pitchFamily="2" charset="-122"/>
                        </a:rPr>
                        <a:t>一般性带电</a:t>
                      </a:r>
                      <a:r>
                        <a:rPr lang="zh-CN" sz="1600" kern="0" dirty="0" smtClean="0">
                          <a:solidFill>
                            <a:srgbClr val="000000"/>
                          </a:solidFill>
                          <a:effectLst/>
                          <a:latin typeface="+mn-ea"/>
                          <a:ea typeface="+mn-ea"/>
                          <a:cs typeface="宋体" panose="02010600030101010101" pitchFamily="2" charset="-122"/>
                        </a:rPr>
                        <a:t>检查</a:t>
                      </a:r>
                      <a:r>
                        <a:rPr lang="zh-CN" altLang="en-US" sz="1600" kern="0" dirty="0" smtClean="0">
                          <a:solidFill>
                            <a:srgbClr val="000000"/>
                          </a:solidFill>
                          <a:effectLst/>
                          <a:latin typeface="+mn-ea"/>
                          <a:ea typeface="+mn-ea"/>
                          <a:cs typeface="宋体" panose="02010600030101010101" pitchFamily="2" charset="-122"/>
                        </a:rPr>
                        <a:t>及维护</a:t>
                      </a:r>
                      <a:endParaRPr lang="zh-CN" sz="16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1" name="矩形 10"/>
          <p:cNvSpPr/>
          <p:nvPr/>
        </p:nvSpPr>
        <p:spPr>
          <a:xfrm>
            <a:off x="1559496" y="5263218"/>
            <a:ext cx="9001000" cy="584775"/>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、对于各维护项变更等级、申请周期的定义，详见“附件</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：基础设施维护变更等级表”或“变更管理流程文档“。</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2014年年终总结">
      <a:majorFont>
        <a:latin typeface="Copperplate Gothic Bold"/>
        <a:ea typeface="微软雅黑"/>
        <a:cs typeface=""/>
      </a:majorFont>
      <a:minorFont>
        <a:latin typeface="Copperplate Gothic Bold"/>
        <a:ea typeface="微软雅黑"/>
        <a:cs typeface=""/>
      </a:minorFont>
    </a:fontScheme>
    <a:fmtScheme name="Book">
      <a:fillStyleLst>
        <a:solidFill>
          <a:schemeClr val="phClr">
            <a:tint val="100000"/>
            <a:shade val="100000"/>
            <a:hueMod val="100000"/>
            <a:satMod val="100000"/>
          </a:schemeClr>
        </a:solidFill>
        <a:gradFill rotWithShape="1">
          <a:gsLst>
            <a:gs pos="0">
              <a:schemeClr val="phClr">
                <a:tint val="30000"/>
                <a:shade val="100000"/>
                <a:hueMod val="100000"/>
                <a:satMod val="100000"/>
              </a:schemeClr>
            </a:gs>
            <a:gs pos="80000">
              <a:schemeClr val="phClr">
                <a:tint val="70000"/>
                <a:shade val="100000"/>
                <a:hueMod val="100000"/>
                <a:satMod val="100000"/>
              </a:schemeClr>
            </a:gs>
            <a:gs pos="100000">
              <a:schemeClr val="phClr">
                <a:tint val="100000"/>
                <a:shade val="100000"/>
                <a:hueMod val="100000"/>
                <a:satMod val="100000"/>
              </a:schemeClr>
            </a:gs>
          </a:gsLst>
          <a:lin ang="7200000" scaled="1"/>
        </a:gradFill>
        <a:gradFill rotWithShape="1">
          <a:gsLst>
            <a:gs pos="0">
              <a:schemeClr val="phClr">
                <a:tint val="80000"/>
                <a:shade val="100000"/>
                <a:hueMod val="100000"/>
                <a:satMod val="100000"/>
              </a:schemeClr>
            </a:gs>
            <a:gs pos="30000">
              <a:schemeClr val="phClr">
                <a:tint val="100000"/>
                <a:shade val="100000"/>
                <a:hueMod val="100000"/>
                <a:satMod val="100000"/>
              </a:schemeClr>
            </a:gs>
            <a:gs pos="100000">
              <a:schemeClr val="phClr">
                <a:tint val="100000"/>
                <a:shade val="50000"/>
                <a:hueMod val="100000"/>
                <a:satMod val="100000"/>
              </a:schemeClr>
            </a:gs>
          </a:gsLst>
          <a:lin ang="18000000" scaled="1"/>
        </a:gradFill>
      </a:fillStyleLst>
      <a:lnStyleLst>
        <a:ln w="12700"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a:rot lat="0" lon="0" rev="0"/>
            </a:camera>
            <a:lightRig rig="morning" dir="bl"/>
          </a:scene3d>
          <a:sp3d extrusionH="222250" contourW="25400" prstMaterial="matte">
            <a:bevelT w="38100" h="38100" prst="softRound"/>
            <a:bevelB/>
            <a:extrusionClr>
              <a:srgbClr val="FF0000"/>
            </a:extrusionClr>
            <a:contourClr>
              <a:schemeClr val="accent3">
                <a:tint val="100000"/>
                <a:shade val="100000"/>
                <a:hueMod val="100000"/>
                <a:satMod val="100000"/>
              </a:schemeClr>
            </a:contourClr>
          </a:sp3d>
        </a:effectStyle>
        <a:effectStyle>
          <a:effectLst>
            <a:glow>
              <a:schemeClr val="phClr">
                <a:tint val="100000"/>
                <a:shade val="100000"/>
                <a:hueMod val="100000"/>
                <a:satMod val="100000"/>
              </a:schemeClr>
            </a:glow>
          </a:effectLst>
          <a:scene3d>
            <a:camera prst="orthographicFront" fov="0">
              <a:rot lat="0" lon="0" rev="0"/>
            </a:camera>
            <a:lightRig rig="soft" dir="bl">
              <a:rot lat="0" lon="0" rev="0"/>
            </a:lightRig>
          </a:scene3d>
          <a:sp3d prstMaterial="plastic">
            <a:bevelT w="38100" h="38100"/>
            <a:contourClr>
              <a:schemeClr val="phClr">
                <a:tint val="100000"/>
                <a:shade val="100000"/>
                <a:hueMod val="100000"/>
                <a:satMod val="1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Paper</Template>
  <TotalTime>0</TotalTime>
  <Words>2388</Words>
  <Application>WPS 演示</Application>
  <PresentationFormat>自定义</PresentationFormat>
  <Paragraphs>230</Paragraphs>
  <Slides>16</Slides>
  <Notes>15</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0</vt:i4>
      </vt:variant>
      <vt:variant>
        <vt:lpstr>幻灯片标题</vt:lpstr>
      </vt:variant>
      <vt:variant>
        <vt:i4>16</vt:i4>
      </vt:variant>
    </vt:vector>
  </HeadingPairs>
  <TitlesOfParts>
    <vt:vector size="29" baseType="lpstr">
      <vt:lpstr>Arial</vt:lpstr>
      <vt:lpstr>宋体</vt:lpstr>
      <vt:lpstr>Wingdings</vt:lpstr>
      <vt:lpstr>Impact</vt:lpstr>
      <vt:lpstr>Copperplate Gothic Bold</vt:lpstr>
      <vt:lpstr>华康俪金黑W8</vt:lpstr>
      <vt:lpstr>微软雅黑</vt:lpstr>
      <vt:lpstr>Calibri</vt:lpstr>
      <vt:lpstr>Times New Roman</vt:lpstr>
      <vt:lpstr>Cambria</vt:lpstr>
      <vt:lpstr>Arial Unicode MS</vt:lpstr>
      <vt:lpstr>黑体</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多吉</dc:creator>
  <cp:lastModifiedBy>30280</cp:lastModifiedBy>
  <cp:revision>532</cp:revision>
  <dcterms:created xsi:type="dcterms:W3CDTF">2014-01-11T15:22:00Z</dcterms:created>
  <dcterms:modified xsi:type="dcterms:W3CDTF">2019-10-18T08:18:45Z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