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7" r:id="rId3"/>
    <p:sldId id="349" r:id="rId5"/>
    <p:sldId id="350" r:id="rId6"/>
    <p:sldId id="356" r:id="rId7"/>
    <p:sldId id="351" r:id="rId8"/>
    <p:sldId id="358" r:id="rId9"/>
    <p:sldId id="352" r:id="rId10"/>
    <p:sldId id="359" r:id="rId11"/>
    <p:sldId id="360" r:id="rId12"/>
    <p:sldId id="361" r:id="rId13"/>
    <p:sldId id="353" r:id="rId14"/>
    <p:sldId id="281" r:id="rId15"/>
  </p:sldIdLst>
  <p:sldSz cx="12192000" cy="6858000"/>
  <p:notesSz cx="6858000" cy="9144000"/>
  <p:embeddedFontLst>
    <p:embeddedFont>
      <p:font typeface="Impact" panose="020B0806030902050204" pitchFamily="34" charset="0"/>
      <p:regular r:id="rId20"/>
    </p:embeddedFont>
    <p:embeddedFont>
      <p:font typeface="Copperplate Gothic Bold" panose="020E0705020206020404" pitchFamily="3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微软雅黑" panose="020B0503020204020204" pitchFamily="34" charset="-122"/>
      <p:regular r:id="rId2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9933"/>
    <a:srgbClr val="00CC00"/>
    <a:srgbClr val="28A9D6"/>
    <a:srgbClr val="7FCCE7"/>
    <a:srgbClr val="4AB7DC"/>
    <a:srgbClr val="0033CC"/>
    <a:srgbClr val="4DB8DD"/>
    <a:srgbClr val="404040"/>
    <a:srgbClr val="6AC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1" autoAdjust="0"/>
    <p:restoredTop sz="93126" autoAdjust="0"/>
  </p:normalViewPr>
  <p:slideViewPr>
    <p:cSldViewPr showGuides="1">
      <p:cViewPr varScale="1">
        <p:scale>
          <a:sx n="70" d="100"/>
          <a:sy n="70" d="100"/>
        </p:scale>
        <p:origin x="-828" y="-108"/>
      </p:cViewPr>
      <p:guideLst>
        <p:guide orient="horz" pos="391"/>
        <p:guide orient="horz" pos="1298"/>
        <p:guide orient="horz" pos="3793"/>
        <p:guide orient="horz" pos="3113"/>
        <p:guide orient="horz" pos="2704"/>
        <p:guide orient="horz" pos="3294"/>
        <p:guide pos="3840"/>
        <p:guide pos="892"/>
        <p:guide pos="7650"/>
        <p:guide pos="7015"/>
        <p:guide pos="1255"/>
        <p:guide pos="6335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-485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BFD89-BB28-47C4-8202-677F6E447B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3D1DB-4B89-4B9E-99FA-51A04CF95A3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D7BAD-2227-4ED9-976D-74FC1DE8D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502BD0B-23ED-4A76-9C99-2E249C5C7E4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502BD0B-23ED-4A76-9C99-2E249C5C7E4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502BD0B-23ED-4A76-9C99-2E249C5C7E4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228866"/>
            <a:ext cx="12192000" cy="184820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4221088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3"/>
          <p:cNvSpPr txBox="1"/>
          <p:nvPr userDrawn="1"/>
        </p:nvSpPr>
        <p:spPr>
          <a:xfrm>
            <a:off x="3402260" y="2567806"/>
            <a:ext cx="5387481" cy="10763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润泽科技数据中心</a:t>
            </a:r>
            <a:endParaRPr lang="zh-CN" altLang="en-US" sz="32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32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87200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87200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787200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42"/>
          <p:cNvSpPr txBox="1"/>
          <p:nvPr userDrawn="1"/>
        </p:nvSpPr>
        <p:spPr>
          <a:xfrm>
            <a:off x="4603750" y="6156325"/>
            <a:ext cx="2984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润泽科技发展有限公司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-34" y="2060848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润泽LOGO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83185" y="297815"/>
            <a:ext cx="3602990" cy="8229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94211"/>
            <a:ext cx="84660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339933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zh-CN" altLang="en-US" sz="2400" b="1" dirty="0">
                <a:solidFill>
                  <a:schemeClr val="accent1"/>
                </a:solidFill>
              </a:rPr>
              <a:t>目录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3" name="图片 2" descr="润泽LOGO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95640" y="21336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1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润泽LOGO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51520" y="227965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2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润泽LOGO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40700" y="227965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3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润泽LOGO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54365" y="94615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4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04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润泽LOGO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66735" y="33274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5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05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润泽LOGO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54365" y="21336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6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06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润泽LOGO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609330" y="33274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底面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2626517"/>
            <a:ext cx="12192000" cy="1714585"/>
          </a:xfrm>
          <a:prstGeom prst="rect">
            <a:avLst/>
          </a:prstGeom>
          <a:solidFill>
            <a:schemeClr val="accent1"/>
          </a:solidFill>
          <a:ln>
            <a:solidFill>
              <a:srgbClr val="339933"/>
            </a:soli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0" y="437361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3"/>
          <p:cNvSpPr txBox="1"/>
          <p:nvPr userDrawn="1"/>
        </p:nvSpPr>
        <p:spPr>
          <a:xfrm>
            <a:off x="3876871" y="2822089"/>
            <a:ext cx="4438258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Copperplate Gothic Bold" panose="020E0705020206020404" pitchFamily="34" charset="0"/>
                <a:ea typeface="华康俪金黑W8" pitchFamily="49" charset="-122"/>
              </a:rPr>
              <a:t>谢谢</a:t>
            </a:r>
            <a:endParaRPr lang="zh-CN" altLang="en-US" sz="115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华康俪金黑W8" pitchFamily="49" charset="-122"/>
              <a:ea typeface="华康俪金黑W8" pitchFamily="49" charset="-122"/>
            </a:endParaRPr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-34" y="2597856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/>
        </p:nvCxnSpPr>
        <p:spPr>
          <a:xfrm>
            <a:off x="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/>
        </p:nvCxnSpPr>
        <p:spPr>
          <a:xfrm>
            <a:off x="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/>
        </p:nvCxnSpPr>
        <p:spPr>
          <a:xfrm>
            <a:off x="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 userDrawn="1"/>
        </p:nvCxnSpPr>
        <p:spPr>
          <a:xfrm>
            <a:off x="787200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 userDrawn="1"/>
        </p:nvCxnSpPr>
        <p:spPr>
          <a:xfrm>
            <a:off x="787200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>
            <a:off x="787200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42"/>
          <p:cNvSpPr txBox="1"/>
          <p:nvPr userDrawn="1"/>
        </p:nvSpPr>
        <p:spPr>
          <a:xfrm>
            <a:off x="4858385" y="6093460"/>
            <a:ext cx="27666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润泽科技发展有限公司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图片 1" descr="润泽LOGO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81365" y="60960"/>
            <a:ext cx="3602990" cy="8229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943261" y="6338262"/>
            <a:ext cx="540987" cy="283147"/>
          </a:xfrm>
          <a:prstGeom prst="rect">
            <a:avLst/>
          </a:prstGeom>
        </p:spPr>
        <p:txBody>
          <a:bodyPr wrap="square" lIns="0" tIns="0" rIns="0" bIns="0"/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rgbClr val="E6E6E6"/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3"/>
          <p:cNvSpPr txBox="1"/>
          <p:nvPr/>
        </p:nvSpPr>
        <p:spPr>
          <a:xfrm>
            <a:off x="3287688" y="3212976"/>
            <a:ext cx="5387481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人员值班管理培训</a:t>
            </a:r>
            <a:endParaRPr lang="en-US" altLang="zh-CN" sz="32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04312" y="4869160"/>
            <a:ext cx="25609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培训讲师：刘桂岩</a:t>
            </a:r>
            <a:endParaRPr lang="en-US" altLang="zh-CN" dirty="0"/>
          </a:p>
          <a:p>
            <a:r>
              <a:rPr lang="zh-CN" altLang="en-US" dirty="0"/>
              <a:t>培训日期：</a:t>
            </a:r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5183D58-648D-4475-BEF8-624F48514A30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5159490" y="153706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154940" y="176948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154940" y="128688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159490" y="153706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54940" y="176948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154940" y="157491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59490" y="1358888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424754" y="1387871"/>
            <a:ext cx="7775701" cy="810099"/>
            <a:chOff x="3504874" y="1353111"/>
            <a:chExt cx="5182251" cy="1057946"/>
          </a:xfrm>
        </p:grpSpPr>
        <p:sp>
          <p:nvSpPr>
            <p:cNvPr id="13" name="矩形 12"/>
            <p:cNvSpPr/>
            <p:nvPr/>
          </p:nvSpPr>
          <p:spPr>
            <a:xfrm>
              <a:off x="5108996" y="1353111"/>
              <a:ext cx="3578129" cy="10579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accent1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矩形 29"/>
            <p:cNvSpPr/>
            <p:nvPr/>
          </p:nvSpPr>
          <p:spPr>
            <a:xfrm>
              <a:off x="3504874" y="1353111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01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mpact" panose="020B0806030902050204" pitchFamily="34" charset="0"/>
              </a:endParaRPr>
            </a:p>
          </p:txBody>
        </p:sp>
        <p:sp>
          <p:nvSpPr>
            <p:cNvPr id="16" name="TextBox 42"/>
            <p:cNvSpPr txBox="1"/>
            <p:nvPr/>
          </p:nvSpPr>
          <p:spPr>
            <a:xfrm>
              <a:off x="5269496" y="1716282"/>
              <a:ext cx="3416854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培训目标及培训要求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424754" y="2273851"/>
            <a:ext cx="7775702" cy="810099"/>
            <a:chOff x="3504874" y="2510154"/>
            <a:chExt cx="5182252" cy="1057946"/>
          </a:xfrm>
        </p:grpSpPr>
        <p:sp>
          <p:nvSpPr>
            <p:cNvPr id="18" name="矩形 17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02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mpact" panose="020B0806030902050204" pitchFamily="34" charset="0"/>
              </a:endParaRPr>
            </a:p>
          </p:txBody>
        </p:sp>
        <p:sp>
          <p:nvSpPr>
            <p:cNvPr id="21" name="TextBox 81"/>
            <p:cNvSpPr txBox="1"/>
            <p:nvPr/>
          </p:nvSpPr>
          <p:spPr>
            <a:xfrm>
              <a:off x="5269498" y="2873327"/>
              <a:ext cx="3417628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排版管理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424754" y="3159831"/>
            <a:ext cx="7775701" cy="810099"/>
            <a:chOff x="3504874" y="3667198"/>
            <a:chExt cx="5182251" cy="1057946"/>
          </a:xfrm>
        </p:grpSpPr>
        <p:sp>
          <p:nvSpPr>
            <p:cNvPr id="23" name="矩形 22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03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mpact" panose="020B0806030902050204" pitchFamily="34" charset="0"/>
              </a:endParaRPr>
            </a:p>
          </p:txBody>
        </p:sp>
        <p:sp>
          <p:nvSpPr>
            <p:cNvPr id="26" name="TextBox 90"/>
            <p:cNvSpPr txBox="1"/>
            <p:nvPr/>
          </p:nvSpPr>
          <p:spPr>
            <a:xfrm>
              <a:off x="5269499" y="4030369"/>
              <a:ext cx="3416852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交接班管理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423592" y="4042047"/>
            <a:ext cx="7775701" cy="810099"/>
            <a:chOff x="3503712" y="4819326"/>
            <a:chExt cx="5182251" cy="1057946"/>
          </a:xfrm>
        </p:grpSpPr>
        <p:sp>
          <p:nvSpPr>
            <p:cNvPr id="28" name="矩形 27"/>
            <p:cNvSpPr/>
            <p:nvPr/>
          </p:nvSpPr>
          <p:spPr>
            <a:xfrm>
              <a:off x="5107834" y="4819326"/>
              <a:ext cx="3578129" cy="1057946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矩形 29"/>
            <p:cNvSpPr/>
            <p:nvPr/>
          </p:nvSpPr>
          <p:spPr>
            <a:xfrm>
              <a:off x="3503712" y="4819326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TextBox 89"/>
            <p:cNvSpPr txBox="1"/>
            <p:nvPr/>
          </p:nvSpPr>
          <p:spPr>
            <a:xfrm>
              <a:off x="3744450" y="4974694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04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mpact" panose="020B0806030902050204" pitchFamily="34" charset="0"/>
              </a:endParaRPr>
            </a:p>
          </p:txBody>
        </p:sp>
        <p:sp>
          <p:nvSpPr>
            <p:cNvPr id="33" name="TextBox 90"/>
            <p:cNvSpPr txBox="1"/>
            <p:nvPr/>
          </p:nvSpPr>
          <p:spPr>
            <a:xfrm>
              <a:off x="5268337" y="5182497"/>
              <a:ext cx="3417626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值班管理规定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值班管理规定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714" y="903327"/>
            <a:ext cx="10146853" cy="962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000" b="1" dirty="0"/>
              <a:t>值班人员在满足</a:t>
            </a:r>
            <a:r>
              <a:rPr lang="en-US" altLang="zh-CN" sz="2000" b="1" dirty="0"/>
              <a:t>《</a:t>
            </a:r>
            <a:r>
              <a:rPr lang="zh-CN" altLang="en-US" sz="2000" b="1" dirty="0"/>
              <a:t>人员岗位说明书</a:t>
            </a:r>
            <a:r>
              <a:rPr lang="en-US" altLang="zh-CN" sz="2000" b="1" dirty="0"/>
              <a:t>》</a:t>
            </a:r>
            <a:r>
              <a:rPr lang="zh-CN" altLang="en-US" sz="2000" b="1" dirty="0"/>
              <a:t>相关工作内容要求之外，还应遵循如下岗位工作纪律要求，具体如下：</a:t>
            </a:r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61714" y="1866091"/>
            <a:ext cx="9956573" cy="4565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、值班人员在巡检中发现事故隐患须汇报不得隐瞒拖延，并应及时记录；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、值班人员不得未经审批擅自改变设备配置状态；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、值班人员日常操作时实行双岗复核制，不得单人进行任何维护及操作设备动作；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、值班人员不得在机房区域留宿外来无关人员，更不能进入设备间和机房；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、值班人员应做好值班室、设备间等空间的出入登记工作，做好人员、物品出入管控工作；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、值班人员应保持值班室卫生整洁干净，物品摆放有序，办公用品和文件须妥善保管，使用后马上归还到指定位置；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、值班人员应有高度的责任心和工作热情，严格遵守工作规范和操作流程；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、值班人员须严格遵守岗位纪律，工作期间不得从事与工作无关事项，严禁嬉笑打闹、脱岗睡岗、观看视频；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、值班人员离岗时间不能超过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分钟，离岗时必须携带对讲机等设备，并通报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值班人员协助做好离岗时的值机工作，在发生事件时保证能够随时应答。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rgbClr val="E6E6E6"/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5159490" y="153706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154940" y="176948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154940" y="128688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159490" y="153706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54940" y="176948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154940" y="157491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59490" y="1358888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424754" y="1387871"/>
            <a:ext cx="7775701" cy="810099"/>
            <a:chOff x="3504874" y="1353111"/>
            <a:chExt cx="5182251" cy="1057946"/>
          </a:xfrm>
        </p:grpSpPr>
        <p:sp>
          <p:nvSpPr>
            <p:cNvPr id="13" name="矩形 12"/>
            <p:cNvSpPr/>
            <p:nvPr/>
          </p:nvSpPr>
          <p:spPr>
            <a:xfrm>
              <a:off x="5108996" y="1353111"/>
              <a:ext cx="3578129" cy="1057946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3504874" y="1353111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TextBox 42"/>
            <p:cNvSpPr txBox="1"/>
            <p:nvPr/>
          </p:nvSpPr>
          <p:spPr>
            <a:xfrm>
              <a:off x="5269496" y="1716282"/>
              <a:ext cx="3416854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培训目标及培训要求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424754" y="2273851"/>
            <a:ext cx="7775702" cy="810099"/>
            <a:chOff x="3504874" y="2510154"/>
            <a:chExt cx="5182252" cy="1057946"/>
          </a:xfrm>
        </p:grpSpPr>
        <p:sp>
          <p:nvSpPr>
            <p:cNvPr id="18" name="矩形 17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0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TextBox 81"/>
            <p:cNvSpPr txBox="1"/>
            <p:nvPr/>
          </p:nvSpPr>
          <p:spPr>
            <a:xfrm>
              <a:off x="5269498" y="2873327"/>
              <a:ext cx="3417628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排版管理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424754" y="3159831"/>
            <a:ext cx="7775701" cy="810099"/>
            <a:chOff x="3504874" y="3667198"/>
            <a:chExt cx="5182251" cy="1057946"/>
          </a:xfrm>
        </p:grpSpPr>
        <p:sp>
          <p:nvSpPr>
            <p:cNvPr id="23" name="矩形 22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5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6" name="TextBox 90"/>
            <p:cNvSpPr txBox="1"/>
            <p:nvPr/>
          </p:nvSpPr>
          <p:spPr>
            <a:xfrm>
              <a:off x="5269499" y="4030369"/>
              <a:ext cx="3416852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交接班管理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423592" y="4042047"/>
            <a:ext cx="7775701" cy="810099"/>
            <a:chOff x="3503712" y="4819326"/>
            <a:chExt cx="5182251" cy="1057946"/>
          </a:xfrm>
        </p:grpSpPr>
        <p:sp>
          <p:nvSpPr>
            <p:cNvPr id="28" name="矩形 27"/>
            <p:cNvSpPr/>
            <p:nvPr/>
          </p:nvSpPr>
          <p:spPr>
            <a:xfrm>
              <a:off x="5107834" y="4819326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9"/>
            <p:cNvSpPr/>
            <p:nvPr/>
          </p:nvSpPr>
          <p:spPr>
            <a:xfrm>
              <a:off x="3503712" y="4819326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0" name="TextBox 89"/>
            <p:cNvSpPr txBox="1"/>
            <p:nvPr/>
          </p:nvSpPr>
          <p:spPr>
            <a:xfrm>
              <a:off x="3744450" y="4974694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3" name="TextBox 90"/>
            <p:cNvSpPr txBox="1"/>
            <p:nvPr/>
          </p:nvSpPr>
          <p:spPr>
            <a:xfrm>
              <a:off x="5268337" y="5182497"/>
              <a:ext cx="3417626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值班管理规定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培训目标及培训要求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3432" y="1196752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培训目标</a:t>
            </a:r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83432" y="3399383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培训要求</a:t>
            </a:r>
            <a:endParaRPr lang="zh-CN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31504" y="1916832"/>
            <a:ext cx="9073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1600" dirty="0">
                <a:latin typeface="+mn-ea"/>
              </a:rPr>
              <a:t>       为</a:t>
            </a:r>
            <a:r>
              <a:rPr lang="zh-CN" altLang="en-US" sz="1600" dirty="0" smtClean="0">
                <a:latin typeface="+mn-ea"/>
              </a:rPr>
              <a:t>确保润泽科技数据</a:t>
            </a:r>
            <a:r>
              <a:rPr lang="zh-CN" altLang="en-US" sz="1600" dirty="0">
                <a:latin typeface="+mn-ea"/>
              </a:rPr>
              <a:t>中心正常稳定运行，对人员排班方式、值班工作内容、交接班方式及调班倒休等进行规范化管理，清晰、明确人员值班相关工作事项，明确值班人员的责任和权利，确保工作的连续性和工作责任的落实。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1631504" y="4149080"/>
            <a:ext cx="89289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1600" dirty="0">
                <a:latin typeface="+mn-ea"/>
              </a:rPr>
              <a:t>       参训人员需要掌握人员值班管理规定，能够明确值班人员的责任和权利，能够很好地落实值班管理工作的责任和连续性。</a:t>
            </a:r>
            <a:endParaRPr lang="en-US" altLang="zh-CN" sz="16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5183D58-648D-4475-BEF8-624F48514A30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5159490" y="153706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154940" y="176948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154940" y="128688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159490" y="153706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54940" y="176948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154940" y="157491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59490" y="1358888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424754" y="1387871"/>
            <a:ext cx="7775701" cy="810099"/>
            <a:chOff x="3504874" y="1353111"/>
            <a:chExt cx="5182251" cy="1057946"/>
          </a:xfrm>
        </p:grpSpPr>
        <p:sp>
          <p:nvSpPr>
            <p:cNvPr id="13" name="矩形 12"/>
            <p:cNvSpPr/>
            <p:nvPr/>
          </p:nvSpPr>
          <p:spPr>
            <a:xfrm>
              <a:off x="5108996" y="1353111"/>
              <a:ext cx="3578129" cy="10579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accent1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矩形 29"/>
            <p:cNvSpPr/>
            <p:nvPr/>
          </p:nvSpPr>
          <p:spPr>
            <a:xfrm>
              <a:off x="3504874" y="1353111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01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mpact" panose="020B0806030902050204" pitchFamily="34" charset="0"/>
              </a:endParaRPr>
            </a:p>
          </p:txBody>
        </p:sp>
        <p:sp>
          <p:nvSpPr>
            <p:cNvPr id="16" name="TextBox 42"/>
            <p:cNvSpPr txBox="1"/>
            <p:nvPr/>
          </p:nvSpPr>
          <p:spPr>
            <a:xfrm>
              <a:off x="5269496" y="1716282"/>
              <a:ext cx="3416854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培训目标及培训要求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424754" y="2273851"/>
            <a:ext cx="7775702" cy="810099"/>
            <a:chOff x="3504874" y="2510154"/>
            <a:chExt cx="5182252" cy="1057946"/>
          </a:xfrm>
        </p:grpSpPr>
        <p:sp>
          <p:nvSpPr>
            <p:cNvPr id="18" name="矩形 17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02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mpact" panose="020B0806030902050204" pitchFamily="34" charset="0"/>
              </a:endParaRPr>
            </a:p>
          </p:txBody>
        </p:sp>
        <p:sp>
          <p:nvSpPr>
            <p:cNvPr id="21" name="TextBox 81"/>
            <p:cNvSpPr txBox="1"/>
            <p:nvPr/>
          </p:nvSpPr>
          <p:spPr>
            <a:xfrm>
              <a:off x="5269498" y="2873327"/>
              <a:ext cx="3417628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排班管理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424754" y="3159831"/>
            <a:ext cx="7775701" cy="810099"/>
            <a:chOff x="3504874" y="3667198"/>
            <a:chExt cx="5182251" cy="1057946"/>
          </a:xfrm>
        </p:grpSpPr>
        <p:sp>
          <p:nvSpPr>
            <p:cNvPr id="23" name="矩形 22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03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mpact" panose="020B0806030902050204" pitchFamily="34" charset="0"/>
              </a:endParaRPr>
            </a:p>
          </p:txBody>
        </p:sp>
        <p:sp>
          <p:nvSpPr>
            <p:cNvPr id="26" name="TextBox 90"/>
            <p:cNvSpPr txBox="1"/>
            <p:nvPr/>
          </p:nvSpPr>
          <p:spPr>
            <a:xfrm>
              <a:off x="5269499" y="4030369"/>
              <a:ext cx="3416852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交接班管理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423592" y="4042047"/>
            <a:ext cx="7775701" cy="810099"/>
            <a:chOff x="3503712" y="4819326"/>
            <a:chExt cx="5182251" cy="1057946"/>
          </a:xfrm>
        </p:grpSpPr>
        <p:sp>
          <p:nvSpPr>
            <p:cNvPr id="28" name="矩形 27"/>
            <p:cNvSpPr/>
            <p:nvPr/>
          </p:nvSpPr>
          <p:spPr>
            <a:xfrm>
              <a:off x="5107834" y="4819326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矩形 29"/>
            <p:cNvSpPr/>
            <p:nvPr/>
          </p:nvSpPr>
          <p:spPr>
            <a:xfrm>
              <a:off x="3503712" y="4819326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TextBox 89"/>
            <p:cNvSpPr txBox="1"/>
            <p:nvPr/>
          </p:nvSpPr>
          <p:spPr>
            <a:xfrm>
              <a:off x="3744450" y="4974694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04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mpact" panose="020B0806030902050204" pitchFamily="34" charset="0"/>
              </a:endParaRPr>
            </a:p>
          </p:txBody>
        </p:sp>
        <p:sp>
          <p:nvSpPr>
            <p:cNvPr id="33" name="TextBox 90"/>
            <p:cNvSpPr txBox="1"/>
            <p:nvPr/>
          </p:nvSpPr>
          <p:spPr>
            <a:xfrm>
              <a:off x="5268337" y="5182497"/>
              <a:ext cx="3417626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值班管理规定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排班管理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1631504" y="908720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排班计划</a:t>
            </a:r>
            <a:endParaRPr lang="zh-CN" altLang="en-US" sz="2000" b="1" dirty="0"/>
          </a:p>
        </p:txBody>
      </p:sp>
      <p:sp>
        <p:nvSpPr>
          <p:cNvPr id="5" name="TextBox 3"/>
          <p:cNvSpPr txBox="1"/>
          <p:nvPr/>
        </p:nvSpPr>
        <p:spPr>
          <a:xfrm>
            <a:off x="1487487" y="1412776"/>
            <a:ext cx="9073009" cy="162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1600" dirty="0">
                <a:latin typeface="+mn-ea"/>
              </a:rPr>
              <a:t>        数据中心值班实行四班两运转制，即分为</a:t>
            </a:r>
            <a:r>
              <a:rPr lang="en-US" altLang="zh-CN" sz="1600" dirty="0">
                <a:latin typeface="+mn-ea"/>
              </a:rPr>
              <a:t>4</a:t>
            </a:r>
            <a:r>
              <a:rPr lang="zh-CN" altLang="en-US" sz="1600" dirty="0">
                <a:latin typeface="+mn-ea"/>
              </a:rPr>
              <a:t>个班次（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班</a:t>
            </a:r>
            <a:r>
              <a:rPr lang="en-US" altLang="zh-CN" sz="1600" dirty="0">
                <a:latin typeface="+mn-ea"/>
              </a:rPr>
              <a:t>-4</a:t>
            </a:r>
            <a:r>
              <a:rPr lang="zh-CN" altLang="en-US" sz="1600" dirty="0">
                <a:latin typeface="+mn-ea"/>
              </a:rPr>
              <a:t>班），每日分</a:t>
            </a:r>
            <a:r>
              <a:rPr lang="en-US" altLang="zh-CN" sz="1600" dirty="0">
                <a:latin typeface="+mn-ea"/>
              </a:rPr>
              <a:t>A</a:t>
            </a:r>
            <a:r>
              <a:rPr lang="zh-CN" altLang="en-US" sz="1600" dirty="0">
                <a:latin typeface="+mn-ea"/>
              </a:rPr>
              <a:t>班和</a:t>
            </a:r>
            <a:r>
              <a:rPr lang="en-US" altLang="zh-CN" sz="1600" dirty="0">
                <a:latin typeface="+mn-ea"/>
              </a:rPr>
              <a:t>B</a:t>
            </a:r>
            <a:r>
              <a:rPr lang="zh-CN" altLang="en-US" sz="1600" dirty="0">
                <a:latin typeface="+mn-ea"/>
              </a:rPr>
              <a:t>班。其中</a:t>
            </a:r>
            <a:r>
              <a:rPr lang="en-US" altLang="zh-CN" sz="1600" dirty="0">
                <a:latin typeface="+mn-ea"/>
              </a:rPr>
              <a:t>A</a:t>
            </a:r>
            <a:r>
              <a:rPr lang="zh-CN" altLang="en-US" sz="1600" dirty="0">
                <a:latin typeface="+mn-ea"/>
              </a:rPr>
              <a:t>班自早</a:t>
            </a:r>
            <a:r>
              <a:rPr lang="en-US" altLang="zh-CN" sz="1600" dirty="0">
                <a:latin typeface="+mn-ea"/>
              </a:rPr>
              <a:t>8</a:t>
            </a:r>
            <a:r>
              <a:rPr lang="zh-CN" altLang="en-US" sz="1600" dirty="0" smtClean="0">
                <a:latin typeface="+mn-ea"/>
              </a:rPr>
              <a:t>：</a:t>
            </a:r>
            <a:r>
              <a:rPr lang="en-US" altLang="zh-CN" sz="1600" dirty="0" smtClean="0">
                <a:latin typeface="+mn-ea"/>
              </a:rPr>
              <a:t>20</a:t>
            </a:r>
            <a:r>
              <a:rPr lang="zh-CN" altLang="en-US" sz="1600" dirty="0">
                <a:latin typeface="+mn-ea"/>
              </a:rPr>
              <a:t>至</a:t>
            </a:r>
            <a:r>
              <a:rPr lang="zh-CN" altLang="en-US" sz="1600" dirty="0" smtClean="0">
                <a:latin typeface="+mn-ea"/>
              </a:rPr>
              <a:t>晚</a:t>
            </a:r>
            <a:r>
              <a:rPr lang="en-US" altLang="zh-CN" sz="1600" dirty="0" smtClean="0">
                <a:latin typeface="+mn-ea"/>
              </a:rPr>
              <a:t>17</a:t>
            </a:r>
            <a:r>
              <a:rPr lang="zh-CN" altLang="en-US" sz="1600" dirty="0" smtClean="0">
                <a:latin typeface="+mn-ea"/>
              </a:rPr>
              <a:t>：</a:t>
            </a:r>
            <a:r>
              <a:rPr lang="en-US" altLang="zh-CN" sz="1600" dirty="0" smtClean="0">
                <a:latin typeface="+mn-ea"/>
              </a:rPr>
              <a:t>20</a:t>
            </a:r>
            <a:r>
              <a:rPr lang="zh-CN" altLang="en-US" sz="1600" dirty="0">
                <a:latin typeface="+mn-ea"/>
              </a:rPr>
              <a:t>，</a:t>
            </a:r>
            <a:r>
              <a:rPr lang="en-US" altLang="zh-CN" sz="1600" dirty="0">
                <a:latin typeface="+mn-ea"/>
              </a:rPr>
              <a:t>B</a:t>
            </a:r>
            <a:r>
              <a:rPr lang="zh-CN" altLang="en-US" sz="1600" dirty="0">
                <a:latin typeface="+mn-ea"/>
              </a:rPr>
              <a:t>班自</a:t>
            </a:r>
            <a:r>
              <a:rPr lang="zh-CN" altLang="en-US" sz="1600" dirty="0" smtClean="0">
                <a:latin typeface="+mn-ea"/>
              </a:rPr>
              <a:t>晚</a:t>
            </a:r>
            <a:r>
              <a:rPr lang="en-US" altLang="zh-CN" sz="1600" dirty="0" smtClean="0">
                <a:latin typeface="+mn-ea"/>
              </a:rPr>
              <a:t>17</a:t>
            </a:r>
            <a:r>
              <a:rPr lang="zh-CN" altLang="en-US" sz="1600" dirty="0" smtClean="0">
                <a:latin typeface="+mn-ea"/>
              </a:rPr>
              <a:t>：</a:t>
            </a:r>
            <a:r>
              <a:rPr lang="en-US" altLang="zh-CN" sz="1600" dirty="0" smtClean="0">
                <a:latin typeface="+mn-ea"/>
              </a:rPr>
              <a:t>20</a:t>
            </a:r>
            <a:r>
              <a:rPr lang="zh-CN" altLang="en-US" sz="1600" dirty="0">
                <a:latin typeface="+mn-ea"/>
              </a:rPr>
              <a:t>至次日早</a:t>
            </a:r>
            <a:r>
              <a:rPr lang="en-US" altLang="zh-CN" sz="1600" dirty="0">
                <a:latin typeface="+mn-ea"/>
              </a:rPr>
              <a:t>8</a:t>
            </a:r>
            <a:r>
              <a:rPr lang="zh-CN" altLang="en-US" sz="1600" dirty="0" smtClean="0">
                <a:latin typeface="+mn-ea"/>
              </a:rPr>
              <a:t>：</a:t>
            </a:r>
            <a:r>
              <a:rPr lang="en-US" altLang="zh-CN" sz="1600" dirty="0" smtClean="0">
                <a:latin typeface="+mn-ea"/>
              </a:rPr>
              <a:t>20</a:t>
            </a:r>
            <a:r>
              <a:rPr lang="zh-CN" altLang="en-US" sz="1600" dirty="0">
                <a:latin typeface="+mn-ea"/>
              </a:rPr>
              <a:t>。各班次排班按照下表方式进行轮转排次，具体方式如下：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1600" dirty="0">
              <a:latin typeface="+mn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87487" y="2636912"/>
          <a:ext cx="9073010" cy="33123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14602"/>
                <a:gridCol w="1814602"/>
                <a:gridCol w="1814602"/>
                <a:gridCol w="1814602"/>
                <a:gridCol w="1814602"/>
              </a:tblGrid>
              <a:tr h="6624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班次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sz="1600" b="1" kern="100" dirty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b="1" kern="100" dirty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天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sz="1600" b="1" kern="100" dirty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600" b="1" kern="100" dirty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天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sz="1600" b="1" kern="100" dirty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600" b="1" kern="100" dirty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天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sz="1600" b="1" kern="100" dirty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1600" b="1" kern="100" dirty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天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</a:tr>
              <a:tr h="6624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班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sz="1600" kern="100" dirty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班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sz="1600" kern="100" dirty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班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624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600" kern="100" dirty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班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sz="1600" kern="100" dirty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班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sz="1600" kern="100" dirty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班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624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600" kern="10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班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sz="1600" kern="100" dirty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班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sz="1600" kern="100" dirty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班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624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1600" kern="100" dirty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班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sz="1600" kern="100" dirty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班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sz="1600" kern="100" dirty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班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5183D58-648D-4475-BEF8-624F48514A30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5159490" y="153706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154940" y="176948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154940" y="128688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159490" y="153706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54940" y="176948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154940" y="157491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59490" y="1358888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424754" y="1387871"/>
            <a:ext cx="7775701" cy="810099"/>
            <a:chOff x="3504874" y="1353111"/>
            <a:chExt cx="5182251" cy="1057946"/>
          </a:xfrm>
        </p:grpSpPr>
        <p:sp>
          <p:nvSpPr>
            <p:cNvPr id="13" name="矩形 12"/>
            <p:cNvSpPr/>
            <p:nvPr/>
          </p:nvSpPr>
          <p:spPr>
            <a:xfrm>
              <a:off x="5108996" y="1353111"/>
              <a:ext cx="3578129" cy="10579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accent1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矩形 29"/>
            <p:cNvSpPr/>
            <p:nvPr/>
          </p:nvSpPr>
          <p:spPr>
            <a:xfrm>
              <a:off x="3504874" y="1353111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01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mpact" panose="020B0806030902050204" pitchFamily="34" charset="0"/>
              </a:endParaRPr>
            </a:p>
          </p:txBody>
        </p:sp>
        <p:sp>
          <p:nvSpPr>
            <p:cNvPr id="16" name="TextBox 42"/>
            <p:cNvSpPr txBox="1"/>
            <p:nvPr/>
          </p:nvSpPr>
          <p:spPr>
            <a:xfrm>
              <a:off x="5269496" y="1716282"/>
              <a:ext cx="3416854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培训目标及培训要求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424754" y="2273851"/>
            <a:ext cx="7775702" cy="810099"/>
            <a:chOff x="3504874" y="2510154"/>
            <a:chExt cx="5182252" cy="1057946"/>
          </a:xfrm>
        </p:grpSpPr>
        <p:sp>
          <p:nvSpPr>
            <p:cNvPr id="18" name="矩形 17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02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mpact" panose="020B0806030902050204" pitchFamily="34" charset="0"/>
              </a:endParaRPr>
            </a:p>
          </p:txBody>
        </p:sp>
        <p:sp>
          <p:nvSpPr>
            <p:cNvPr id="21" name="TextBox 81"/>
            <p:cNvSpPr txBox="1"/>
            <p:nvPr/>
          </p:nvSpPr>
          <p:spPr>
            <a:xfrm>
              <a:off x="5269498" y="2873327"/>
              <a:ext cx="3417628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排版管理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424754" y="3159831"/>
            <a:ext cx="7775701" cy="810099"/>
            <a:chOff x="3504874" y="3667198"/>
            <a:chExt cx="5182251" cy="1057946"/>
          </a:xfrm>
        </p:grpSpPr>
        <p:sp>
          <p:nvSpPr>
            <p:cNvPr id="23" name="矩形 22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03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mpact" panose="020B0806030902050204" pitchFamily="34" charset="0"/>
              </a:endParaRPr>
            </a:p>
          </p:txBody>
        </p:sp>
        <p:sp>
          <p:nvSpPr>
            <p:cNvPr id="26" name="TextBox 90"/>
            <p:cNvSpPr txBox="1"/>
            <p:nvPr/>
          </p:nvSpPr>
          <p:spPr>
            <a:xfrm>
              <a:off x="5269499" y="4030369"/>
              <a:ext cx="3416852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交接班管理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423592" y="4042047"/>
            <a:ext cx="7775701" cy="810099"/>
            <a:chOff x="3503712" y="4819326"/>
            <a:chExt cx="5182251" cy="1057946"/>
          </a:xfrm>
        </p:grpSpPr>
        <p:sp>
          <p:nvSpPr>
            <p:cNvPr id="28" name="矩形 27"/>
            <p:cNvSpPr/>
            <p:nvPr/>
          </p:nvSpPr>
          <p:spPr>
            <a:xfrm>
              <a:off x="5107834" y="4819326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矩形 29"/>
            <p:cNvSpPr/>
            <p:nvPr/>
          </p:nvSpPr>
          <p:spPr>
            <a:xfrm>
              <a:off x="3503712" y="4819326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TextBox 89"/>
            <p:cNvSpPr txBox="1"/>
            <p:nvPr/>
          </p:nvSpPr>
          <p:spPr>
            <a:xfrm>
              <a:off x="3744450" y="4974694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04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mpact" panose="020B0806030902050204" pitchFamily="34" charset="0"/>
              </a:endParaRPr>
            </a:p>
          </p:txBody>
        </p:sp>
        <p:sp>
          <p:nvSpPr>
            <p:cNvPr id="33" name="TextBox 90"/>
            <p:cNvSpPr txBox="1"/>
            <p:nvPr/>
          </p:nvSpPr>
          <p:spPr>
            <a:xfrm>
              <a:off x="5268337" y="5182497"/>
              <a:ext cx="3417626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值班管理规定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交接班管理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1504" y="1444714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交接班时间</a:t>
            </a:r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31504" y="2262931"/>
            <a:ext cx="8640960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为保障交接班工作的顺利开展，接班人员应提前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 — 15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分钟到岗进行工作交接事宜，若接班人员无法到岗需提前通知当值人员，当值人员在接班人员未到前不得离班。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交接班管理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1504" y="1124744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交接班内容</a:t>
            </a:r>
            <a:endParaRPr lang="zh-CN" altLang="en-US" sz="2000" b="1" dirty="0"/>
          </a:p>
        </p:txBody>
      </p:sp>
      <p:sp>
        <p:nvSpPr>
          <p:cNvPr id="5" name="矩形 4"/>
          <p:cNvSpPr/>
          <p:nvPr/>
        </p:nvSpPr>
        <p:spPr>
          <a:xfrm>
            <a:off x="1197320" y="1783269"/>
            <a:ext cx="9723215" cy="3082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按照运维管理工作的需要，交接班管理工作应认真仔细，交接清楚。交接事项主要内容如下：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、值班工具及物品交接，包括工具、通讯设备、办公设备等物品的完整性情况进行交接；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、值机及巡检记录交接，向接班人通告、交接该班动环值机及机房巡检情况，对设备运行情况进行交接；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、工单执行情况交接，对包括事件、变更、供应商、问题、设备上下架等流程工单的执行情况进行交接；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、机房人员出入情况交接，对该班次机房人员出入管理情况进行交接，交接出入登记表及出入申请单；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、领导交办事项跟踪交接，对领导交班的专项事宜进行说明、跟踪。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/>
          </a:p>
          <a:p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交接班管理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1504" y="1124744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交接班要求</a:t>
            </a:r>
            <a:endParaRPr lang="zh-CN" altLang="en-US" sz="2000" b="1" dirty="0"/>
          </a:p>
        </p:txBody>
      </p:sp>
      <p:sp>
        <p:nvSpPr>
          <p:cNvPr id="5" name="矩形 4"/>
          <p:cNvSpPr/>
          <p:nvPr/>
        </p:nvSpPr>
        <p:spPr>
          <a:xfrm>
            <a:off x="1182001" y="1637193"/>
            <a:ext cx="9723215" cy="515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当值员工在交班前必须对本岗位设备运行情况、工具情况、值班工作相关记录等进行全面检查，确保各项内容满足要求，并对相关内容认真交班。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接班人员应认真听取交班情况介绍，详细阅读交接班记录，逐项核对交班纪录内容，全面了解设备运行状况、机房运行记录等。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交接班时发生设备故障或其它事件，应延迟交接班时间，首先对事件进行处理。事件处理应以当值人员为主，接班人员为辅。原则上需在事件正常处理完成后才能继续进行交接班。此外，有以下情况之一的不得进行交接班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、交接班期间突发事件或正在进行重要的操作的，不得交接班；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、接班人酒后上班或精神状态不佳的，当值人员不得进行交接班，并通报运维经理安排其他人员接班；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、交接班记录及交接事项不明确的，接班人可要求其填写清楚、明确后再进行交接班；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、当值人员例行工作未完成的，接班人可要求其完成后再进行交接班。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1600" dirty="0"/>
          </a:p>
          <a:p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014年年终总结">
      <a:majorFont>
        <a:latin typeface="Copperplate Gothic Bold"/>
        <a:ea typeface="微软雅黑"/>
        <a:cs typeface=""/>
      </a:majorFont>
      <a:minorFont>
        <a:latin typeface="Copperplate Gothic Bold"/>
        <a:ea typeface="微软雅黑"/>
        <a:cs typeface=""/>
      </a:minorFont>
    </a:fontScheme>
    <a:fmtScheme name="Book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80000">
              <a:schemeClr val="phClr">
                <a:tint val="7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7200000" scaled="1"/>
        </a:gra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>
              <a:rot lat="0" lon="0" rev="0"/>
            </a:camera>
            <a:lightRig rig="morning" dir="bl"/>
          </a:scene3d>
          <a:sp3d extrusionH="222250" contourW="25400" prstMaterial="matte">
            <a:bevelT w="38100" h="38100" prst="softRound"/>
            <a:bevelB/>
            <a:extrusionClr>
              <a:srgbClr val="FF0000"/>
            </a:extrusionClr>
            <a:contourClr>
              <a:schemeClr val="accent3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soft" dir="bl">
              <a:rot lat="0" lon="0" rev="0"/>
            </a:lightRig>
          </a:scene3d>
          <a:sp3d prstMaterial="plastic">
            <a:bevelT w="38100" h="381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0</TotalTime>
  <Words>1687</Words>
  <Application>WPS 演示</Application>
  <PresentationFormat>自定义</PresentationFormat>
  <Paragraphs>203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Impact</vt:lpstr>
      <vt:lpstr>Copperplate Gothic Bold</vt:lpstr>
      <vt:lpstr>华康俪金黑W8</vt:lpstr>
      <vt:lpstr>Calibri</vt:lpstr>
      <vt:lpstr>微软雅黑</vt:lpstr>
      <vt:lpstr>Times New Roman</vt:lpstr>
      <vt:lpstr>Arial Unicode MS</vt:lpstr>
      <vt:lpstr>黑体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多吉</dc:creator>
  <cp:lastModifiedBy>30280</cp:lastModifiedBy>
  <cp:revision>446</cp:revision>
  <dcterms:created xsi:type="dcterms:W3CDTF">2014-01-11T15:22:00Z</dcterms:created>
  <dcterms:modified xsi:type="dcterms:W3CDTF">2019-10-28T01:09:20Z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