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30"/>
  </p:handoutMasterIdLst>
  <p:sldIdLst>
    <p:sldId id="356" r:id="rId3"/>
    <p:sldId id="357" r:id="rId5"/>
    <p:sldId id="358" r:id="rId6"/>
    <p:sldId id="360" r:id="rId7"/>
    <p:sldId id="359" r:id="rId8"/>
    <p:sldId id="362" r:id="rId9"/>
    <p:sldId id="361" r:id="rId10"/>
    <p:sldId id="363" r:id="rId11"/>
    <p:sldId id="364" r:id="rId12"/>
    <p:sldId id="365" r:id="rId13"/>
    <p:sldId id="373" r:id="rId14"/>
    <p:sldId id="374" r:id="rId15"/>
    <p:sldId id="381" r:id="rId16"/>
    <p:sldId id="379" r:id="rId17"/>
    <p:sldId id="368" r:id="rId18"/>
    <p:sldId id="369" r:id="rId19"/>
    <p:sldId id="370" r:id="rId20"/>
    <p:sldId id="371" r:id="rId21"/>
    <p:sldId id="372" r:id="rId22"/>
    <p:sldId id="392" r:id="rId23"/>
    <p:sldId id="393" r:id="rId24"/>
    <p:sldId id="394" r:id="rId25"/>
    <p:sldId id="395" r:id="rId26"/>
    <p:sldId id="396" r:id="rId27"/>
    <p:sldId id="397" r:id="rId28"/>
    <p:sldId id="281" r:id="rId29"/>
  </p:sldIdLst>
  <p:sldSz cx="12192000" cy="6858000"/>
  <p:notesSz cx="6858000" cy="9144000"/>
  <p:embeddedFontLst>
    <p:embeddedFont>
      <p:font typeface="Impact" panose="020B0806030902050204" pitchFamily="34" charset="0"/>
      <p:regular r:id="rId34"/>
    </p:embeddedFont>
    <p:embeddedFont>
      <p:font typeface="Copperplate Gothic Bold" panose="020E0705020206020404" pitchFamily="34" charset="0"/>
      <p:regular r:id="rId35"/>
    </p:embeddedFont>
    <p:embeddedFont>
      <p:font typeface="微软雅黑" panose="020B0503020204020204" pitchFamily="34" charset="-122"/>
      <p:regular r:id="rId36"/>
    </p:embeddedFont>
    <p:embeddedFont>
      <p:font typeface="Calibri" panose="020F0502020204030204" charset="0"/>
      <p:regular r:id="rId37"/>
      <p:bold r:id="rId38"/>
      <p:italic r:id="rId39"/>
      <p:boldItalic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90724" autoAdjust="0"/>
  </p:normalViewPr>
  <p:slideViewPr>
    <p:cSldViewPr showGuides="1">
      <p:cViewPr>
        <p:scale>
          <a:sx n="75" d="100"/>
          <a:sy n="75" d="100"/>
        </p:scale>
        <p:origin x="-678" y="210"/>
      </p:cViewPr>
      <p:guideLst>
        <p:guide orient="horz" pos="400"/>
        <p:guide orient="horz" pos="1321"/>
        <p:guide orient="horz" pos="3793"/>
        <p:guide orient="horz" pos="3113"/>
        <p:guide orient="horz" pos="2704"/>
        <p:guide orient="horz" pos="3316"/>
        <p:guide pos="3840"/>
        <p:guide pos="836"/>
        <p:guide pos="7680"/>
        <p:guide pos="7028"/>
        <p:guide pos="1255"/>
        <p:guide pos="6335"/>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endParaRPr lang="zh-CN" altLang="en-US" sz="3200" b="1" dirty="0" smtClean="0">
              <a:ln w="3175">
                <a:solidFill>
                  <a:srgbClr val="31A5D7"/>
                </a:solidFill>
              </a:ln>
              <a:solidFill>
                <a:schemeClr val="bg1"/>
              </a:solidFill>
              <a:latin typeface="+mj-ea"/>
              <a:ea typeface="+mj-ea"/>
            </a:endParaRPr>
          </a:p>
          <a:p>
            <a:pPr algn="ctr"/>
            <a:endParaRPr lang="en-US" altLang="zh-CN" sz="3200" b="1" dirty="0" smtClean="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userDrawn="1"/>
        </p:nvPicPr>
        <p:blipFill>
          <a:blip r:embed="rId2" cstate="print"/>
          <a:stretch>
            <a:fillRect/>
          </a:stretch>
        </p:blipFill>
        <p:spPr>
          <a:xfrm>
            <a:off x="358775" y="3416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LOGO"/>
          <p:cNvPicPr>
            <a:picLocks noChangeAspect="1"/>
          </p:cNvPicPr>
          <p:nvPr userDrawn="1"/>
        </p:nvPicPr>
        <p:blipFill>
          <a:blip r:embed="rId2" cstate="print"/>
          <a:stretch>
            <a:fillRect/>
          </a:stretch>
        </p:blipFill>
        <p:spPr>
          <a:xfrm>
            <a:off x="815086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7562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185"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15300"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07910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211820"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cstate="print"/>
          <a:stretch>
            <a:fillRect/>
          </a:stretch>
        </p:blipFill>
        <p:spPr>
          <a:xfrm>
            <a:off x="818769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LOGO"/>
          <p:cNvPicPr>
            <a:picLocks noChangeAspect="1"/>
          </p:cNvPicPr>
          <p:nvPr userDrawn="1"/>
        </p:nvPicPr>
        <p:blipFill>
          <a:blip r:embed="rId2" cstate="print"/>
          <a:stretch>
            <a:fillRect/>
          </a:stretch>
        </p:blipFill>
        <p:spPr>
          <a:xfrm>
            <a:off x="8230235" y="1130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
          <p:cNvSpPr txBox="1"/>
          <p:nvPr/>
        </p:nvSpPr>
        <p:spPr>
          <a:xfrm>
            <a:off x="3287688" y="3212976"/>
            <a:ext cx="5387481"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latin typeface="+mj-ea"/>
                <a:ea typeface="+mj-ea"/>
              </a:defRPr>
            </a:lvl1pPr>
          </a:lstStyle>
          <a:p>
            <a:r>
              <a:rPr lang="zh-CN" altLang="en-US" dirty="0" smtClean="0">
                <a:solidFill>
                  <a:schemeClr val="bg1"/>
                </a:solidFill>
              </a:rPr>
              <a:t>数据中心例行巡检培训</a:t>
            </a:r>
            <a:endParaRPr lang="en-US" altLang="zh-CN" dirty="0">
              <a:solidFill>
                <a:schemeClr val="bg1"/>
              </a:solidFill>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75520" y="1700808"/>
            <a:ext cx="8352928" cy="3462486"/>
          </a:xfrm>
          <a:prstGeom prst="rect">
            <a:avLst/>
          </a:prstGeom>
        </p:spPr>
        <p:txBody>
          <a:bodyPr wrap="square">
            <a:spAutoFit/>
          </a:bodyPr>
          <a:lstStyle/>
          <a:p>
            <a:pPr marL="0" lvl="1">
              <a:lnSpc>
                <a:spcPct val="150000"/>
              </a:lnSpc>
            </a:pPr>
            <a:r>
              <a:rPr lang="zh-CN" altLang="en-US" sz="2000" dirty="0" smtClean="0"/>
              <a:t>巡检方法</a:t>
            </a:r>
            <a:endParaRPr lang="zh-CN" altLang="en-US" sz="2000" dirty="0"/>
          </a:p>
          <a:p>
            <a:pPr>
              <a:lnSpc>
                <a:spcPct val="150000"/>
              </a:lnSpc>
            </a:pPr>
            <a:r>
              <a:rPr lang="zh-CN" altLang="en-US" sz="1400" dirty="0" smtClean="0"/>
              <a:t>        运</a:t>
            </a:r>
            <a:r>
              <a:rPr lang="zh-CN" altLang="en-US" sz="1400" dirty="0"/>
              <a:t>维人员对基础设施进行例行巡检时应应通过设备状态指示、设备周边环境等因素的变化来判断设备状态，及时发现设备运行问题。基本巡检原则遵循如下方法：</a:t>
            </a:r>
            <a:endParaRPr lang="zh-CN" altLang="en-US" sz="1400" dirty="0"/>
          </a:p>
          <a:p>
            <a:pPr marL="742950" lvl="1" indent="-285750">
              <a:lnSpc>
                <a:spcPct val="150000"/>
              </a:lnSpc>
              <a:buFont typeface="Wingdings" panose="05000000000000000000" pitchFamily="2" charset="2"/>
              <a:buChar char="Ø"/>
            </a:pPr>
            <a:r>
              <a:rPr lang="zh-CN" altLang="en-US" sz="1400" dirty="0" smtClean="0"/>
              <a:t>听</a:t>
            </a:r>
            <a:r>
              <a:rPr lang="zh-CN" altLang="en-US" sz="1400" dirty="0"/>
              <a:t>：倾听设备运行的声音是否正常，有无因设备机械问题导致的异响或设备报警导致的异响；</a:t>
            </a:r>
            <a:endParaRPr lang="zh-CN" altLang="en-US" sz="1400" dirty="0"/>
          </a:p>
          <a:p>
            <a:pPr marL="742950" lvl="1" indent="-285750">
              <a:lnSpc>
                <a:spcPct val="150000"/>
              </a:lnSpc>
              <a:buFont typeface="Wingdings" panose="05000000000000000000" pitchFamily="2" charset="2"/>
              <a:buChar char="Ø"/>
            </a:pPr>
            <a:r>
              <a:rPr lang="zh-CN" altLang="en-US" sz="1400" dirty="0" smtClean="0"/>
              <a:t>看</a:t>
            </a:r>
            <a:r>
              <a:rPr lang="zh-CN" altLang="en-US" sz="1400" dirty="0"/>
              <a:t>：观察设备外观有无异常如，设备破损、指示灯状态异常，有无小动物运动痕迹、</a:t>
            </a:r>
            <a:r>
              <a:rPr lang="zh-CN" altLang="en-US" sz="1400" dirty="0" smtClean="0"/>
              <a:t>漏水现象</a:t>
            </a:r>
            <a:r>
              <a:rPr lang="zh-CN" altLang="en-US" sz="1400" dirty="0"/>
              <a:t>；</a:t>
            </a:r>
            <a:endParaRPr lang="zh-CN" altLang="en-US" sz="1400" dirty="0"/>
          </a:p>
          <a:p>
            <a:pPr marL="742950" lvl="1" indent="-285750">
              <a:lnSpc>
                <a:spcPct val="150000"/>
              </a:lnSpc>
              <a:buFont typeface="Wingdings" panose="05000000000000000000" pitchFamily="2" charset="2"/>
              <a:buChar char="Ø"/>
            </a:pPr>
            <a:r>
              <a:rPr lang="zh-CN" altLang="en-US" sz="1400" dirty="0" smtClean="0"/>
              <a:t>嗅</a:t>
            </a:r>
            <a:r>
              <a:rPr lang="zh-CN" altLang="en-US" sz="1400" dirty="0"/>
              <a:t>：嗅识设备所在区域中有无因高温导致的异常气味或设备泄露导致的异常气味 ；</a:t>
            </a:r>
            <a:endParaRPr lang="zh-CN" altLang="en-US" sz="1400" dirty="0"/>
          </a:p>
          <a:p>
            <a:pPr marL="742950" lvl="1" indent="-285750">
              <a:lnSpc>
                <a:spcPct val="150000"/>
              </a:lnSpc>
              <a:buFont typeface="Wingdings" panose="05000000000000000000" pitchFamily="2" charset="2"/>
              <a:buChar char="Ø"/>
            </a:pPr>
            <a:r>
              <a:rPr lang="zh-CN" altLang="en-US" sz="1400" dirty="0" smtClean="0"/>
              <a:t>查</a:t>
            </a:r>
            <a:r>
              <a:rPr lang="zh-CN" altLang="en-US" sz="1400" dirty="0"/>
              <a:t>：检查设备运行参数是否正常，有无异常状态或报警信息；；</a:t>
            </a:r>
            <a:endParaRPr lang="zh-CN" altLang="en-US" sz="1400" dirty="0"/>
          </a:p>
          <a:p>
            <a:pPr marL="742950" lvl="1" indent="-285750">
              <a:lnSpc>
                <a:spcPct val="150000"/>
              </a:lnSpc>
              <a:buFont typeface="Wingdings" panose="05000000000000000000" pitchFamily="2" charset="2"/>
              <a:buChar char="Ø"/>
            </a:pPr>
            <a:r>
              <a:rPr lang="zh-CN" altLang="en-US" sz="1400" dirty="0" smtClean="0"/>
              <a:t>测</a:t>
            </a:r>
            <a:r>
              <a:rPr lang="zh-CN" altLang="en-US" sz="1400" dirty="0"/>
              <a:t>：用仪器仪表检查环境温湿度、设备温度及设备运行参数等数值是否正常；</a:t>
            </a:r>
            <a:endParaRPr lang="zh-CN" altLang="en-US" sz="1400" dirty="0"/>
          </a:p>
          <a:p>
            <a:pPr marL="742950" lvl="1" indent="-285750">
              <a:lnSpc>
                <a:spcPct val="150000"/>
              </a:lnSpc>
              <a:buFont typeface="Wingdings" panose="05000000000000000000" pitchFamily="2" charset="2"/>
              <a:buChar char="Ø"/>
            </a:pPr>
            <a:r>
              <a:rPr lang="zh-CN" altLang="en-US" sz="1400" dirty="0" smtClean="0"/>
              <a:t>记</a:t>
            </a:r>
            <a:r>
              <a:rPr lang="zh-CN" altLang="en-US" sz="1400" dirty="0"/>
              <a:t>：记录设备运行参数，及时掌握设备运行状况，发现设备异常情况，并做好应急处理工作。 </a:t>
            </a:r>
            <a:endParaRPr lang="zh-CN" altLang="en-US" sz="1400" dirty="0"/>
          </a:p>
          <a:p>
            <a:pPr>
              <a:lnSpc>
                <a:spcPct val="150000"/>
              </a:lnSpc>
            </a:pP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157" name="TextBox 156"/>
          <p:cNvSpPr txBox="1"/>
          <p:nvPr/>
        </p:nvSpPr>
        <p:spPr>
          <a:xfrm>
            <a:off x="1703512" y="404664"/>
            <a:ext cx="8856984" cy="460375"/>
          </a:xfrm>
          <a:prstGeom prst="rect">
            <a:avLst/>
          </a:prstGeom>
          <a:noFill/>
        </p:spPr>
        <p:txBody>
          <a:bodyPr wrap="square" rtlCol="0">
            <a:spAutoFit/>
          </a:bodyPr>
          <a:lstStyle/>
          <a:p>
            <a:r>
              <a:rPr lang="zh-CN" altLang="en-US" sz="2400" b="1" dirty="0" smtClean="0">
                <a:solidFill>
                  <a:schemeClr val="accent1"/>
                </a:solidFill>
              </a:rPr>
              <a:t>二层巡检路线</a:t>
            </a:r>
            <a:endParaRPr lang="zh-CN" altLang="en-US" sz="2400" b="1" dirty="0">
              <a:solidFill>
                <a:schemeClr val="accent1"/>
              </a:solidFill>
            </a:endParaRPr>
          </a:p>
        </p:txBody>
      </p:sp>
      <p:pic>
        <p:nvPicPr>
          <p:cNvPr id="3" name="图片 1" descr="E:\A-5\10、运维管理\巡检路线图\二层.jpg"/>
          <p:cNvPicPr>
            <a:picLocks noChangeAspect="1" noChangeArrowheads="1"/>
          </p:cNvPicPr>
          <p:nvPr/>
        </p:nvPicPr>
        <p:blipFill>
          <a:blip r:embed="rId1" cstate="print">
            <a:extLst>
              <a:ext uri="{28A0092B-C50C-407E-A947-70E740481C1C}">
                <a14:useLocalDpi xmlns:a14="http://schemas.microsoft.com/office/drawing/2010/main" val="0"/>
              </a:ext>
            </a:extLst>
          </a:blip>
          <a:srcRect t="11190" b="8849"/>
          <a:stretch>
            <a:fillRect/>
          </a:stretch>
        </p:blipFill>
        <p:spPr>
          <a:xfrm>
            <a:off x="1643380" y="1138238"/>
            <a:ext cx="8905240" cy="4581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132" name="TextBox 131"/>
          <p:cNvSpPr txBox="1"/>
          <p:nvPr/>
        </p:nvSpPr>
        <p:spPr>
          <a:xfrm>
            <a:off x="1703512" y="404664"/>
            <a:ext cx="8856984" cy="460375"/>
          </a:xfrm>
          <a:prstGeom prst="rect">
            <a:avLst/>
          </a:prstGeom>
          <a:noFill/>
        </p:spPr>
        <p:txBody>
          <a:bodyPr wrap="square" rtlCol="0">
            <a:spAutoFit/>
          </a:bodyPr>
          <a:lstStyle/>
          <a:p>
            <a:r>
              <a:rPr lang="zh-CN" altLang="en-US" sz="2400" b="1" dirty="0" smtClean="0">
                <a:solidFill>
                  <a:schemeClr val="accent1"/>
                </a:solidFill>
              </a:rPr>
              <a:t>一层巡检路线</a:t>
            </a:r>
            <a:endParaRPr lang="zh-CN" altLang="en-US" sz="2400" b="1" dirty="0">
              <a:solidFill>
                <a:schemeClr val="accent1"/>
              </a:solidFill>
            </a:endParaRPr>
          </a:p>
        </p:txBody>
      </p:sp>
      <p:pic>
        <p:nvPicPr>
          <p:cNvPr id="9" name="图片 9" descr="E:\A-5\10、运维管理\巡检路线图\一层.jpg"/>
          <p:cNvPicPr>
            <a:picLocks noChangeAspect="1" noChangeArrowheads="1"/>
          </p:cNvPicPr>
          <p:nvPr/>
        </p:nvPicPr>
        <p:blipFill>
          <a:blip r:embed="rId1" cstate="print">
            <a:extLst>
              <a:ext uri="{28A0092B-C50C-407E-A947-70E740481C1C}">
                <a14:useLocalDpi xmlns:a14="http://schemas.microsoft.com/office/drawing/2010/main" val="0"/>
              </a:ext>
            </a:extLst>
          </a:blip>
          <a:srcRect t="7505" b="8027"/>
          <a:stretch>
            <a:fillRect/>
          </a:stretch>
        </p:blipFill>
        <p:spPr>
          <a:xfrm>
            <a:off x="1752600" y="1062990"/>
            <a:ext cx="8686800" cy="5150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TextBox 2"/>
          <p:cNvSpPr txBox="1"/>
          <p:nvPr/>
        </p:nvSpPr>
        <p:spPr>
          <a:xfrm>
            <a:off x="1703512" y="404664"/>
            <a:ext cx="8856984" cy="460375"/>
          </a:xfrm>
          <a:prstGeom prst="rect">
            <a:avLst/>
          </a:prstGeom>
          <a:noFill/>
        </p:spPr>
        <p:txBody>
          <a:bodyPr wrap="square" rtlCol="0">
            <a:spAutoFit/>
          </a:bodyPr>
          <a:lstStyle/>
          <a:p>
            <a:r>
              <a:rPr lang="zh-CN" altLang="en-US" sz="2400" b="1" dirty="0" smtClean="0">
                <a:solidFill>
                  <a:schemeClr val="accent1"/>
                </a:solidFill>
              </a:rPr>
              <a:t>四层</a:t>
            </a:r>
            <a:r>
              <a:rPr lang="zh-CN" altLang="en-US" sz="2400" b="1" dirty="0" smtClean="0">
                <a:solidFill>
                  <a:schemeClr val="accent1"/>
                </a:solidFill>
              </a:rPr>
              <a:t>巡检路线</a:t>
            </a:r>
            <a:endParaRPr lang="zh-CN" altLang="en-US" sz="2400" b="1" dirty="0">
              <a:solidFill>
                <a:schemeClr val="accent1"/>
              </a:solidFill>
            </a:endParaRPr>
          </a:p>
        </p:txBody>
      </p:sp>
      <p:pic>
        <p:nvPicPr>
          <p:cNvPr id="4" name="图片 3" descr="E:\A-5\10、运维管理\巡检路线图\四层.jpg"/>
          <p:cNvPicPr>
            <a:picLocks noChangeAspect="1" noChangeArrowheads="1"/>
          </p:cNvPicPr>
          <p:nvPr/>
        </p:nvPicPr>
        <p:blipFill>
          <a:blip r:embed="rId1" cstate="print">
            <a:extLst>
              <a:ext uri="{28A0092B-C50C-407E-A947-70E740481C1C}">
                <a14:useLocalDpi xmlns:a14="http://schemas.microsoft.com/office/drawing/2010/main" val="0"/>
              </a:ext>
            </a:extLst>
          </a:blip>
          <a:srcRect t="11868" b="11518"/>
          <a:stretch>
            <a:fillRect/>
          </a:stretch>
        </p:blipFill>
        <p:spPr>
          <a:xfrm>
            <a:off x="1678940" y="995045"/>
            <a:ext cx="8834120" cy="51384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132" name="TextBox 131"/>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三</a:t>
            </a:r>
            <a:r>
              <a:rPr lang="zh-CN" altLang="en-US" sz="2400" b="1" dirty="0" smtClean="0">
                <a:solidFill>
                  <a:schemeClr val="accent1"/>
                </a:solidFill>
              </a:rPr>
              <a:t>层</a:t>
            </a:r>
            <a:r>
              <a:rPr lang="zh-CN" altLang="en-US" sz="2400" b="1" dirty="0" smtClean="0">
                <a:solidFill>
                  <a:schemeClr val="accent1"/>
                </a:solidFill>
              </a:rPr>
              <a:t>巡检路线</a:t>
            </a:r>
            <a:endParaRPr lang="zh-CN" altLang="en-US" sz="2400" b="1" dirty="0">
              <a:solidFill>
                <a:schemeClr val="accent1"/>
              </a:solidFill>
            </a:endParaRPr>
          </a:p>
        </p:txBody>
      </p:sp>
      <p:pic>
        <p:nvPicPr>
          <p:cNvPr id="8" name="图片 8" descr="E:\A-5\10、运维管理\巡检路线图\三层.jpg"/>
          <p:cNvPicPr>
            <a:picLocks noChangeAspect="1" noChangeArrowheads="1"/>
          </p:cNvPicPr>
          <p:nvPr/>
        </p:nvPicPr>
        <p:blipFill>
          <a:blip r:embed="rId1" cstate="print">
            <a:extLst>
              <a:ext uri="{28A0092B-C50C-407E-A947-70E740481C1C}">
                <a14:useLocalDpi xmlns:a14="http://schemas.microsoft.com/office/drawing/2010/main" val="0"/>
              </a:ext>
            </a:extLst>
          </a:blip>
          <a:srcRect t="11693" b="11344"/>
          <a:stretch>
            <a:fillRect/>
          </a:stretch>
        </p:blipFill>
        <p:spPr>
          <a:xfrm>
            <a:off x="1682115" y="849948"/>
            <a:ext cx="8827770" cy="51581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nvPicPr>
        <p:blipFill>
          <a:blip r:embed="rId1"/>
          <a:stretch>
            <a:fillRect/>
          </a:stretch>
        </p:blipFill>
        <p:spPr>
          <a:xfrm>
            <a:off x="1703705" y="1071880"/>
            <a:ext cx="9053195" cy="5145405"/>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1814195" y="1052195"/>
            <a:ext cx="8745855" cy="52527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578485" y="1089025"/>
            <a:ext cx="5434965" cy="5246370"/>
          </a:xfrm>
          <a:prstGeom prst="rect">
            <a:avLst/>
          </a:prstGeom>
        </p:spPr>
      </p:pic>
      <p:pic>
        <p:nvPicPr>
          <p:cNvPr id="5" name="图片 4"/>
          <p:cNvPicPr>
            <a:picLocks noChangeAspect="1"/>
          </p:cNvPicPr>
          <p:nvPr/>
        </p:nvPicPr>
        <p:blipFill>
          <a:blip r:embed="rId2"/>
          <a:stretch>
            <a:fillRect/>
          </a:stretch>
        </p:blipFill>
        <p:spPr>
          <a:xfrm>
            <a:off x="6137910" y="1087120"/>
            <a:ext cx="5314950" cy="5247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1703705" y="959485"/>
            <a:ext cx="9457055" cy="5468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261620" y="1000125"/>
            <a:ext cx="5688965" cy="5201285"/>
          </a:xfrm>
          <a:prstGeom prst="rect">
            <a:avLst/>
          </a:prstGeom>
        </p:spPr>
      </p:pic>
      <p:pic>
        <p:nvPicPr>
          <p:cNvPr id="8" name="图片 7"/>
          <p:cNvPicPr>
            <a:picLocks noChangeAspect="1"/>
          </p:cNvPicPr>
          <p:nvPr/>
        </p:nvPicPr>
        <p:blipFill>
          <a:blip r:embed="rId2"/>
          <a:stretch>
            <a:fillRect/>
          </a:stretch>
        </p:blipFill>
        <p:spPr>
          <a:xfrm>
            <a:off x="5950585" y="1000125"/>
            <a:ext cx="5715000" cy="5200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267335" y="1025525"/>
            <a:ext cx="5567045" cy="5149850"/>
          </a:xfrm>
          <a:prstGeom prst="rect">
            <a:avLst/>
          </a:prstGeom>
        </p:spPr>
      </p:pic>
      <p:pic>
        <p:nvPicPr>
          <p:cNvPr id="8" name="图片 7"/>
          <p:cNvPicPr>
            <a:picLocks noChangeAspect="1"/>
          </p:cNvPicPr>
          <p:nvPr/>
        </p:nvPicPr>
        <p:blipFill>
          <a:blip r:embed="rId2"/>
          <a:stretch>
            <a:fillRect/>
          </a:stretch>
        </p:blipFill>
        <p:spPr>
          <a:xfrm>
            <a:off x="5974715" y="1025525"/>
            <a:ext cx="5885815" cy="5149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1605280" y="995680"/>
            <a:ext cx="9438005" cy="5184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369570" y="1026795"/>
            <a:ext cx="5257165" cy="5146675"/>
          </a:xfrm>
          <a:prstGeom prst="rect">
            <a:avLst/>
          </a:prstGeom>
        </p:spPr>
      </p:pic>
      <p:pic>
        <p:nvPicPr>
          <p:cNvPr id="8" name="图片 7"/>
          <p:cNvPicPr>
            <a:picLocks noChangeAspect="1"/>
          </p:cNvPicPr>
          <p:nvPr/>
        </p:nvPicPr>
        <p:blipFill>
          <a:blip r:embed="rId2"/>
          <a:stretch>
            <a:fillRect/>
          </a:stretch>
        </p:blipFill>
        <p:spPr>
          <a:xfrm>
            <a:off x="5944870" y="1026795"/>
            <a:ext cx="5701030" cy="51473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533400" y="1043305"/>
            <a:ext cx="5172075" cy="5114290"/>
          </a:xfrm>
          <a:prstGeom prst="rect">
            <a:avLst/>
          </a:prstGeom>
        </p:spPr>
      </p:pic>
      <p:pic>
        <p:nvPicPr>
          <p:cNvPr id="8" name="图片 7"/>
          <p:cNvPicPr>
            <a:picLocks noChangeAspect="1"/>
          </p:cNvPicPr>
          <p:nvPr/>
        </p:nvPicPr>
        <p:blipFill>
          <a:blip r:embed="rId2"/>
          <a:stretch>
            <a:fillRect/>
          </a:stretch>
        </p:blipFill>
        <p:spPr>
          <a:xfrm>
            <a:off x="6156325" y="1052195"/>
            <a:ext cx="5683885" cy="5105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1642745" y="1086485"/>
            <a:ext cx="9297670" cy="5248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endParaRPr lang="zh-CN" altLang="en-US" sz="2400" b="1" dirty="0"/>
          </a:p>
        </p:txBody>
      </p:sp>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23" name="矩形 22"/>
          <p:cNvSpPr/>
          <p:nvPr/>
        </p:nvSpPr>
        <p:spPr>
          <a:xfrm>
            <a:off x="1847850" y="1412875"/>
            <a:ext cx="8569325" cy="1660525"/>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培训目的</a:t>
            </a:r>
            <a:endParaRPr lang="en-US" altLang="zh-CN" sz="2000" dirty="0">
              <a:latin typeface="+mn-ea"/>
              <a:ea typeface="+mn-ea"/>
            </a:endParaRPr>
          </a:p>
          <a:p>
            <a:pPr>
              <a:lnSpc>
                <a:spcPct val="150000"/>
              </a:lnSpc>
              <a:defRPr/>
            </a:pPr>
            <a:r>
              <a:rPr lang="zh-CN" altLang="en-US" sz="1400" dirty="0">
                <a:latin typeface="+mn-ea"/>
                <a:ea typeface="+mn-ea"/>
              </a:rPr>
              <a:t>            </a:t>
            </a:r>
            <a:r>
              <a:rPr lang="zh-CN" altLang="en-US" sz="1600" dirty="0">
                <a:latin typeface="+mn-ea"/>
                <a:ea typeface="+mn-ea"/>
              </a:rPr>
              <a:t>本课程</a:t>
            </a:r>
            <a:r>
              <a:rPr lang="zh-CN" altLang="en-US" sz="1600" dirty="0" smtClean="0">
                <a:latin typeface="+mn-ea"/>
                <a:ea typeface="+mn-ea"/>
              </a:rPr>
              <a:t>针对润泽科技数据中心基础设施运</a:t>
            </a:r>
            <a:r>
              <a:rPr lang="zh-CN" altLang="en-US" sz="1600" dirty="0">
                <a:latin typeface="+mn-ea"/>
                <a:ea typeface="+mn-ea"/>
              </a:rPr>
              <a:t>维</a:t>
            </a:r>
            <a:r>
              <a:rPr lang="zh-CN" altLang="en-US" sz="1600" dirty="0" smtClean="0">
                <a:latin typeface="+mn-ea"/>
                <a:ea typeface="+mn-ea"/>
              </a:rPr>
              <a:t>团队全</a:t>
            </a:r>
            <a:r>
              <a:rPr lang="zh-CN" altLang="en-US" sz="1600" dirty="0">
                <a:latin typeface="+mn-ea"/>
                <a:ea typeface="+mn-ea"/>
              </a:rPr>
              <a:t>职人员进行，旨在使相关人员</a:t>
            </a:r>
            <a:r>
              <a:rPr lang="zh-CN" altLang="en-US" sz="1600" dirty="0">
                <a:latin typeface="+mn-ea"/>
              </a:rPr>
              <a:t>掌握机房巡检相关规范及要点，以有效降低、规避数据中心运行风险，提高数据中心运行的稳定性、可靠性</a:t>
            </a:r>
            <a:r>
              <a:rPr lang="zh-CN" altLang="en-US" sz="1600" dirty="0" smtClean="0">
                <a:latin typeface="+mn-ea"/>
              </a:rPr>
              <a:t>。</a:t>
            </a:r>
            <a:endParaRPr lang="en-US" altLang="zh-CN" sz="1600" dirty="0">
              <a:latin typeface="+mn-ea"/>
              <a:ea typeface="+mn-ea"/>
            </a:endParaRPr>
          </a:p>
        </p:txBody>
      </p:sp>
      <p:sp>
        <p:nvSpPr>
          <p:cNvPr id="24" name="矩形 23"/>
          <p:cNvSpPr/>
          <p:nvPr/>
        </p:nvSpPr>
        <p:spPr>
          <a:xfrm>
            <a:off x="1847533" y="3597275"/>
            <a:ext cx="8569325" cy="1292662"/>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培训要求</a:t>
            </a:r>
            <a:endParaRPr lang="en-US" altLang="zh-CN" sz="2000" dirty="0">
              <a:latin typeface="+mn-ea"/>
              <a:ea typeface="+mn-ea"/>
            </a:endParaRPr>
          </a:p>
          <a:p>
            <a:pPr eaLnBrk="1" fontAlgn="auto" hangingPunct="1">
              <a:lnSpc>
                <a:spcPct val="150000"/>
              </a:lnSpc>
              <a:spcBef>
                <a:spcPts val="0"/>
              </a:spcBef>
              <a:spcAft>
                <a:spcPts val="0"/>
              </a:spcAft>
              <a:defRPr/>
            </a:pPr>
            <a:r>
              <a:rPr lang="zh-CN" altLang="en-US" sz="1600" dirty="0">
                <a:latin typeface="+mj-ea"/>
                <a:ea typeface="+mn-ea"/>
              </a:rPr>
              <a:t>           该课程考核合格分数线</a:t>
            </a:r>
            <a:r>
              <a:rPr lang="zh-CN" altLang="en-US" sz="1600" dirty="0" smtClean="0">
                <a:latin typeface="+mj-ea"/>
                <a:ea typeface="+mn-ea"/>
              </a:rPr>
              <a:t>为</a:t>
            </a:r>
            <a:r>
              <a:rPr lang="en-US" altLang="zh-CN" sz="1600" dirty="0">
                <a:latin typeface="+mj-ea"/>
              </a:rPr>
              <a:t>8</a:t>
            </a:r>
            <a:r>
              <a:rPr lang="en-US" altLang="zh-CN" sz="1600" dirty="0" smtClean="0">
                <a:latin typeface="+mj-ea"/>
                <a:ea typeface="+mn-ea"/>
              </a:rPr>
              <a:t>0</a:t>
            </a:r>
            <a:r>
              <a:rPr lang="zh-CN" altLang="en-US" sz="1600" dirty="0">
                <a:latin typeface="+mj-ea"/>
                <a:ea typeface="+mn-ea"/>
              </a:rPr>
              <a:t>分， </a:t>
            </a:r>
            <a:r>
              <a:rPr lang="zh-CN" altLang="en-US" sz="1600" dirty="0">
                <a:latin typeface="+mn-ea"/>
                <a:ea typeface="+mn-ea"/>
              </a:rPr>
              <a:t>参训人员需要</a:t>
            </a:r>
            <a:r>
              <a:rPr lang="zh-CN" altLang="en-US" sz="1600" dirty="0" smtClean="0">
                <a:latin typeface="+mn-ea"/>
                <a:ea typeface="+mn-ea"/>
              </a:rPr>
              <a:t>掌握数据中心巡检对时间要求、路线要求及巡检内容要点，并能够按照要求格式正确填写巡检记录表，对巡检记录进行规范存档。</a:t>
            </a:r>
            <a:endParaRPr lang="en-US" altLang="zh-CN" sz="1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巡检实施方式</a:t>
            </a:r>
            <a:endParaRPr lang="zh-CN" altLang="en-US" sz="2400" b="1" dirty="0">
              <a:solidFill>
                <a:schemeClr val="accent1"/>
              </a:solidFill>
            </a:endParaRPr>
          </a:p>
        </p:txBody>
      </p:sp>
      <p:graphicFrame>
        <p:nvGraphicFramePr>
          <p:cNvPr id="3" name="表格 2"/>
          <p:cNvGraphicFramePr>
            <a:graphicFrameLocks noGrp="1"/>
          </p:cNvGraphicFramePr>
          <p:nvPr>
            <p:custDataLst>
              <p:tags r:id="rId1"/>
            </p:custDataLst>
          </p:nvPr>
        </p:nvGraphicFramePr>
        <p:xfrm>
          <a:off x="2063552" y="1340768"/>
          <a:ext cx="9001000" cy="3818752"/>
        </p:xfrm>
        <a:graphic>
          <a:graphicData uri="http://schemas.openxmlformats.org/drawingml/2006/table">
            <a:tbl>
              <a:tblPr firstRow="1" firstCol="1" bandRow="1">
                <a:tableStyleId>{5C22544A-7EE6-4342-B048-85BDC9FD1C3A}</a:tableStyleId>
              </a:tblPr>
              <a:tblGrid>
                <a:gridCol w="551273"/>
                <a:gridCol w="996650"/>
                <a:gridCol w="1574873"/>
                <a:gridCol w="5327122"/>
                <a:gridCol w="551082"/>
              </a:tblGrid>
              <a:tr h="617888">
                <a:tc>
                  <a:txBody>
                    <a:bodyPr/>
                    <a:lstStyle/>
                    <a:p>
                      <a:pPr algn="ctr">
                        <a:lnSpc>
                          <a:spcPct val="115000"/>
                        </a:lnSpc>
                        <a:spcAft>
                          <a:spcPts val="0"/>
                        </a:spcAft>
                      </a:pPr>
                      <a:r>
                        <a:rPr lang="en-US" sz="1200" dirty="0" err="1">
                          <a:effectLst/>
                          <a:latin typeface="+mn-ea"/>
                          <a:ea typeface="+mn-ea"/>
                        </a:rPr>
                        <a:t>序号</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sz="1200">
                          <a:effectLst/>
                          <a:latin typeface="+mn-ea"/>
                          <a:ea typeface="+mn-ea"/>
                        </a:rPr>
                        <a:t>巡检时间</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smtClean="0">
                          <a:effectLst/>
                          <a:latin typeface="+mn-ea"/>
                          <a:ea typeface="+mn-ea"/>
                          <a:cs typeface="Times New Roman" panose="02020603050405020304"/>
                        </a:rPr>
                        <a:t>巡检类型</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巡检区域</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备注</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dirty="0">
                          <a:effectLst/>
                          <a:latin typeface="+mn-ea"/>
                          <a:ea typeface="+mn-ea"/>
                        </a:rPr>
                        <a:t>1</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mn-cs"/>
                        </a:rPr>
                        <a:t>9:30</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深度巡检</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kern="1200" dirty="0" smtClean="0">
                          <a:solidFill>
                            <a:schemeClr val="dk1"/>
                          </a:solidFill>
                          <a:effectLst/>
                          <a:latin typeface="+mn-ea"/>
                          <a:ea typeface="+mn-ea"/>
                          <a:cs typeface="+mn-cs"/>
                        </a:rPr>
                        <a:t>各层电力室、电池室、机房、高压室、冷站配电室</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17888">
                <a:tc>
                  <a:txBody>
                    <a:bodyPr/>
                    <a:lstStyle/>
                    <a:p>
                      <a:pPr algn="ctr">
                        <a:lnSpc>
                          <a:spcPct val="115000"/>
                        </a:lnSpc>
                        <a:spcAft>
                          <a:spcPts val="0"/>
                        </a:spcAft>
                      </a:pPr>
                      <a:r>
                        <a:rPr lang="en-US" sz="1200">
                          <a:effectLst/>
                          <a:latin typeface="+mn-ea"/>
                          <a:ea typeface="+mn-ea"/>
                        </a:rPr>
                        <a:t>2</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600" dirty="0" smtClean="0">
                          <a:effectLst/>
                          <a:latin typeface="+mn-ea"/>
                          <a:ea typeface="+mn-ea"/>
                        </a:rPr>
                        <a:t>14:30</a:t>
                      </a:r>
                      <a:endParaRPr 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ea typeface="+mn-ea"/>
                          <a:cs typeface="Times New Roman" panose="02020603050405020304"/>
                        </a:rPr>
                        <a:t>基础巡检</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sym typeface="+mn-ea"/>
                        </a:rPr>
                        <a:t>各层电力室、电池室、机房、高压室、冷站配电室、柴油发电机</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3</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20:00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基础巡检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sym typeface="+mn-ea"/>
                        </a:rPr>
                        <a:t>各层电力室、电池室、机房、高压室、冷战配电室</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4</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Times New Roman" panose="02020603050405020304"/>
                        </a:rPr>
                        <a:t>1:30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深度巡检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600" dirty="0" smtClean="0">
                          <a:effectLst/>
                          <a:latin typeface="+mn-ea"/>
                          <a:sym typeface="+mn-ea"/>
                        </a:rPr>
                        <a:t>各层电力室、电池室、机房、高压室、冷战配电室</a:t>
                      </a:r>
                      <a:endParaRPr lang="zh-CN" altLang="zh-CN" sz="16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645744">
                <a:tc>
                  <a:txBody>
                    <a:bodyPr/>
                    <a:lstStyle/>
                    <a:p>
                      <a:pPr algn="ctr">
                        <a:lnSpc>
                          <a:spcPct val="115000"/>
                        </a:lnSpc>
                        <a:spcAft>
                          <a:spcPts val="0"/>
                        </a:spcAft>
                      </a:pPr>
                      <a:r>
                        <a:rPr lang="en-US" sz="1200">
                          <a:effectLst/>
                          <a:latin typeface="+mn-ea"/>
                          <a:ea typeface="+mn-ea"/>
                        </a:rPr>
                        <a:t>5</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600" dirty="0" smtClean="0">
                          <a:effectLst/>
                          <a:latin typeface="+mn-ea"/>
                          <a:ea typeface="+mn-ea"/>
                          <a:cs typeface="+mn-cs"/>
                        </a:rPr>
                        <a:t>5:30</a:t>
                      </a:r>
                      <a:endParaRPr lang="zh-CN" sz="16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ea typeface="+mn-ea"/>
                          <a:cs typeface="Times New Roman" panose="02020603050405020304"/>
                        </a:rPr>
                        <a:t>基础巡检</a:t>
                      </a:r>
                      <a:endParaRPr lang="zh-CN" altLang="zh-CN" sz="1600" dirty="0" smtClean="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600" dirty="0" smtClean="0">
                          <a:effectLst/>
                          <a:latin typeface="+mn-ea"/>
                          <a:sym typeface="+mn-ea"/>
                        </a:rPr>
                        <a:t>各层电力室、电池室、机房、高压室、冷战配电室</a:t>
                      </a:r>
                      <a:endParaRPr lang="zh-CN" altLang="zh-CN" sz="16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 </a:t>
                      </a:r>
                      <a:endParaRPr lang="zh-CN" sz="2400" dirty="0">
                        <a:effectLst/>
                        <a:latin typeface="+mn-ea"/>
                        <a:ea typeface="+mn-ea"/>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03512" y="2132856"/>
            <a:ext cx="8784976" cy="2308324"/>
          </a:xfrm>
          <a:prstGeom prst="rect">
            <a:avLst/>
          </a:prstGeom>
        </p:spPr>
        <p:txBody>
          <a:bodyPr wrap="square">
            <a:spAutoFit/>
          </a:bodyPr>
          <a:lstStyle/>
          <a:p>
            <a:pPr marL="0" lvl="1">
              <a:lnSpc>
                <a:spcPct val="150000"/>
              </a:lnSpc>
            </a:pPr>
            <a:r>
              <a:rPr lang="zh-CN" altLang="en-US" sz="2000" cap="small" dirty="0"/>
              <a:t>巡检</a:t>
            </a:r>
            <a:r>
              <a:rPr lang="zh-CN" altLang="zh-CN" sz="2000" cap="small" dirty="0" smtClean="0"/>
              <a:t>人员</a:t>
            </a:r>
            <a:endParaRPr lang="zh-CN" altLang="zh-CN" sz="2000" cap="small" dirty="0"/>
          </a:p>
          <a:p>
            <a:pPr>
              <a:lnSpc>
                <a:spcPct val="150000"/>
              </a:lnSpc>
            </a:pPr>
            <a:r>
              <a:rPr lang="en-US" altLang="zh-CN" sz="1400" dirty="0" smtClean="0"/>
              <a:t>         </a:t>
            </a:r>
            <a:r>
              <a:rPr lang="zh-CN" altLang="zh-CN" sz="1400" dirty="0" smtClean="0"/>
              <a:t>数据</a:t>
            </a:r>
            <a:r>
              <a:rPr lang="zh-CN" altLang="zh-CN" sz="1400" dirty="0"/>
              <a:t>中心现场巡检人员需要具备相关专业证照及专业培训的合格人员，巡检人员须熟悉现场设备运行状态和设备的操作</a:t>
            </a:r>
            <a:r>
              <a:rPr lang="zh-CN" altLang="zh-CN" sz="1400" dirty="0" smtClean="0"/>
              <a:t>方法</a:t>
            </a:r>
            <a:r>
              <a:rPr lang="zh-CN" altLang="en-US" sz="1400" dirty="0" smtClean="0"/>
              <a:t>；</a:t>
            </a:r>
            <a:endParaRPr lang="en-US" altLang="zh-CN" sz="1400" dirty="0" smtClean="0"/>
          </a:p>
          <a:p>
            <a:pPr>
              <a:lnSpc>
                <a:spcPct val="150000"/>
              </a:lnSpc>
            </a:pPr>
            <a:r>
              <a:rPr lang="zh-CN" altLang="zh-CN" sz="2000" cap="small" dirty="0" smtClean="0"/>
              <a:t>巡检</a:t>
            </a:r>
            <a:r>
              <a:rPr lang="zh-CN" altLang="zh-CN" sz="2000" cap="small" dirty="0"/>
              <a:t>过程</a:t>
            </a:r>
            <a:endParaRPr lang="zh-CN" altLang="zh-CN" sz="2000" cap="small" dirty="0"/>
          </a:p>
          <a:p>
            <a:pPr>
              <a:lnSpc>
                <a:spcPct val="150000"/>
              </a:lnSpc>
            </a:pPr>
            <a:r>
              <a:rPr lang="en-US" altLang="zh-CN" sz="1400" dirty="0" smtClean="0"/>
              <a:t>         </a:t>
            </a:r>
            <a:r>
              <a:rPr lang="zh-CN" altLang="zh-CN" sz="1400" dirty="0" smtClean="0"/>
              <a:t>数据</a:t>
            </a:r>
            <a:r>
              <a:rPr lang="zh-CN" altLang="zh-CN" sz="1400" dirty="0"/>
              <a:t>中心各机房巡检过程中巡检人员应注意力集中，不可从事与设备巡检无关事宜，巡检人员应严格按照规定巡检路线、巡检内容和要求进行巡检工作。</a:t>
            </a:r>
            <a:endParaRPr lang="zh-CN" altLang="zh-CN" sz="16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3462486"/>
          </a:xfrm>
          <a:prstGeom prst="rect">
            <a:avLst/>
          </a:prstGeom>
        </p:spPr>
        <p:txBody>
          <a:bodyPr wrap="square">
            <a:spAutoFit/>
          </a:bodyPr>
          <a:lstStyle/>
          <a:p>
            <a:pPr marL="0" lvl="1">
              <a:lnSpc>
                <a:spcPct val="150000"/>
              </a:lnSpc>
            </a:pPr>
            <a:r>
              <a:rPr lang="zh-CN" altLang="en-US" sz="2000" cap="small" dirty="0" smtClean="0">
                <a:latin typeface="+mn-ea"/>
              </a:rPr>
              <a:t>巡检表填写</a:t>
            </a:r>
            <a:endParaRPr lang="zh-CN" altLang="zh-CN" sz="2000" cap="small" dirty="0">
              <a:latin typeface="+mn-ea"/>
            </a:endParaRPr>
          </a:p>
          <a:p>
            <a:pPr>
              <a:lnSpc>
                <a:spcPct val="150000"/>
              </a:lnSpc>
            </a:pPr>
            <a:r>
              <a:rPr lang="en-US" altLang="zh-CN" sz="1400" dirty="0" smtClean="0">
                <a:latin typeface="+mn-ea"/>
              </a:rPr>
              <a:t>        </a:t>
            </a:r>
            <a:r>
              <a:rPr lang="zh-CN" altLang="zh-CN" sz="1400" dirty="0" smtClean="0">
                <a:latin typeface="+mn-ea"/>
              </a:rPr>
              <a:t>值班</a:t>
            </a:r>
            <a:r>
              <a:rPr lang="zh-CN" altLang="zh-CN" sz="1400" dirty="0">
                <a:latin typeface="+mn-ea"/>
              </a:rPr>
              <a:t>人员应认真填写巡检表格，巡检表格应格式统一、内容准确、字迹清晰。具体要求如下：</a:t>
            </a:r>
            <a:endParaRPr lang="zh-CN" altLang="zh-CN" sz="1400" dirty="0">
              <a:latin typeface="+mn-ea"/>
            </a:endParaRP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表格不得有空白项，无巡检内容区域应用“</a:t>
            </a:r>
            <a:r>
              <a:rPr lang="en-US" altLang="zh-CN" sz="1400" dirty="0">
                <a:latin typeface="+mn-ea"/>
              </a:rPr>
              <a:t>\”</a:t>
            </a:r>
            <a:r>
              <a:rPr lang="zh-CN" altLang="en-US" sz="1400" dirty="0">
                <a:latin typeface="+mn-ea"/>
              </a:rPr>
              <a:t>划掉，备注无</a:t>
            </a:r>
            <a:r>
              <a:rPr lang="zh-CN" altLang="en-US" sz="1400" dirty="0" smtClean="0">
                <a:latin typeface="+mn-ea"/>
              </a:rPr>
              <a:t>内容   的</a:t>
            </a:r>
            <a:r>
              <a:rPr lang="zh-CN" altLang="en-US" sz="1400" dirty="0">
                <a:latin typeface="+mn-ea"/>
              </a:rPr>
              <a:t>应填写“无”；</a:t>
            </a:r>
            <a:endParaRPr lang="zh-CN" altLang="en-US" sz="1400" dirty="0">
              <a:latin typeface="+mn-ea"/>
            </a:endParaRP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人员应保证巡检内容的准确性，同一张巡检表格中不得出现</a:t>
            </a:r>
            <a:r>
              <a:rPr lang="en-US" altLang="zh-CN" sz="1400" dirty="0">
                <a:latin typeface="+mn-ea"/>
              </a:rPr>
              <a:t>2</a:t>
            </a:r>
            <a:r>
              <a:rPr lang="zh-CN" altLang="en-US" sz="1400" dirty="0">
                <a:latin typeface="+mn-ea"/>
              </a:rPr>
              <a:t>处以上的修改、涂改痕迹；</a:t>
            </a:r>
            <a:endParaRPr lang="zh-CN" altLang="en-US" sz="1400" dirty="0">
              <a:latin typeface="+mn-ea"/>
            </a:endParaRP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表中环境及状态等判定巡检结论，应使用“√”进行勾选，若巡检项中有异常情况，应在备注栏中进行说明。</a:t>
            </a:r>
            <a:endParaRPr lang="zh-CN" altLang="en-US" sz="1400" dirty="0">
              <a:latin typeface="+mn-ea"/>
            </a:endParaRP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2954655"/>
          </a:xfrm>
          <a:prstGeom prst="rect">
            <a:avLst/>
          </a:prstGeom>
        </p:spPr>
        <p:txBody>
          <a:bodyPr wrap="square">
            <a:spAutoFit/>
          </a:bodyPr>
          <a:lstStyle/>
          <a:p>
            <a:pPr marL="0" lvl="1">
              <a:lnSpc>
                <a:spcPct val="150000"/>
              </a:lnSpc>
            </a:pPr>
            <a:r>
              <a:rPr lang="zh-CN" altLang="en-US" sz="2000" dirty="0" smtClean="0">
                <a:latin typeface="+mn-ea"/>
              </a:rPr>
              <a:t>巡检</a:t>
            </a:r>
            <a:r>
              <a:rPr lang="zh-CN" altLang="en-US" sz="2000" dirty="0">
                <a:latin typeface="+mn-ea"/>
              </a:rPr>
              <a:t>表存档</a:t>
            </a:r>
            <a:endParaRPr lang="zh-CN" altLang="en-US" sz="2000" dirty="0">
              <a:latin typeface="+mn-ea"/>
            </a:endParaRPr>
          </a:p>
          <a:p>
            <a:pPr>
              <a:lnSpc>
                <a:spcPct val="150000"/>
              </a:lnSpc>
            </a:pPr>
            <a:r>
              <a:rPr lang="zh-CN" altLang="en-US" sz="1400" dirty="0" smtClean="0">
                <a:latin typeface="+mn-ea"/>
              </a:rPr>
              <a:t>        巡检</a:t>
            </a:r>
            <a:r>
              <a:rPr lang="zh-CN" altLang="en-US" sz="1400" dirty="0">
                <a:latin typeface="+mn-ea"/>
              </a:rPr>
              <a:t>表格应和交接班记录一起与接班人员进行交接，巡检记录应由专人负责保管，保存期为</a:t>
            </a:r>
            <a:r>
              <a:rPr lang="en-US" altLang="zh-CN" sz="1400" dirty="0">
                <a:latin typeface="+mn-ea"/>
              </a:rPr>
              <a:t>2</a:t>
            </a:r>
            <a:r>
              <a:rPr lang="zh-CN" altLang="en-US" sz="1400" dirty="0">
                <a:latin typeface="+mn-ea"/>
              </a:rPr>
              <a:t>年</a:t>
            </a:r>
            <a:r>
              <a:rPr lang="zh-CN" altLang="en-US" sz="1400" dirty="0" smtClean="0">
                <a:latin typeface="+mn-ea"/>
              </a:rPr>
              <a:t>。</a:t>
            </a:r>
            <a:endParaRPr lang="en-US" altLang="zh-CN" sz="1400" dirty="0" smtClean="0">
              <a:latin typeface="+mn-ea"/>
            </a:endParaRPr>
          </a:p>
          <a:p>
            <a:pPr>
              <a:lnSpc>
                <a:spcPct val="150000"/>
              </a:lnSpc>
            </a:pPr>
            <a:endParaRPr lang="zh-CN" altLang="en-US" sz="1400" dirty="0">
              <a:latin typeface="+mn-ea"/>
            </a:endParaRPr>
          </a:p>
          <a:p>
            <a:pPr>
              <a:lnSpc>
                <a:spcPct val="150000"/>
              </a:lnSpc>
            </a:pPr>
            <a:r>
              <a:rPr lang="zh-CN" altLang="en-US" sz="2000" dirty="0" smtClean="0">
                <a:latin typeface="+mn-ea"/>
              </a:rPr>
              <a:t>巡检</a:t>
            </a:r>
            <a:r>
              <a:rPr lang="zh-CN" altLang="en-US" sz="2000" dirty="0">
                <a:latin typeface="+mn-ea"/>
              </a:rPr>
              <a:t>记录审核</a:t>
            </a:r>
            <a:endParaRPr lang="zh-CN" altLang="en-US" sz="2000" dirty="0">
              <a:latin typeface="+mn-ea"/>
            </a:endParaRPr>
          </a:p>
          <a:p>
            <a:pPr>
              <a:lnSpc>
                <a:spcPct val="150000"/>
              </a:lnSpc>
            </a:pPr>
            <a:r>
              <a:rPr lang="zh-CN" altLang="en-US" sz="1400" dirty="0" smtClean="0">
                <a:latin typeface="+mn-ea"/>
              </a:rPr>
              <a:t>        巡检</a:t>
            </a:r>
            <a:r>
              <a:rPr lang="zh-CN" altLang="en-US" sz="1400" dirty="0">
                <a:latin typeface="+mn-ea"/>
              </a:rPr>
              <a:t>表作为基础设施重要的运行记录内容，由接班人对上一班次的巡检内容进行审核，此外所有存档巡检记录表需主管进行审核签字。</a:t>
            </a:r>
            <a:endParaRPr lang="zh-CN" altLang="en-US" sz="1400" dirty="0">
              <a:latin typeface="+mn-ea"/>
            </a:endParaRP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f7b881ae-181d-4830-95a9-7d93baf8b1e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1433</Words>
  <Application>WPS 演示</Application>
  <PresentationFormat>自定义</PresentationFormat>
  <Paragraphs>252</Paragraphs>
  <Slides>26</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Impact</vt:lpstr>
      <vt:lpstr>Copperplate Gothic Bold</vt:lpstr>
      <vt:lpstr>华康俪金黑W8</vt:lpstr>
      <vt:lpstr>黑体</vt:lpstr>
      <vt:lpstr>微软雅黑</vt:lpstr>
      <vt:lpstr>Times New Roman</vt:lpstr>
      <vt:lpstr>Arial Unicode MS</vt:lpstr>
      <vt:lpstr>Calibri</vt:lpstr>
      <vt:lpstr>新宋体</vt:lpstr>
      <vt:lpstr>等线</vt:lpstr>
      <vt:lpstr>Wingdings</vt:lpstr>
      <vt:lpstr>Tahoma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Administrator</cp:lastModifiedBy>
  <cp:revision>546</cp:revision>
  <dcterms:created xsi:type="dcterms:W3CDTF">2014-01-11T15:22:00Z</dcterms:created>
  <dcterms:modified xsi:type="dcterms:W3CDTF">2019-10-22T01:07:35Z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