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24"/>
  </p:notesMasterIdLst>
  <p:handoutMasterIdLst>
    <p:handoutMasterId r:id="rId25"/>
  </p:handoutMasterIdLst>
  <p:sldIdLst>
    <p:sldId id="356" r:id="rId2"/>
    <p:sldId id="357" r:id="rId3"/>
    <p:sldId id="358" r:id="rId4"/>
    <p:sldId id="360" r:id="rId5"/>
    <p:sldId id="359" r:id="rId6"/>
    <p:sldId id="362" r:id="rId7"/>
    <p:sldId id="361" r:id="rId8"/>
    <p:sldId id="363" r:id="rId9"/>
    <p:sldId id="364" r:id="rId10"/>
    <p:sldId id="365" r:id="rId11"/>
    <p:sldId id="366" r:id="rId12"/>
    <p:sldId id="378" r:id="rId13"/>
    <p:sldId id="379" r:id="rId14"/>
    <p:sldId id="380" r:id="rId15"/>
    <p:sldId id="368" r:id="rId16"/>
    <p:sldId id="369" r:id="rId17"/>
    <p:sldId id="370" r:id="rId18"/>
    <p:sldId id="371" r:id="rId19"/>
    <p:sldId id="372" r:id="rId20"/>
    <p:sldId id="373" r:id="rId21"/>
    <p:sldId id="375" r:id="rId22"/>
    <p:sldId id="281" r:id="rId23"/>
  </p:sldIdLst>
  <p:sldSz cx="12192000" cy="6858000"/>
  <p:notesSz cx="6858000" cy="9144000"/>
  <p:embeddedFontLst>
    <p:embeddedFont>
      <p:font typeface="Copperplate Gothic Bold" panose="020B0604020202020204" charset="0"/>
      <p:regular r:id="rId26"/>
    </p:embeddedFont>
    <p:embeddedFont>
      <p:font typeface="Impact" panose="020B0806030902050204" pitchFamily="34" charset="0"/>
      <p:regular r:id="rId27"/>
    </p:embeddedFont>
    <p:embeddedFont>
      <p:font typeface="微软雅黑" panose="020B0503020204020204" pitchFamily="34" charset="-122"/>
      <p:regular r:id="rId28"/>
      <p:bold r:id="rId29"/>
    </p:embeddedFont>
    <p:embeddedFont>
      <p:font typeface="Calibri" panose="020F0502020204030204" pitchFamily="34" charset="0"/>
      <p:regular r:id="rId30"/>
      <p:bold r:id="rId31"/>
      <p:italic r:id="rId32"/>
      <p:boldItalic r:id="rId33"/>
    </p:embeddedFont>
    <p:embeddedFont>
      <p:font typeface="Tahoma" panose="020B0604030504040204" pitchFamily="34" charset="0"/>
      <p:regular r:id="rId34"/>
      <p:bold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9933"/>
    <a:srgbClr val="00CC00"/>
    <a:srgbClr val="28A9D6"/>
    <a:srgbClr val="7FCCE7"/>
    <a:srgbClr val="4AB7DC"/>
    <a:srgbClr val="0033CC"/>
    <a:srgbClr val="4DB8DD"/>
    <a:srgbClr val="404040"/>
    <a:srgbClr val="6AC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9" autoAdjust="0"/>
    <p:restoredTop sz="90750" autoAdjust="0"/>
  </p:normalViewPr>
  <p:slideViewPr>
    <p:cSldViewPr showGuides="1">
      <p:cViewPr>
        <p:scale>
          <a:sx n="75" d="100"/>
          <a:sy n="75" d="100"/>
        </p:scale>
        <p:origin x="-876" y="-216"/>
      </p:cViewPr>
      <p:guideLst>
        <p:guide orient="horz" pos="402"/>
        <p:guide orient="horz" pos="1298"/>
        <p:guide orient="horz" pos="3793"/>
        <p:guide orient="horz" pos="3113"/>
        <p:guide orient="horz" pos="2704"/>
        <p:guide orient="horz" pos="3294"/>
        <p:guide pos="3840"/>
        <p:guide pos="874"/>
        <p:guide pos="7650"/>
        <p:guide pos="7015"/>
        <p:guide pos="1255"/>
        <p:guide pos="6335"/>
      </p:guideLst>
    </p:cSldViewPr>
  </p:slideViewPr>
  <p:notesTextViewPr>
    <p:cViewPr>
      <p:scale>
        <a:sx n="200" d="100"/>
        <a:sy n="200" d="100"/>
      </p:scale>
      <p:origin x="0" y="0"/>
    </p:cViewPr>
  </p:notesTextViewPr>
  <p:sorterViewPr>
    <p:cViewPr>
      <p:scale>
        <a:sx n="125" d="100"/>
        <a:sy n="125" d="100"/>
      </p:scale>
      <p:origin x="0" y="0"/>
    </p:cViewPr>
  </p:sorterViewPr>
  <p:notesViewPr>
    <p:cSldViewPr>
      <p:cViewPr varScale="1">
        <p:scale>
          <a:sx n="125" d="100"/>
          <a:sy n="125" d="100"/>
        </p:scale>
        <p:origin x="-485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BBFD89-BB28-47C4-8202-677F6E447B05}" type="datetimeFigureOut">
              <a:rPr lang="zh-CN" altLang="en-US" smtClean="0"/>
              <a:t>2019/10/16 Wednesday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43D1DB-4B89-4B9E-99FA-51A04CF95A36}" type="slidenum">
              <a:rPr lang="zh-CN" altLang="en-US" smtClean="0"/>
              <a:t>‹#›</a:t>
            </a:fld>
            <a:endParaRPr lang="zh-CN" altLang="en-US"/>
          </a:p>
        </p:txBody>
      </p:sp>
    </p:spTree>
    <p:extLst>
      <p:ext uri="{BB962C8B-B14F-4D97-AF65-F5344CB8AC3E}">
        <p14:creationId xmlns:p14="http://schemas.microsoft.com/office/powerpoint/2010/main" val="3659794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t>2019/10/16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t>‹#›</a:t>
            </a:fld>
            <a:endParaRPr lang="zh-CN" altLang="en-US"/>
          </a:p>
        </p:txBody>
      </p:sp>
    </p:spTree>
    <p:extLst>
      <p:ext uri="{BB962C8B-B14F-4D97-AF65-F5344CB8AC3E}">
        <p14:creationId xmlns:p14="http://schemas.microsoft.com/office/powerpoint/2010/main" val="962441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solidFill>
                  <a:prstClr val="black"/>
                </a:solidFill>
              </a:rPr>
              <a:pPr/>
              <a:t>11</a:t>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solidFill>
                  <a:prstClr val="black"/>
                </a:solidFill>
              </a:rPr>
              <a:pPr/>
              <a:t>12</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solidFill>
                  <a:prstClr val="black"/>
                </a:solidFill>
              </a:rPr>
              <a:pPr/>
              <a:t>13</a:t>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19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02BD0B-23ED-4A76-9C99-2E249C5C7E4F}" type="slidenum">
              <a:rPr lang="zh-CN" altLang="en-US" smtClean="0"/>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5" name="矩形 14"/>
          <p:cNvSpPr/>
          <p:nvPr userDrawn="1"/>
        </p:nvSpPr>
        <p:spPr>
          <a:xfrm>
            <a:off x="0" y="2228866"/>
            <a:ext cx="12192000" cy="1848206"/>
          </a:xfrm>
          <a:prstGeom prst="rect">
            <a:avLst/>
          </a:prstGeom>
          <a:solidFill>
            <a:schemeClr val="accent1"/>
          </a:solidFill>
          <a:ln>
            <a:noFill/>
          </a:ln>
          <a:effectLst/>
        </p:spPr>
        <p:txBody>
          <a:bodyPr vert="horz" wrap="square" lIns="121920" tIns="60960" rIns="121920" bIns="60960" numCol="1" anchor="t" anchorCtr="0" compatLnSpc="1"/>
          <a:lstStyle/>
          <a:p>
            <a:endParaRPr lang="zh-CN" altLang="en-US" sz="2400"/>
          </a:p>
        </p:txBody>
      </p:sp>
      <p:cxnSp>
        <p:nvCxnSpPr>
          <p:cNvPr id="16" name="直接连接符 15"/>
          <p:cNvCxnSpPr/>
          <p:nvPr userDrawn="1"/>
        </p:nvCxnSpPr>
        <p:spPr>
          <a:xfrm>
            <a:off x="0" y="422108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3"/>
          <p:cNvSpPr txBox="1"/>
          <p:nvPr userDrawn="1"/>
        </p:nvSpPr>
        <p:spPr>
          <a:xfrm>
            <a:off x="3402260" y="2567806"/>
            <a:ext cx="5387481" cy="107632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3200" b="1" dirty="0" smtClean="0">
                <a:ln w="3175">
                  <a:solidFill>
                    <a:srgbClr val="31A5D7"/>
                  </a:solidFill>
                </a:ln>
                <a:solidFill>
                  <a:schemeClr val="bg1"/>
                </a:solidFill>
                <a:latin typeface="+mj-ea"/>
                <a:ea typeface="+mj-ea"/>
              </a:rPr>
              <a:t>润泽科技数据中心</a:t>
            </a:r>
          </a:p>
          <a:p>
            <a:pPr algn="ctr"/>
            <a:endParaRPr lang="en-US" altLang="zh-CN" sz="3200" b="1" dirty="0" smtClean="0">
              <a:ln w="3175">
                <a:solidFill>
                  <a:srgbClr val="31A5D7"/>
                </a:solidFill>
              </a:ln>
              <a:solidFill>
                <a:schemeClr val="bg1"/>
              </a:solidFill>
              <a:latin typeface="+mj-ea"/>
              <a:ea typeface="+mj-ea"/>
            </a:endParaRPr>
          </a:p>
        </p:txBody>
      </p:sp>
      <p:cxnSp>
        <p:nvCxnSpPr>
          <p:cNvPr id="18" name="直接连接符 17"/>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cxnSp>
        <p:nvCxnSpPr>
          <p:cNvPr id="25" name="直接连接符 24"/>
          <p:cNvCxnSpPr/>
          <p:nvPr userDrawn="1"/>
        </p:nvCxnSpPr>
        <p:spPr>
          <a:xfrm>
            <a:off x="-34" y="2060848"/>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descr="LOGO"/>
          <p:cNvPicPr>
            <a:picLocks noChangeAspect="1"/>
          </p:cNvPicPr>
          <p:nvPr userDrawn="1"/>
        </p:nvPicPr>
        <p:blipFill>
          <a:blip r:embed="rId3"/>
          <a:stretch>
            <a:fillRect/>
          </a:stretch>
        </p:blipFill>
        <p:spPr>
          <a:xfrm>
            <a:off x="358775" y="34163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44"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94211"/>
            <a:ext cx="846609" cy="461665"/>
          </a:xfrm>
          <a:prstGeom prst="rect">
            <a:avLst/>
          </a:prstGeom>
          <a:noFill/>
          <a:ln>
            <a:solidFill>
              <a:schemeClr val="accent1"/>
            </a:solidFill>
          </a:ln>
        </p:spPr>
        <p:txBody>
          <a:bodyPr wrap="square" rtlCol="0" anchor="ctr" anchorCtr="1">
            <a:spAutoFit/>
          </a:bodyPr>
          <a:lstStyle>
            <a:defPPr>
              <a:defRPr lang="zh-CN"/>
            </a:defPPr>
            <a:lvl1pPr algn="ctr">
              <a:defRPr sz="3200">
                <a:solidFill>
                  <a:srgbClr val="339933"/>
                </a:solidFill>
                <a:latin typeface="Impact" panose="020B0806030902050204" pitchFamily="34" charset="0"/>
              </a:defRPr>
            </a:lvl1pPr>
          </a:lstStyle>
          <a:p>
            <a:pPr lvl="0"/>
            <a:r>
              <a:rPr lang="zh-CN" altLang="en-US" sz="2400" b="1" dirty="0" smtClean="0">
                <a:solidFill>
                  <a:schemeClr val="accent1"/>
                </a:solidFill>
              </a:rPr>
              <a:t>目录</a:t>
            </a:r>
            <a:endParaRPr lang="zh-CN" altLang="en-US" sz="2400" b="1" dirty="0">
              <a:solidFill>
                <a:schemeClr val="accent1"/>
              </a:solidFill>
            </a:endParaRPr>
          </a:p>
        </p:txBody>
      </p:sp>
      <p:pic>
        <p:nvPicPr>
          <p:cNvPr id="2" name="图片 1" descr="LOGO"/>
          <p:cNvPicPr>
            <a:picLocks noChangeAspect="1"/>
          </p:cNvPicPr>
          <p:nvPr userDrawn="1"/>
        </p:nvPicPr>
        <p:blipFill>
          <a:blip r:embed="rId2"/>
          <a:stretch>
            <a:fillRect/>
          </a:stretch>
        </p:blipFill>
        <p:spPr>
          <a:xfrm>
            <a:off x="8150860" y="227965"/>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第1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a:stretch>
            <a:fillRect/>
          </a:stretch>
        </p:blipFill>
        <p:spPr>
          <a:xfrm>
            <a:off x="8175625" y="227965"/>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第2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a:stretch>
            <a:fillRect/>
          </a:stretch>
        </p:blipFill>
        <p:spPr>
          <a:xfrm>
            <a:off x="8211185" y="213360"/>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第3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a:stretch>
            <a:fillRect/>
          </a:stretch>
        </p:blipFill>
        <p:spPr>
          <a:xfrm>
            <a:off x="8115300" y="213360"/>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第4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a:stretch>
            <a:fillRect/>
          </a:stretch>
        </p:blipFill>
        <p:spPr>
          <a:xfrm>
            <a:off x="8079105" y="227965"/>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第5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6"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45" name="直接连接符 44"/>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flipH="1">
            <a:off x="975516" y="6268899"/>
            <a:ext cx="412970" cy="421874"/>
            <a:chOff x="7019085" y="157473"/>
            <a:chExt cx="3868830" cy="3952255"/>
          </a:xfrm>
          <a:solidFill>
            <a:schemeClr val="accent1"/>
          </a:solidFill>
        </p:grpSpPr>
        <p:sp>
          <p:nvSpPr>
            <p:cNvPr id="48" name="椭圆 47"/>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椭圆 48"/>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椭圆 49"/>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椭圆 50"/>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2" name="椭圆 51"/>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3" name="椭圆 52"/>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4" name="椭圆 53"/>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5" name="椭圆 54"/>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椭圆 55"/>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椭圆 56"/>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8" name="椭圆 57"/>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椭圆 58"/>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0" name="椭圆 59"/>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椭圆 60"/>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62" name="任意多边形 61"/>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accent1"/>
              </a:solidFill>
            </a:endParaRPr>
          </a:p>
        </p:txBody>
      </p:sp>
      <p:sp>
        <p:nvSpPr>
          <p:cNvPr id="63" name="TextBox 62"/>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05</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a:stretch>
            <a:fillRect/>
          </a:stretch>
        </p:blipFill>
        <p:spPr>
          <a:xfrm>
            <a:off x="8211820" y="213360"/>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第6章节">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a:spLocks noGrp="1"/>
          </p:cNvSpPr>
          <p:nvPr>
            <p:ph type="sldNum" sz="quarter" idx="12"/>
          </p:nvPr>
        </p:nvSpPr>
        <p:spPr>
          <a:xfrm>
            <a:off x="1035971" y="6334897"/>
            <a:ext cx="292061" cy="283147"/>
          </a:xfrm>
          <a:prstGeom prst="rect">
            <a:avLst/>
          </a:prstGeom>
          <a:solidFill>
            <a:schemeClr val="accent1"/>
          </a:solidFill>
          <a:ln>
            <a:solidFill>
              <a:schemeClr val="accent1"/>
            </a:solidFill>
          </a:ln>
        </p:spPr>
        <p:txBody>
          <a:bodyPr wrap="square" lIns="0" tIns="0" rIns="0" bIns="0" anchor="ctr" anchorCtr="1"/>
          <a:lstStyle>
            <a:lvl1pPr algn="ctr">
              <a:defRPr sz="1200">
                <a:solidFill>
                  <a:schemeClr val="bg1"/>
                </a:solidFill>
              </a:defRPr>
            </a:lvl1pPr>
          </a:lstStyle>
          <a:p>
            <a:fld id="{55183D58-648D-4475-BEF8-624F48514A30}" type="slidenum">
              <a:rPr lang="zh-CN" altLang="en-US" smtClean="0"/>
              <a:t>‹#›</a:t>
            </a:fld>
            <a:endParaRPr lang="zh-CN" altLang="en-US" dirty="0"/>
          </a:p>
        </p:txBody>
      </p:sp>
      <p:cxnSp>
        <p:nvCxnSpPr>
          <p:cNvPr id="28" name="直接连接符 27"/>
          <p:cNvCxnSpPr/>
          <p:nvPr userDrawn="1"/>
        </p:nvCxnSpPr>
        <p:spPr>
          <a:xfrm flipH="1">
            <a:off x="1430458" y="6479836"/>
            <a:ext cx="10620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141543" y="6479836"/>
            <a:ext cx="7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userDrawn="1"/>
        </p:nvGrpSpPr>
        <p:grpSpPr>
          <a:xfrm flipH="1">
            <a:off x="975516" y="6268899"/>
            <a:ext cx="412970" cy="421874"/>
            <a:chOff x="7019085" y="157473"/>
            <a:chExt cx="3868830" cy="3952255"/>
          </a:xfrm>
          <a:solidFill>
            <a:schemeClr val="accent1"/>
          </a:solidFill>
        </p:grpSpPr>
        <p:sp>
          <p:nvSpPr>
            <p:cNvPr id="32" name="椭圆 31"/>
            <p:cNvSpPr/>
            <p:nvPr/>
          </p:nvSpPr>
          <p:spPr>
            <a:xfrm>
              <a:off x="8641073" y="1574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3" name="椭圆 32"/>
            <p:cNvSpPr/>
            <p:nvPr/>
          </p:nvSpPr>
          <p:spPr>
            <a:xfrm rot="1542857">
              <a:off x="9362925"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4" name="椭圆 33"/>
            <p:cNvSpPr/>
            <p:nvPr/>
          </p:nvSpPr>
          <p:spPr>
            <a:xfrm rot="3085714">
              <a:off x="9941806"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5" name="椭圆 34"/>
            <p:cNvSpPr/>
            <p:nvPr/>
          </p:nvSpPr>
          <p:spPr>
            <a:xfrm rot="7714286">
              <a:off x="9941806"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椭圆 35"/>
            <p:cNvSpPr/>
            <p:nvPr/>
          </p:nvSpPr>
          <p:spPr>
            <a:xfrm rot="4628572">
              <a:off x="10263060"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椭圆 36"/>
            <p:cNvSpPr/>
            <p:nvPr/>
          </p:nvSpPr>
          <p:spPr>
            <a:xfrm rot="9257143">
              <a:off x="9362925"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p:cNvSpPr/>
            <p:nvPr/>
          </p:nvSpPr>
          <p:spPr>
            <a:xfrm rot="6171428">
              <a:off x="10263060"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p:cNvSpPr/>
            <p:nvPr/>
          </p:nvSpPr>
          <p:spPr>
            <a:xfrm rot="10800000">
              <a:off x="8641073" y="3484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0" name="椭圆 39"/>
            <p:cNvSpPr/>
            <p:nvPr/>
          </p:nvSpPr>
          <p:spPr>
            <a:xfrm rot="12342857">
              <a:off x="7919220" y="332011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椭圆 40"/>
            <p:cNvSpPr/>
            <p:nvPr/>
          </p:nvSpPr>
          <p:spPr>
            <a:xfrm rot="13885714">
              <a:off x="7340340" y="2858472"/>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椭圆 41"/>
            <p:cNvSpPr/>
            <p:nvPr/>
          </p:nvSpPr>
          <p:spPr>
            <a:xfrm rot="20057142">
              <a:off x="7919220" y="32223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3" name="椭圆 42"/>
            <p:cNvSpPr/>
            <p:nvPr/>
          </p:nvSpPr>
          <p:spPr>
            <a:xfrm rot="15428571">
              <a:off x="7019085" y="2191381"/>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椭圆 43"/>
            <p:cNvSpPr/>
            <p:nvPr/>
          </p:nvSpPr>
          <p:spPr>
            <a:xfrm rot="16971429">
              <a:off x="7019085" y="1450964"/>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椭圆 44"/>
            <p:cNvSpPr/>
            <p:nvPr/>
          </p:nvSpPr>
          <p:spPr>
            <a:xfrm rot="18514286">
              <a:off x="7340340" y="783873"/>
              <a:ext cx="624855" cy="624855"/>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sp>
        <p:nvSpPr>
          <p:cNvPr id="46" name="任意多边形 45"/>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33993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8" name="TextBox 47"/>
          <p:cNvSpPr txBox="1"/>
          <p:nvPr userDrawn="1"/>
        </p:nvSpPr>
        <p:spPr>
          <a:xfrm>
            <a:off x="479376" y="332656"/>
            <a:ext cx="846609" cy="584775"/>
          </a:xfrm>
          <a:prstGeom prst="rect">
            <a:avLst/>
          </a:prstGeom>
          <a:noFill/>
          <a:ln>
            <a:solidFill>
              <a:schemeClr val="accent1"/>
            </a:solidFill>
          </a:ln>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06</a:t>
            </a:r>
            <a:endParaRPr lang="zh-CN" altLang="en-US" sz="3200" dirty="0">
              <a:solidFill>
                <a:schemeClr val="accent1"/>
              </a:solidFill>
              <a:latin typeface="Impact" panose="020B0806030902050204" pitchFamily="34" charset="0"/>
            </a:endParaRPr>
          </a:p>
        </p:txBody>
      </p:sp>
      <p:pic>
        <p:nvPicPr>
          <p:cNvPr id="2" name="图片 1" descr="LOGO"/>
          <p:cNvPicPr>
            <a:picLocks noChangeAspect="1"/>
          </p:cNvPicPr>
          <p:nvPr userDrawn="1"/>
        </p:nvPicPr>
        <p:blipFill>
          <a:blip r:embed="rId2"/>
          <a:stretch>
            <a:fillRect/>
          </a:stretch>
        </p:blipFill>
        <p:spPr>
          <a:xfrm>
            <a:off x="8187690" y="227965"/>
            <a:ext cx="3602990"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底面">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矩形 13"/>
          <p:cNvSpPr/>
          <p:nvPr userDrawn="1"/>
        </p:nvSpPr>
        <p:spPr>
          <a:xfrm>
            <a:off x="0" y="2626517"/>
            <a:ext cx="12192000" cy="1714585"/>
          </a:xfrm>
          <a:prstGeom prst="rect">
            <a:avLst/>
          </a:prstGeom>
          <a:solidFill>
            <a:schemeClr val="accent1"/>
          </a:solidFill>
          <a:ln>
            <a:solidFill>
              <a:srgbClr val="339933"/>
            </a:solidFill>
          </a:ln>
          <a:effectLst/>
        </p:spPr>
        <p:txBody>
          <a:bodyPr vert="horz" wrap="square" lIns="121920" tIns="60960" rIns="121920" bIns="60960" numCol="1" anchor="t" anchorCtr="0" compatLnSpc="1"/>
          <a:lstStyle/>
          <a:p>
            <a:endParaRPr lang="zh-CN" altLang="en-US" sz="2400"/>
          </a:p>
        </p:txBody>
      </p:sp>
      <p:cxnSp>
        <p:nvCxnSpPr>
          <p:cNvPr id="19" name="直接连接符 18"/>
          <p:cNvCxnSpPr/>
          <p:nvPr userDrawn="1"/>
        </p:nvCxnSpPr>
        <p:spPr>
          <a:xfrm>
            <a:off x="0" y="4373612"/>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3"/>
          <p:cNvSpPr txBox="1"/>
          <p:nvPr userDrawn="1"/>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cxnSp>
        <p:nvCxnSpPr>
          <p:cNvPr id="21" name="直接连接符 20"/>
          <p:cNvCxnSpPr/>
          <p:nvPr userDrawn="1"/>
        </p:nvCxnSpPr>
        <p:spPr>
          <a:xfrm>
            <a:off x="-34" y="2597856"/>
            <a:ext cx="12192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a:off x="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a:off x="7872000" y="6217149"/>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7872000" y="6283435"/>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a:off x="7872000" y="6349721"/>
            <a:ext cx="4320000" cy="12674"/>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文本框 42"/>
          <p:cNvSpPr txBox="1"/>
          <p:nvPr userDrawn="1"/>
        </p:nvSpPr>
        <p:spPr>
          <a:xfrm>
            <a:off x="4726940" y="6093460"/>
            <a:ext cx="2737485" cy="398780"/>
          </a:xfrm>
          <a:prstGeom prst="rect">
            <a:avLst/>
          </a:prstGeom>
          <a:noFill/>
        </p:spPr>
        <p:txBody>
          <a:bodyPr wrap="square" rtlCol="0">
            <a:spAutoFit/>
          </a:bodyPr>
          <a:lstStyle/>
          <a:p>
            <a:pPr algn="ctr"/>
            <a:r>
              <a:rPr lang="zh-CN" altLang="en-US" sz="2000" b="1" dirty="0" smtClean="0">
                <a:solidFill>
                  <a:schemeClr val="tx1">
                    <a:lumMod val="75000"/>
                    <a:lumOff val="25000"/>
                  </a:schemeClr>
                </a:solidFill>
              </a:rPr>
              <a:t>润泽科技发展有限公司</a:t>
            </a:r>
            <a:endParaRPr lang="zh-CN" altLang="en-US" sz="2000" b="1" dirty="0">
              <a:solidFill>
                <a:schemeClr val="tx1">
                  <a:lumMod val="75000"/>
                  <a:lumOff val="25000"/>
                </a:schemeClr>
              </a:solidFill>
            </a:endParaRPr>
          </a:p>
        </p:txBody>
      </p:sp>
      <p:pic>
        <p:nvPicPr>
          <p:cNvPr id="2" name="图片 1" descr="LOGO"/>
          <p:cNvPicPr>
            <a:picLocks noChangeAspect="1"/>
          </p:cNvPicPr>
          <p:nvPr userDrawn="1"/>
        </p:nvPicPr>
        <p:blipFill>
          <a:blip r:embed="rId3"/>
          <a:stretch>
            <a:fillRect/>
          </a:stretch>
        </p:blipFill>
        <p:spPr>
          <a:xfrm>
            <a:off x="8230235" y="113030"/>
            <a:ext cx="3602990" cy="82296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3"/>
          <p:cNvSpPr txBox="1"/>
          <p:nvPr/>
        </p:nvSpPr>
        <p:spPr>
          <a:xfrm>
            <a:off x="3287688" y="3212976"/>
            <a:ext cx="5387481" cy="584775"/>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zh-CN"/>
            </a:defPPr>
            <a:lvl1pPr algn="ctr">
              <a:defRPr sz="3200" b="1">
                <a:ln w="3175">
                  <a:solidFill>
                    <a:srgbClr val="31A5D7"/>
                  </a:solidFill>
                </a:ln>
                <a:latin typeface="+mj-ea"/>
                <a:ea typeface="+mj-ea"/>
              </a:defRPr>
            </a:lvl1pPr>
          </a:lstStyle>
          <a:p>
            <a:r>
              <a:rPr lang="zh-CN" altLang="en-US" dirty="0" smtClean="0">
                <a:solidFill>
                  <a:schemeClr val="bg1"/>
                </a:solidFill>
              </a:rPr>
              <a:t>数据中心例行巡检培训</a:t>
            </a:r>
            <a:endParaRPr lang="en-US" altLang="zh-CN" dirty="0">
              <a:solidFill>
                <a:schemeClr val="bg1"/>
              </a:solidFill>
            </a:endParaRPr>
          </a:p>
        </p:txBody>
      </p:sp>
      <p:sp>
        <p:nvSpPr>
          <p:cNvPr id="2" name="TextBox 1"/>
          <p:cNvSpPr txBox="1"/>
          <p:nvPr/>
        </p:nvSpPr>
        <p:spPr>
          <a:xfrm>
            <a:off x="8904312" y="4869160"/>
            <a:ext cx="1338828" cy="646331"/>
          </a:xfrm>
          <a:prstGeom prst="rect">
            <a:avLst/>
          </a:prstGeom>
          <a:noFill/>
        </p:spPr>
        <p:txBody>
          <a:bodyPr wrap="none" rtlCol="0">
            <a:spAutoFit/>
          </a:bodyPr>
          <a:lstStyle/>
          <a:p>
            <a:r>
              <a:rPr lang="zh-CN" altLang="en-US" dirty="0" smtClean="0"/>
              <a:t>培训讲师：</a:t>
            </a:r>
            <a:endParaRPr lang="en-US" altLang="zh-CN" dirty="0" smtClean="0"/>
          </a:p>
          <a:p>
            <a:r>
              <a:rPr lang="zh-CN" altLang="en-US" dirty="0" smtClean="0"/>
              <a:t>培训日期：</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9</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775520" y="1700808"/>
            <a:ext cx="8136904" cy="3785652"/>
          </a:xfrm>
          <a:prstGeom prst="rect">
            <a:avLst/>
          </a:prstGeom>
        </p:spPr>
        <p:txBody>
          <a:bodyPr wrap="square">
            <a:spAutoFit/>
          </a:bodyPr>
          <a:lstStyle/>
          <a:p>
            <a:pPr marL="0" lvl="1">
              <a:lnSpc>
                <a:spcPct val="150000"/>
              </a:lnSpc>
            </a:pPr>
            <a:r>
              <a:rPr lang="zh-CN" altLang="en-US" sz="2000" dirty="0" smtClean="0"/>
              <a:t>巡检方法</a:t>
            </a:r>
            <a:endParaRPr lang="zh-CN" altLang="en-US" sz="2000" dirty="0"/>
          </a:p>
          <a:p>
            <a:pPr>
              <a:lnSpc>
                <a:spcPct val="150000"/>
              </a:lnSpc>
            </a:pPr>
            <a:r>
              <a:rPr lang="zh-CN" altLang="en-US" sz="1400" dirty="0" smtClean="0"/>
              <a:t>        运</a:t>
            </a:r>
            <a:r>
              <a:rPr lang="zh-CN" altLang="en-US" sz="1400" dirty="0"/>
              <a:t>维人员对基础设施进行例行巡检时应应通过设备状态指示、设备周边环境等因素的变化来判断设备状态，及时发现设备运行问题。基本巡检原则遵循如下方法：</a:t>
            </a:r>
          </a:p>
          <a:p>
            <a:pPr marL="742950" lvl="1" indent="-285750">
              <a:lnSpc>
                <a:spcPct val="150000"/>
              </a:lnSpc>
              <a:buFont typeface="Wingdings" panose="05000000000000000000" pitchFamily="2" charset="2"/>
              <a:buChar char="Ø"/>
            </a:pPr>
            <a:r>
              <a:rPr lang="zh-CN" altLang="en-US" sz="1400" dirty="0" smtClean="0"/>
              <a:t>听</a:t>
            </a:r>
            <a:r>
              <a:rPr lang="zh-CN" altLang="en-US" sz="1400" dirty="0"/>
              <a:t>：倾听设备运行的声音是否正常，有无因设备机械问题导致的异响或设备报警导致的异响；</a:t>
            </a:r>
          </a:p>
          <a:p>
            <a:pPr marL="742950" lvl="1" indent="-285750">
              <a:lnSpc>
                <a:spcPct val="150000"/>
              </a:lnSpc>
              <a:buFont typeface="Wingdings" panose="05000000000000000000" pitchFamily="2" charset="2"/>
              <a:buChar char="Ø"/>
            </a:pPr>
            <a:r>
              <a:rPr lang="zh-CN" altLang="en-US" sz="1400" dirty="0" smtClean="0"/>
              <a:t>看</a:t>
            </a:r>
            <a:r>
              <a:rPr lang="zh-CN" altLang="en-US" sz="1400" dirty="0"/>
              <a:t>：观察设备外观有无异常如，设备破损、指示灯状态异常，有无小动物运动痕迹、漏水现象；</a:t>
            </a:r>
          </a:p>
          <a:p>
            <a:pPr marL="742950" lvl="1" indent="-285750">
              <a:lnSpc>
                <a:spcPct val="150000"/>
              </a:lnSpc>
              <a:buFont typeface="Wingdings" panose="05000000000000000000" pitchFamily="2" charset="2"/>
              <a:buChar char="Ø"/>
            </a:pPr>
            <a:r>
              <a:rPr lang="zh-CN" altLang="en-US" sz="1400" dirty="0" smtClean="0"/>
              <a:t>嗅</a:t>
            </a:r>
            <a:r>
              <a:rPr lang="zh-CN" altLang="en-US" sz="1400" dirty="0"/>
              <a:t>：嗅识设备所在区域中有无因高温导致的异常气味或设备泄露导致的异常气味 ；</a:t>
            </a:r>
          </a:p>
          <a:p>
            <a:pPr marL="742950" lvl="1" indent="-285750">
              <a:lnSpc>
                <a:spcPct val="150000"/>
              </a:lnSpc>
              <a:buFont typeface="Wingdings" panose="05000000000000000000" pitchFamily="2" charset="2"/>
              <a:buChar char="Ø"/>
            </a:pPr>
            <a:r>
              <a:rPr lang="zh-CN" altLang="en-US" sz="1400" dirty="0" smtClean="0"/>
              <a:t>查</a:t>
            </a:r>
            <a:r>
              <a:rPr lang="zh-CN" altLang="en-US" sz="1400" dirty="0"/>
              <a:t>：检查设备运行参数是否正常，有无异常状态或报警信息；；</a:t>
            </a:r>
          </a:p>
          <a:p>
            <a:pPr marL="742950" lvl="1" indent="-285750">
              <a:lnSpc>
                <a:spcPct val="150000"/>
              </a:lnSpc>
              <a:buFont typeface="Wingdings" panose="05000000000000000000" pitchFamily="2" charset="2"/>
              <a:buChar char="Ø"/>
            </a:pPr>
            <a:r>
              <a:rPr lang="zh-CN" altLang="en-US" sz="1400" dirty="0" smtClean="0"/>
              <a:t>测</a:t>
            </a:r>
            <a:r>
              <a:rPr lang="zh-CN" altLang="en-US" sz="1400" dirty="0"/>
              <a:t>：用仪器仪表检查环境温湿度、设备温度及设备运行参数等数值是否正常；</a:t>
            </a:r>
          </a:p>
          <a:p>
            <a:pPr marL="742950" lvl="1" indent="-285750">
              <a:lnSpc>
                <a:spcPct val="150000"/>
              </a:lnSpc>
              <a:buFont typeface="Wingdings" panose="05000000000000000000" pitchFamily="2" charset="2"/>
              <a:buChar char="Ø"/>
            </a:pPr>
            <a:r>
              <a:rPr lang="zh-CN" altLang="en-US" sz="1400" dirty="0" smtClean="0"/>
              <a:t>记</a:t>
            </a:r>
            <a:r>
              <a:rPr lang="zh-CN" altLang="en-US" sz="1400" dirty="0"/>
              <a:t>：记录设备运行参数，及时掌握设备运行状况，发现设备异常情况，并做好应急处理工作。 </a:t>
            </a:r>
          </a:p>
          <a:p>
            <a:pPr>
              <a:lnSpc>
                <a:spcPct val="150000"/>
              </a:lnSpc>
            </a:pPr>
            <a:endParaRPr lang="en-US" altLang="zh-CN" sz="1400"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10</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703512" y="980728"/>
            <a:ext cx="8136904" cy="553998"/>
          </a:xfrm>
          <a:prstGeom prst="rect">
            <a:avLst/>
          </a:prstGeom>
        </p:spPr>
        <p:txBody>
          <a:bodyPr wrap="square">
            <a:spAutoFit/>
          </a:bodyPr>
          <a:lstStyle/>
          <a:p>
            <a:pPr marL="0" lvl="1">
              <a:lnSpc>
                <a:spcPct val="150000"/>
              </a:lnSpc>
            </a:pPr>
            <a:r>
              <a:rPr lang="zh-CN" altLang="en-US" sz="2000" dirty="0" smtClean="0"/>
              <a:t>巡检路</a:t>
            </a:r>
            <a:r>
              <a:rPr lang="zh-CN" altLang="en-US" sz="2000" dirty="0" smtClean="0"/>
              <a:t>线</a:t>
            </a:r>
            <a:r>
              <a:rPr lang="en-US" altLang="zh-CN" sz="2000" dirty="0" smtClean="0">
                <a:latin typeface="+mj-ea"/>
                <a:ea typeface="+mj-ea"/>
              </a:rPr>
              <a:t>--</a:t>
            </a:r>
            <a:r>
              <a:rPr lang="en-US" altLang="zh-CN" sz="2000" dirty="0">
                <a:latin typeface="+mj-ea"/>
                <a:ea typeface="+mj-ea"/>
              </a:rPr>
              <a:t>M1</a:t>
            </a:r>
            <a:endParaRPr lang="zh-CN" altLang="en-US" sz="2000" dirty="0">
              <a:latin typeface="+mj-ea"/>
              <a:ea typeface="+mj-ea"/>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26" name="Picture 2" descr="C:\Users\Administrator\Desktop\未命名15711871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742" y="1534726"/>
            <a:ext cx="6994674" cy="42360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solidFill>
                  <a:prstClr val="white"/>
                </a:solidFill>
              </a:rPr>
              <a:pPr/>
              <a:t>11</a:t>
            </a:fld>
            <a:endParaRPr lang="zh-CN" altLang="en-US" dirty="0">
              <a:solidFill>
                <a:prstClr val="white"/>
              </a:solidFill>
            </a:endParaRPr>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rgbClr val="4F81BD"/>
                </a:solidFill>
              </a:rPr>
              <a:t>巡检工作要求</a:t>
            </a:r>
            <a:endParaRPr lang="zh-CN" altLang="en-US" sz="2400" b="1" dirty="0">
              <a:solidFill>
                <a:srgbClr val="4F81BD"/>
              </a:solidFill>
            </a:endParaRPr>
          </a:p>
        </p:txBody>
      </p:sp>
      <p:sp>
        <p:nvSpPr>
          <p:cNvPr id="4" name="矩形 3"/>
          <p:cNvSpPr/>
          <p:nvPr/>
        </p:nvSpPr>
        <p:spPr>
          <a:xfrm>
            <a:off x="1703512" y="980728"/>
            <a:ext cx="8136904" cy="553998"/>
          </a:xfrm>
          <a:prstGeom prst="rect">
            <a:avLst/>
          </a:prstGeom>
        </p:spPr>
        <p:txBody>
          <a:bodyPr wrap="square">
            <a:spAutoFit/>
          </a:bodyPr>
          <a:lstStyle/>
          <a:p>
            <a:pPr marL="0" lvl="1">
              <a:lnSpc>
                <a:spcPct val="150000"/>
              </a:lnSpc>
            </a:pPr>
            <a:r>
              <a:rPr lang="zh-CN" altLang="en-US" sz="2000" dirty="0" smtClean="0">
                <a:solidFill>
                  <a:prstClr val="black"/>
                </a:solidFill>
              </a:rPr>
              <a:t>巡检路</a:t>
            </a:r>
            <a:r>
              <a:rPr lang="zh-CN" altLang="en-US" sz="2000" dirty="0" smtClean="0">
                <a:solidFill>
                  <a:prstClr val="black"/>
                </a:solidFill>
              </a:rPr>
              <a:t>线</a:t>
            </a:r>
            <a:r>
              <a:rPr lang="en-US" altLang="zh-CN" sz="2000" dirty="0" smtClean="0">
                <a:solidFill>
                  <a:prstClr val="black"/>
                </a:solidFill>
                <a:latin typeface="微软雅黑"/>
              </a:rPr>
              <a:t>—M2</a:t>
            </a:r>
            <a:endParaRPr lang="zh-CN" altLang="en-US" sz="2000" dirty="0">
              <a:solidFill>
                <a:prstClr val="black"/>
              </a:solidFill>
              <a:latin typeface="微软雅黑"/>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pic>
        <p:nvPicPr>
          <p:cNvPr id="1026" name="Picture 2" descr="C:\Users\Administrator\Desktop\未命名15711871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742" y="1534726"/>
            <a:ext cx="6994674" cy="423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991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solidFill>
                  <a:prstClr val="white"/>
                </a:solidFill>
              </a:rPr>
              <a:pPr/>
              <a:t>12</a:t>
            </a:fld>
            <a:endParaRPr lang="zh-CN" altLang="en-US" dirty="0">
              <a:solidFill>
                <a:prstClr val="white"/>
              </a:solidFill>
            </a:endParaRPr>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rgbClr val="4F81BD"/>
                </a:solidFill>
              </a:rPr>
              <a:t>巡检工作要求</a:t>
            </a:r>
            <a:endParaRPr lang="zh-CN" altLang="en-US" sz="2400" b="1" dirty="0">
              <a:solidFill>
                <a:srgbClr val="4F81BD"/>
              </a:solidFill>
            </a:endParaRPr>
          </a:p>
        </p:txBody>
      </p:sp>
      <p:sp>
        <p:nvSpPr>
          <p:cNvPr id="4" name="矩形 3"/>
          <p:cNvSpPr/>
          <p:nvPr/>
        </p:nvSpPr>
        <p:spPr>
          <a:xfrm>
            <a:off x="1703512" y="980728"/>
            <a:ext cx="8136904" cy="553998"/>
          </a:xfrm>
          <a:prstGeom prst="rect">
            <a:avLst/>
          </a:prstGeom>
        </p:spPr>
        <p:txBody>
          <a:bodyPr wrap="square">
            <a:spAutoFit/>
          </a:bodyPr>
          <a:lstStyle/>
          <a:p>
            <a:pPr marL="0" lvl="1">
              <a:lnSpc>
                <a:spcPct val="150000"/>
              </a:lnSpc>
            </a:pPr>
            <a:r>
              <a:rPr lang="zh-CN" altLang="en-US" sz="2000" dirty="0" smtClean="0">
                <a:solidFill>
                  <a:prstClr val="black"/>
                </a:solidFill>
              </a:rPr>
              <a:t>巡检路</a:t>
            </a:r>
            <a:r>
              <a:rPr lang="zh-CN" altLang="en-US" sz="2000" dirty="0" smtClean="0">
                <a:solidFill>
                  <a:prstClr val="black"/>
                </a:solidFill>
              </a:rPr>
              <a:t>线</a:t>
            </a:r>
            <a:r>
              <a:rPr lang="en-US" altLang="zh-CN" sz="2000" dirty="0" smtClean="0">
                <a:solidFill>
                  <a:prstClr val="black"/>
                </a:solidFill>
                <a:latin typeface="微软雅黑"/>
              </a:rPr>
              <a:t>—M3</a:t>
            </a:r>
            <a:endParaRPr lang="zh-CN" altLang="en-US" sz="2000" dirty="0">
              <a:solidFill>
                <a:prstClr val="black"/>
              </a:solidFill>
              <a:latin typeface="微软雅黑"/>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pic>
        <p:nvPicPr>
          <p:cNvPr id="1026" name="Picture 2" descr="C:\Users\Administrator\Desktop\未命名15711871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742" y="1534726"/>
            <a:ext cx="6994674" cy="423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991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solidFill>
                  <a:prstClr val="white"/>
                </a:solidFill>
              </a:rPr>
              <a:pPr/>
              <a:t>13</a:t>
            </a:fld>
            <a:endParaRPr lang="zh-CN" altLang="en-US" dirty="0">
              <a:solidFill>
                <a:prstClr val="white"/>
              </a:solidFill>
            </a:endParaRPr>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rgbClr val="4F81BD"/>
                </a:solidFill>
              </a:rPr>
              <a:t>巡检工作要求</a:t>
            </a:r>
            <a:endParaRPr lang="zh-CN" altLang="en-US" sz="2400" b="1" dirty="0">
              <a:solidFill>
                <a:srgbClr val="4F81BD"/>
              </a:solidFill>
            </a:endParaRPr>
          </a:p>
        </p:txBody>
      </p:sp>
      <p:sp>
        <p:nvSpPr>
          <p:cNvPr id="4" name="矩形 3"/>
          <p:cNvSpPr/>
          <p:nvPr/>
        </p:nvSpPr>
        <p:spPr>
          <a:xfrm>
            <a:off x="1703512" y="980728"/>
            <a:ext cx="8136904" cy="553998"/>
          </a:xfrm>
          <a:prstGeom prst="rect">
            <a:avLst/>
          </a:prstGeom>
        </p:spPr>
        <p:txBody>
          <a:bodyPr wrap="square">
            <a:spAutoFit/>
          </a:bodyPr>
          <a:lstStyle/>
          <a:p>
            <a:pPr marL="0" lvl="1">
              <a:lnSpc>
                <a:spcPct val="150000"/>
              </a:lnSpc>
            </a:pPr>
            <a:r>
              <a:rPr lang="zh-CN" altLang="en-US" sz="2000" dirty="0" smtClean="0">
                <a:solidFill>
                  <a:prstClr val="black"/>
                </a:solidFill>
              </a:rPr>
              <a:t>巡检路</a:t>
            </a:r>
            <a:r>
              <a:rPr lang="zh-CN" altLang="en-US" sz="2000" dirty="0" smtClean="0">
                <a:solidFill>
                  <a:prstClr val="black"/>
                </a:solidFill>
              </a:rPr>
              <a:t>线</a:t>
            </a:r>
            <a:r>
              <a:rPr lang="en-US" altLang="zh-CN" sz="2000" dirty="0" smtClean="0">
                <a:solidFill>
                  <a:prstClr val="black"/>
                </a:solidFill>
                <a:latin typeface="微软雅黑"/>
              </a:rPr>
              <a:t>—M4</a:t>
            </a:r>
            <a:endParaRPr lang="zh-CN" altLang="en-US" sz="2000" dirty="0">
              <a:solidFill>
                <a:prstClr val="black"/>
              </a:solidFill>
              <a:latin typeface="微软雅黑"/>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prstClr val="black"/>
              </a:solidFill>
            </a:endParaRPr>
          </a:p>
        </p:txBody>
      </p:sp>
      <p:pic>
        <p:nvPicPr>
          <p:cNvPr id="1026" name="Picture 2" descr="C:\Users\Administrator\Desktop\未命名15711871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742" y="1534726"/>
            <a:ext cx="6994674" cy="423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991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14</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15</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335179573"/>
              </p:ext>
            </p:extLst>
          </p:nvPr>
        </p:nvGraphicFramePr>
        <p:xfrm>
          <a:off x="1683048" y="980728"/>
          <a:ext cx="4520406" cy="5145910"/>
        </p:xfrm>
        <a:graphic>
          <a:graphicData uri="http://schemas.openxmlformats.org/drawingml/2006/table">
            <a:tbl>
              <a:tblPr>
                <a:tableStyleId>{5C22544A-7EE6-4342-B048-85BDC9FD1C3A}</a:tableStyleId>
              </a:tblPr>
              <a:tblGrid>
                <a:gridCol w="370525"/>
                <a:gridCol w="205213"/>
                <a:gridCol w="359124"/>
                <a:gridCol w="302120"/>
                <a:gridCol w="410428"/>
                <a:gridCol w="410428"/>
                <a:gridCol w="410428"/>
                <a:gridCol w="410428"/>
                <a:gridCol w="410428"/>
                <a:gridCol w="410428"/>
                <a:gridCol w="410428"/>
                <a:gridCol w="410428"/>
              </a:tblGrid>
              <a:tr h="179178">
                <a:tc gridSpan="12">
                  <a:txBody>
                    <a:bodyPr/>
                    <a:lstStyle/>
                    <a:p>
                      <a:pPr algn="ctr" fontAlgn="ctr"/>
                      <a:r>
                        <a:rPr lang="zh-CN" altLang="en-US" sz="700" u="none" strike="noStrike">
                          <a:effectLst/>
                        </a:rPr>
                        <a:t>时间       点</a:t>
                      </a:r>
                      <a:r>
                        <a:rPr lang="zh-CN" altLang="en-US" sz="800" u="none" strike="noStrike">
                          <a:effectLst/>
                        </a:rPr>
                        <a:t>        </a:t>
                      </a:r>
                      <a:r>
                        <a:rPr lang="zh-CN" altLang="en-US" sz="1000" u="none" strike="noStrike">
                          <a:effectLst/>
                        </a:rPr>
                        <a:t>暖通巡检参数记录表（</a:t>
                      </a:r>
                      <a:r>
                        <a:rPr lang="en-US" altLang="zh-CN" sz="1000" u="none" strike="noStrike">
                          <a:effectLst/>
                        </a:rPr>
                        <a:t>M1)    </a:t>
                      </a:r>
                      <a:r>
                        <a:rPr lang="zh-CN" altLang="en-US" sz="600" u="none" strike="noStrike">
                          <a:effectLst/>
                        </a:rPr>
                        <a:t>年    月    日</a:t>
                      </a:r>
                      <a:endParaRPr lang="zh-CN" altLang="en-US" sz="700" b="1" i="0" u="none" strike="noStrike">
                        <a:solidFill>
                          <a:srgbClr val="000000"/>
                        </a:solidFill>
                        <a:effectLst/>
                        <a:latin typeface="宋体"/>
                      </a:endParaRPr>
                    </a:p>
                  </a:txBody>
                  <a:tcPr marL="5224" marR="5224" marT="5224"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10451">
                <a:tc gridSpan="2">
                  <a:txBody>
                    <a:bodyPr/>
                    <a:lstStyle/>
                    <a:p>
                      <a:pPr algn="ctr" fontAlgn="ctr"/>
                      <a:r>
                        <a:rPr lang="en-US" sz="500" u="none" strike="noStrike">
                          <a:effectLst/>
                        </a:rPr>
                        <a:t>M1</a:t>
                      </a:r>
                      <a:endParaRPr lang="en-US" sz="500" b="1" i="0" u="none" strike="noStrike">
                        <a:solidFill>
                          <a:srgbClr val="000000"/>
                        </a:solidFill>
                        <a:effectLst/>
                        <a:latin typeface="宋体"/>
                      </a:endParaRPr>
                    </a:p>
                  </a:txBody>
                  <a:tcPr marL="5224" marR="5224" marT="5224" marB="0" anchor="ctr"/>
                </a:tc>
                <a:tc hMerge="1">
                  <a:txBody>
                    <a:bodyPr/>
                    <a:lstStyle/>
                    <a:p>
                      <a:endParaRPr lang="zh-CN" altLang="en-US"/>
                    </a:p>
                  </a:txBody>
                  <a:tcPr/>
                </a:tc>
                <a:tc>
                  <a:txBody>
                    <a:bodyPr/>
                    <a:lstStyle/>
                    <a:p>
                      <a:pPr algn="ctr" fontAlgn="ctr"/>
                      <a:r>
                        <a:rPr lang="zh-CN" altLang="en-US" sz="600" u="none" strike="noStrike">
                          <a:effectLst/>
                        </a:rPr>
                        <a:t>温度</a:t>
                      </a:r>
                      <a:endParaRPr lang="zh-CN" altLang="en-US" sz="600" b="0" i="0" u="none" strike="noStrike">
                        <a:solidFill>
                          <a:srgbClr val="000000"/>
                        </a:solidFill>
                        <a:effectLst/>
                        <a:latin typeface="宋体"/>
                      </a:endParaRPr>
                    </a:p>
                  </a:txBody>
                  <a:tcPr marL="5224" marR="5224" marT="5224" marB="0" anchor="ctr"/>
                </a:tc>
                <a:tc>
                  <a:txBody>
                    <a:bodyPr/>
                    <a:lstStyle/>
                    <a:p>
                      <a:pPr algn="ctr" fontAlgn="ctr"/>
                      <a:r>
                        <a:rPr lang="zh-CN" altLang="en-US" sz="600" u="none" strike="noStrike">
                          <a:effectLst/>
                        </a:rPr>
                        <a:t>湿度</a:t>
                      </a:r>
                      <a:endParaRPr lang="zh-CN" altLang="en-US" sz="600" b="0" i="0" u="none" strike="noStrike">
                        <a:solidFill>
                          <a:srgbClr val="000000"/>
                        </a:solidFill>
                        <a:effectLst/>
                        <a:latin typeface="宋体"/>
                      </a:endParaRPr>
                    </a:p>
                  </a:txBody>
                  <a:tcPr marL="5224" marR="5224" marT="5224" marB="0" anchor="ctr"/>
                </a:tc>
                <a:tc gridSpan="2">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ctr"/>
                </a:tc>
                <a:tc hMerge="1">
                  <a:txBody>
                    <a:bodyPr/>
                    <a:lstStyle/>
                    <a:p>
                      <a:endParaRPr lang="zh-CN" altLang="en-US"/>
                    </a:p>
                  </a:txBody>
                  <a:tcPr/>
                </a:tc>
                <a:tc>
                  <a:txBody>
                    <a:bodyPr/>
                    <a:lstStyle/>
                    <a:p>
                      <a:pPr algn="ctr" fontAlgn="ctr"/>
                      <a:r>
                        <a:rPr lang="zh-CN" altLang="en-US" sz="600" u="none" strike="noStrike">
                          <a:effectLst/>
                        </a:rPr>
                        <a:t>温度</a:t>
                      </a:r>
                      <a:endParaRPr lang="zh-CN" altLang="en-US" sz="600" b="0" i="0" u="none" strike="noStrike">
                        <a:solidFill>
                          <a:srgbClr val="000000"/>
                        </a:solidFill>
                        <a:effectLst/>
                        <a:latin typeface="宋体"/>
                      </a:endParaRPr>
                    </a:p>
                  </a:txBody>
                  <a:tcPr marL="5224" marR="5224" marT="5224" marB="0" anchor="ctr"/>
                </a:tc>
                <a:tc>
                  <a:txBody>
                    <a:bodyPr/>
                    <a:lstStyle/>
                    <a:p>
                      <a:pPr algn="ctr" fontAlgn="ctr"/>
                      <a:r>
                        <a:rPr lang="zh-CN" altLang="en-US" sz="600" u="none" strike="noStrike">
                          <a:effectLst/>
                        </a:rPr>
                        <a:t>湿度</a:t>
                      </a:r>
                      <a:endParaRPr lang="zh-CN" altLang="en-US" sz="600" b="0" i="0" u="none" strike="noStrike">
                        <a:solidFill>
                          <a:srgbClr val="000000"/>
                        </a:solidFill>
                        <a:effectLst/>
                        <a:latin typeface="宋体"/>
                      </a:endParaRPr>
                    </a:p>
                  </a:txBody>
                  <a:tcPr marL="5224" marR="5224" marT="5224" marB="0" anchor="ctr"/>
                </a:tc>
                <a:tc gridSpan="2">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ctr"/>
                </a:tc>
                <a:tc hMerge="1">
                  <a:txBody>
                    <a:bodyPr/>
                    <a:lstStyle/>
                    <a:p>
                      <a:endParaRPr lang="zh-CN" altLang="en-US"/>
                    </a:p>
                  </a:txBody>
                  <a:tcPr/>
                </a:tc>
                <a:tc>
                  <a:txBody>
                    <a:bodyPr/>
                    <a:lstStyle/>
                    <a:p>
                      <a:pPr algn="ctr" fontAlgn="ctr"/>
                      <a:r>
                        <a:rPr lang="zh-CN" altLang="en-US" sz="600" u="none" strike="noStrike">
                          <a:effectLst/>
                        </a:rPr>
                        <a:t>温度</a:t>
                      </a:r>
                      <a:endParaRPr lang="zh-CN" altLang="en-US" sz="600" b="0" i="0" u="none" strike="noStrike">
                        <a:solidFill>
                          <a:srgbClr val="000000"/>
                        </a:solidFill>
                        <a:effectLst/>
                        <a:latin typeface="宋体"/>
                      </a:endParaRPr>
                    </a:p>
                  </a:txBody>
                  <a:tcPr marL="5224" marR="5224" marT="5224" marB="0" anchor="ctr"/>
                </a:tc>
                <a:tc>
                  <a:txBody>
                    <a:bodyPr/>
                    <a:lstStyle/>
                    <a:p>
                      <a:pPr algn="ctr" fontAlgn="ctr"/>
                      <a:r>
                        <a:rPr lang="zh-CN" altLang="en-US" sz="600" u="none" strike="noStrike">
                          <a:effectLst/>
                        </a:rPr>
                        <a:t>湿度</a:t>
                      </a:r>
                      <a:endParaRPr lang="zh-CN" altLang="en-US" sz="600" b="0" i="0" u="none" strike="noStrike">
                        <a:solidFill>
                          <a:srgbClr val="000000"/>
                        </a:solidFill>
                        <a:effectLst/>
                        <a:latin typeface="宋体"/>
                      </a:endParaRPr>
                    </a:p>
                  </a:txBody>
                  <a:tcPr marL="5224" marR="5224" marT="5224" marB="0" anchor="ctr"/>
                </a:tc>
              </a:tr>
              <a:tr h="110451">
                <a:tc rowSpan="8">
                  <a:txBody>
                    <a:bodyPr/>
                    <a:lstStyle/>
                    <a:p>
                      <a:pPr algn="ctr" fontAlgn="ctr"/>
                      <a:r>
                        <a:rPr lang="en-US" altLang="zh-CN" sz="500" u="none" strike="noStrike">
                          <a:effectLst/>
                        </a:rPr>
                        <a:t>101</a:t>
                      </a:r>
                      <a:endParaRPr lang="en-US" altLang="zh-CN" sz="500" b="1" i="0" u="none" strike="noStrike">
                        <a:solidFill>
                          <a:srgbClr val="000000"/>
                        </a:solidFill>
                        <a:effectLst/>
                        <a:latin typeface="宋体"/>
                      </a:endParaRPr>
                    </a:p>
                  </a:txBody>
                  <a:tcPr marL="5224" marR="5224" marT="5224" marB="0" anchor="ctr"/>
                </a:tc>
                <a:tc>
                  <a:txBody>
                    <a:bodyPr/>
                    <a:lstStyle/>
                    <a:p>
                      <a:pPr algn="ctr" fontAlgn="ctr"/>
                      <a:r>
                        <a:rPr lang="en-US" altLang="zh-CN" sz="500" u="none" strike="noStrike">
                          <a:effectLst/>
                        </a:rPr>
                        <a:t>1#</a:t>
                      </a:r>
                      <a:endParaRPr lang="en-US" altLang="zh-CN"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12">
                  <a:txBody>
                    <a:bodyPr/>
                    <a:lstStyle/>
                    <a:p>
                      <a:pPr algn="ctr" fontAlgn="ctr"/>
                      <a:r>
                        <a:rPr lang="en-US" altLang="zh-CN" sz="500" u="none" strike="noStrike">
                          <a:effectLst/>
                        </a:rPr>
                        <a:t>302</a:t>
                      </a:r>
                      <a:endParaRPr lang="en-US" altLang="zh-CN"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4">
                  <a:txBody>
                    <a:bodyPr/>
                    <a:lstStyle/>
                    <a:p>
                      <a:pPr algn="ctr" fontAlgn="ctr"/>
                      <a:r>
                        <a:rPr lang="zh-CN" altLang="en-US" sz="500" u="none" strike="noStrike">
                          <a:effectLst/>
                        </a:rPr>
                        <a:t>一层    电力室</a:t>
                      </a:r>
                      <a:endParaRPr lang="zh-CN" altLang="en-US"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altLang="zh-CN" sz="500" u="none" strike="noStrike">
                          <a:effectLst/>
                        </a:rPr>
                        <a:t>2#</a:t>
                      </a:r>
                      <a:endParaRPr lang="en-US" altLang="zh-CN"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altLang="zh-CN" sz="500" u="none" strike="noStrike">
                          <a:effectLst/>
                        </a:rPr>
                        <a:t>3#</a:t>
                      </a:r>
                      <a:endParaRPr lang="en-US" altLang="zh-CN"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A3#</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altLang="zh-CN" sz="500" u="none" strike="noStrike">
                          <a:effectLst/>
                        </a:rPr>
                        <a:t>4#</a:t>
                      </a:r>
                      <a:endParaRPr lang="en-US" altLang="zh-CN"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A4#</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altLang="zh-CN" sz="500" u="none" strike="noStrike">
                          <a:effectLst/>
                        </a:rPr>
                        <a:t>5#</a:t>
                      </a:r>
                      <a:endParaRPr lang="en-US" altLang="zh-CN"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A5#</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2">
                  <a:txBody>
                    <a:bodyPr/>
                    <a:lstStyle/>
                    <a:p>
                      <a:pPr algn="ctr" fontAlgn="ctr"/>
                      <a:r>
                        <a:rPr lang="zh-CN" altLang="en-US" sz="500" u="none" strike="noStrike">
                          <a:effectLst/>
                        </a:rPr>
                        <a:t>一层    </a:t>
                      </a:r>
                      <a:r>
                        <a:rPr lang="en-US" sz="500" u="none" strike="noStrike">
                          <a:effectLst/>
                        </a:rPr>
                        <a:t>UPS</a:t>
                      </a:r>
                      <a:r>
                        <a:rPr lang="zh-CN" altLang="en-US" sz="500" u="none" strike="noStrike">
                          <a:effectLst/>
                        </a:rPr>
                        <a:t>室</a:t>
                      </a:r>
                      <a:endParaRPr lang="zh-CN" altLang="en-US" sz="500" b="1" i="0" u="none" strike="noStrike">
                        <a:solidFill>
                          <a:srgbClr val="000000"/>
                        </a:solidFill>
                        <a:effectLst/>
                        <a:latin typeface="宋体"/>
                      </a:endParaRPr>
                    </a:p>
                  </a:txBody>
                  <a:tcPr marL="5224" marR="5224" marT="5224" marB="0" anchor="ctr"/>
                </a:tc>
                <a:tc>
                  <a:txBody>
                    <a:bodyPr/>
                    <a:lstStyle/>
                    <a:p>
                      <a:pPr algn="ctr" fontAlgn="b"/>
                      <a:r>
                        <a:rPr lang="en-US" sz="500" u="none" strike="noStrike">
                          <a:effectLst/>
                        </a:rPr>
                        <a:t>A01</a:t>
                      </a:r>
                      <a:endParaRPr lang="en-US" sz="500" b="0" i="0" u="none" strike="noStrike">
                        <a:solidFill>
                          <a:srgbClr val="000000"/>
                        </a:solidFill>
                        <a:effectLst/>
                        <a:latin typeface="宋体"/>
                      </a:endParaRPr>
                    </a:p>
                  </a:txBody>
                  <a:tcPr marL="5224" marR="5224" marT="5224" marB="0" anchor="b"/>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altLang="zh-CN" sz="500" u="none" strike="noStrike">
                          <a:effectLst/>
                        </a:rPr>
                        <a:t>6#</a:t>
                      </a:r>
                      <a:endParaRPr lang="en-US" altLang="zh-CN"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A6#</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b"/>
                      <a:r>
                        <a:rPr lang="en-US" sz="500" u="none" strike="noStrike">
                          <a:effectLst/>
                        </a:rPr>
                        <a:t>B01</a:t>
                      </a:r>
                      <a:endParaRPr lang="en-US" sz="500" b="0" i="0" u="none" strike="noStrike">
                        <a:solidFill>
                          <a:srgbClr val="000000"/>
                        </a:solidFill>
                        <a:effectLst/>
                        <a:latin typeface="宋体"/>
                      </a:endParaRPr>
                    </a:p>
                  </a:txBody>
                  <a:tcPr marL="5224" marR="5224" marT="5224" marB="0" anchor="b"/>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altLang="zh-CN" sz="500" u="none" strike="noStrike">
                          <a:effectLst/>
                        </a:rPr>
                        <a:t>7#</a:t>
                      </a:r>
                      <a:endParaRPr lang="en-US" altLang="zh-CN"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4">
                  <a:txBody>
                    <a:bodyPr/>
                    <a:lstStyle/>
                    <a:p>
                      <a:pPr algn="ctr" fontAlgn="ctr"/>
                      <a:r>
                        <a:rPr lang="zh-CN" altLang="en-US" sz="500" u="none" strike="noStrike">
                          <a:effectLst/>
                        </a:rPr>
                        <a:t>二层    电力室</a:t>
                      </a:r>
                      <a:endParaRPr lang="zh-CN" altLang="en-US"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altLang="zh-CN" sz="500" u="none" strike="noStrike">
                          <a:effectLst/>
                        </a:rPr>
                        <a:t>8#</a:t>
                      </a:r>
                      <a:endParaRPr lang="en-US" altLang="zh-CN"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rowSpan="12">
                  <a:txBody>
                    <a:bodyPr/>
                    <a:lstStyle/>
                    <a:p>
                      <a:pPr algn="ctr" fontAlgn="ctr"/>
                      <a:r>
                        <a:rPr lang="en-US" altLang="zh-CN" sz="500" u="none" strike="noStrike">
                          <a:effectLst/>
                        </a:rPr>
                        <a:t>202</a:t>
                      </a:r>
                      <a:endParaRPr lang="en-US" altLang="zh-CN"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A1#</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B3#</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A2#</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B4#</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A3#</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B5#</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4">
                  <a:txBody>
                    <a:bodyPr/>
                    <a:lstStyle/>
                    <a:p>
                      <a:pPr algn="ctr" fontAlgn="ctr"/>
                      <a:r>
                        <a:rPr lang="zh-CN" altLang="en-US" sz="500" u="none" strike="noStrike">
                          <a:effectLst/>
                        </a:rPr>
                        <a:t>二层    电池室</a:t>
                      </a:r>
                      <a:endParaRPr lang="zh-CN" altLang="en-US"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A4#</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B6#</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06888">
                <a:tc vMerge="1">
                  <a:txBody>
                    <a:bodyPr/>
                    <a:lstStyle/>
                    <a:p>
                      <a:endParaRPr lang="zh-CN" altLang="en-US"/>
                    </a:p>
                  </a:txBody>
                  <a:tcPr/>
                </a:tc>
                <a:tc>
                  <a:txBody>
                    <a:bodyPr/>
                    <a:lstStyle/>
                    <a:p>
                      <a:pPr algn="ctr" fontAlgn="ctr"/>
                      <a:r>
                        <a:rPr lang="en-US" sz="500" u="none" strike="noStrike">
                          <a:effectLst/>
                        </a:rPr>
                        <a:t>A5#</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12">
                  <a:txBody>
                    <a:bodyPr/>
                    <a:lstStyle/>
                    <a:p>
                      <a:pPr algn="ctr" fontAlgn="ctr"/>
                      <a:r>
                        <a:rPr lang="en-US" altLang="zh-CN" sz="500" u="none" strike="noStrike">
                          <a:effectLst/>
                        </a:rPr>
                        <a:t>401</a:t>
                      </a:r>
                      <a:endParaRPr lang="en-US" altLang="zh-CN"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r>
              <a:tr h="110451">
                <a:tc vMerge="1">
                  <a:txBody>
                    <a:bodyPr/>
                    <a:lstStyle/>
                    <a:p>
                      <a:endParaRPr lang="zh-CN" altLang="en-US"/>
                    </a:p>
                  </a:txBody>
                  <a:tcPr/>
                </a:tc>
                <a:tc>
                  <a:txBody>
                    <a:bodyPr/>
                    <a:lstStyle/>
                    <a:p>
                      <a:pPr algn="ctr" fontAlgn="ctr"/>
                      <a:r>
                        <a:rPr lang="en-US" sz="500" u="none" strike="noStrike">
                          <a:effectLst/>
                        </a:rPr>
                        <a:t>A6#</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B1#</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A3#</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4">
                  <a:txBody>
                    <a:bodyPr/>
                    <a:lstStyle/>
                    <a:p>
                      <a:pPr algn="ctr" fontAlgn="ctr"/>
                      <a:r>
                        <a:rPr lang="zh-CN" altLang="en-US" sz="500" u="none" strike="noStrike">
                          <a:effectLst/>
                        </a:rPr>
                        <a:t>三层    电力室</a:t>
                      </a:r>
                      <a:endParaRPr lang="zh-CN" altLang="en-US"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B2#</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A4#</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B3#</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A5#</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B4#</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A6#</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B5#</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4">
                  <a:txBody>
                    <a:bodyPr/>
                    <a:lstStyle/>
                    <a:p>
                      <a:pPr algn="ctr" fontAlgn="ctr"/>
                      <a:r>
                        <a:rPr lang="zh-CN" altLang="en-US" sz="500" u="none" strike="noStrike">
                          <a:effectLst/>
                        </a:rPr>
                        <a:t>三层    电池室</a:t>
                      </a:r>
                      <a:endParaRPr lang="zh-CN" altLang="en-US"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B6#</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rowSpan="12">
                  <a:txBody>
                    <a:bodyPr/>
                    <a:lstStyle/>
                    <a:p>
                      <a:pPr algn="ctr" fontAlgn="ctr"/>
                      <a:r>
                        <a:rPr lang="en-US" altLang="zh-CN" sz="500" u="none" strike="noStrike">
                          <a:effectLst/>
                        </a:rPr>
                        <a:t>201</a:t>
                      </a:r>
                      <a:endParaRPr lang="en-US" altLang="zh-CN"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A1#</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B3#</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A2#</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B4#</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A3#</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B5#</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4">
                  <a:txBody>
                    <a:bodyPr/>
                    <a:lstStyle/>
                    <a:p>
                      <a:pPr algn="ctr" fontAlgn="ctr"/>
                      <a:r>
                        <a:rPr lang="zh-CN" altLang="en-US" sz="500" u="none" strike="noStrike">
                          <a:effectLst/>
                        </a:rPr>
                        <a:t>四层    电力室</a:t>
                      </a:r>
                      <a:endParaRPr lang="zh-CN" altLang="en-US"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A4#</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B6#</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A5#</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12">
                  <a:txBody>
                    <a:bodyPr/>
                    <a:lstStyle/>
                    <a:p>
                      <a:pPr algn="ctr" fontAlgn="ctr"/>
                      <a:r>
                        <a:rPr lang="en-US" altLang="zh-CN" sz="500" u="none" strike="noStrike">
                          <a:effectLst/>
                        </a:rPr>
                        <a:t>402</a:t>
                      </a:r>
                      <a:endParaRPr lang="en-US" altLang="zh-CN"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A6#</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B1#</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A3#</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rowSpan="4">
                  <a:txBody>
                    <a:bodyPr/>
                    <a:lstStyle/>
                    <a:p>
                      <a:pPr algn="ctr" fontAlgn="ctr"/>
                      <a:r>
                        <a:rPr lang="zh-CN" altLang="en-US" sz="500" u="none" strike="noStrike">
                          <a:effectLst/>
                        </a:rPr>
                        <a:t>四层    电池室</a:t>
                      </a:r>
                      <a:endParaRPr lang="zh-CN" altLang="en-US"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B2#</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A4#</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B3#</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A5#</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B4#</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A6#</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B02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B5#</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B1#</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B6#</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B2#</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rowSpan="12">
                  <a:txBody>
                    <a:bodyPr/>
                    <a:lstStyle/>
                    <a:p>
                      <a:pPr algn="ctr" fontAlgn="ctr"/>
                      <a:r>
                        <a:rPr lang="en-US" altLang="zh-CN" sz="500" u="none" strike="noStrike">
                          <a:effectLst/>
                        </a:rPr>
                        <a:t>301</a:t>
                      </a:r>
                      <a:endParaRPr lang="en-US" altLang="zh-CN" sz="500" b="1" i="0" u="none" strike="noStrike">
                        <a:solidFill>
                          <a:srgbClr val="000000"/>
                        </a:solidFill>
                        <a:effectLst/>
                        <a:latin typeface="宋体"/>
                      </a:endParaRPr>
                    </a:p>
                  </a:txBody>
                  <a:tcPr marL="5224" marR="5224" marT="5224" marB="0" anchor="ctr"/>
                </a:tc>
                <a:tc>
                  <a:txBody>
                    <a:bodyPr/>
                    <a:lstStyle/>
                    <a:p>
                      <a:pPr algn="ctr" fontAlgn="ctr"/>
                      <a:r>
                        <a:rPr lang="en-US" sz="500" u="none" strike="noStrike">
                          <a:effectLst/>
                        </a:rPr>
                        <a:t>A1#</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B3#</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A2#</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B4#</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A3#</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B5#</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A4#</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vMerge="1">
                  <a:txBody>
                    <a:bodyPr/>
                    <a:lstStyle/>
                    <a:p>
                      <a:endParaRPr lang="zh-CN" altLang="en-US"/>
                    </a:p>
                  </a:txBody>
                  <a:tcPr/>
                </a:tc>
                <a:tc>
                  <a:txBody>
                    <a:bodyPr/>
                    <a:lstStyle/>
                    <a:p>
                      <a:pPr algn="ctr" fontAlgn="ctr"/>
                      <a:r>
                        <a:rPr lang="en-US" sz="500" u="none" strike="noStrike">
                          <a:effectLst/>
                        </a:rPr>
                        <a:t>B6#</a:t>
                      </a:r>
                      <a:endParaRPr 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A5#</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A6#</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B1#</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B2#</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B3#</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b"/>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B4#</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b"/>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B5#</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b"/>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224" marR="5224" marT="5224" marB="0" anchor="b"/>
                </a:tc>
              </a:tr>
              <a:tr h="110451">
                <a:tc vMerge="1">
                  <a:txBody>
                    <a:bodyPr/>
                    <a:lstStyle/>
                    <a:p>
                      <a:endParaRPr lang="zh-CN" altLang="en-US"/>
                    </a:p>
                  </a:txBody>
                  <a:tcPr/>
                </a:tc>
                <a:tc>
                  <a:txBody>
                    <a:bodyPr/>
                    <a:lstStyle/>
                    <a:p>
                      <a:pPr algn="ctr" fontAlgn="ctr"/>
                      <a:r>
                        <a:rPr lang="en-US" sz="500" u="none" strike="noStrike">
                          <a:effectLst/>
                        </a:rPr>
                        <a:t>B6#</a:t>
                      </a:r>
                      <a:endParaRPr 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b"/>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224" marR="5224" marT="5224" marB="0" anchor="ctr"/>
                </a:tc>
                <a:tc>
                  <a:txBody>
                    <a:bodyPr/>
                    <a:lstStyle/>
                    <a:p>
                      <a:pPr algn="l" fontAlgn="b"/>
                      <a:r>
                        <a:rPr lang="zh-CN" altLang="en-US" sz="600" u="none" strike="noStrike" dirty="0">
                          <a:effectLst/>
                        </a:rPr>
                        <a:t>　</a:t>
                      </a:r>
                      <a:endParaRPr lang="zh-CN" altLang="en-US" sz="600" b="0" i="0" u="none" strike="noStrike" dirty="0">
                        <a:solidFill>
                          <a:srgbClr val="000000"/>
                        </a:solidFill>
                        <a:effectLst/>
                        <a:latin typeface="宋体"/>
                      </a:endParaRPr>
                    </a:p>
                  </a:txBody>
                  <a:tcPr marL="5224" marR="5224" marT="5224" marB="0" anchor="b"/>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3040659"/>
              </p:ext>
            </p:extLst>
          </p:nvPr>
        </p:nvGraphicFramePr>
        <p:xfrm>
          <a:off x="6600056" y="980728"/>
          <a:ext cx="3960439" cy="5040564"/>
        </p:xfrm>
        <a:graphic>
          <a:graphicData uri="http://schemas.openxmlformats.org/drawingml/2006/table">
            <a:tbl>
              <a:tblPr>
                <a:tableStyleId>{5C22544A-7EE6-4342-B048-85BDC9FD1C3A}</a:tableStyleId>
              </a:tblPr>
              <a:tblGrid>
                <a:gridCol w="341507"/>
                <a:gridCol w="278781"/>
                <a:gridCol w="329311"/>
                <a:gridCol w="376355"/>
                <a:gridCol w="376355"/>
                <a:gridCol w="376355"/>
                <a:gridCol w="376355"/>
                <a:gridCol w="376355"/>
                <a:gridCol w="376355"/>
                <a:gridCol w="376355"/>
                <a:gridCol w="376355"/>
              </a:tblGrid>
              <a:tr h="252522">
                <a:tc rowSpan="6">
                  <a:txBody>
                    <a:bodyPr/>
                    <a:lstStyle/>
                    <a:p>
                      <a:pPr algn="ctr" fontAlgn="ctr"/>
                      <a:r>
                        <a:rPr lang="en-US" altLang="zh-CN" sz="900" u="none" strike="noStrike">
                          <a:effectLst/>
                        </a:rPr>
                        <a:t>YORK</a:t>
                      </a:r>
                      <a:r>
                        <a:rPr lang="zh-CN" altLang="en-US" sz="600" u="none" strike="noStrike">
                          <a:effectLst/>
                        </a:rPr>
                        <a:t>冷机编号（南）</a:t>
                      </a:r>
                      <a:endParaRPr lang="zh-CN" altLang="en-US" sz="600" b="1" i="0" u="none" strike="noStrike">
                        <a:solidFill>
                          <a:srgbClr val="000000"/>
                        </a:solidFill>
                        <a:effectLst/>
                        <a:latin typeface="宋体"/>
                      </a:endParaRPr>
                    </a:p>
                  </a:txBody>
                  <a:tcPr marL="5168" marR="5168" marT="5168" marB="0" anchor="ctr"/>
                </a:tc>
                <a:tc rowSpan="2" gridSpan="2">
                  <a:txBody>
                    <a:bodyPr/>
                    <a:lstStyle/>
                    <a:p>
                      <a:pPr algn="ctr" fontAlgn="ctr"/>
                      <a:r>
                        <a:rPr lang="zh-CN" altLang="en-US" sz="600" u="none" strike="noStrike">
                          <a:effectLst/>
                        </a:rPr>
                        <a:t>系统</a:t>
                      </a:r>
                      <a:endParaRPr lang="zh-CN" altLang="en-US" sz="600" b="1" i="0" u="none" strike="noStrike">
                        <a:solidFill>
                          <a:srgbClr val="000000"/>
                        </a:solidFill>
                        <a:effectLst/>
                        <a:latin typeface="宋体"/>
                      </a:endParaRPr>
                    </a:p>
                  </a:txBody>
                  <a:tcPr marL="5168" marR="5168" marT="5168" marB="0" anchor="ctr"/>
                </a:tc>
                <a:tc rowSpan="2" hMerge="1">
                  <a:txBody>
                    <a:bodyPr/>
                    <a:lstStyle/>
                    <a:p>
                      <a:endParaRPr lang="zh-CN" altLang="en-US"/>
                    </a:p>
                  </a:txBody>
                  <a:tcPr/>
                </a:tc>
                <a:tc>
                  <a:txBody>
                    <a:bodyPr/>
                    <a:lstStyle/>
                    <a:p>
                      <a:pPr algn="ctr" fontAlgn="ctr"/>
                      <a:r>
                        <a:rPr lang="zh-CN" altLang="en-US" sz="500" u="none" strike="noStrike">
                          <a:effectLst/>
                        </a:rPr>
                        <a:t>负载％</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油压差</a:t>
                      </a:r>
                      <a:r>
                        <a:rPr lang="zh-CN" altLang="en-US" sz="400" u="none" strike="noStrike">
                          <a:effectLst/>
                        </a:rPr>
                        <a:t>（</a:t>
                      </a:r>
                      <a:r>
                        <a:rPr lang="en-US" altLang="zh-CN" sz="400" u="none" strike="noStrike">
                          <a:effectLst/>
                        </a:rPr>
                        <a:t>180-310</a:t>
                      </a:r>
                      <a:r>
                        <a:rPr lang="en-US" sz="400" u="none" strike="noStrike">
                          <a:effectLst/>
                        </a:rPr>
                        <a:t>kpa）</a:t>
                      </a:r>
                      <a:endParaRPr lang="en-US" sz="500" b="0" i="0" u="none" strike="noStrike">
                        <a:solidFill>
                          <a:srgbClr val="000000"/>
                        </a:solidFill>
                        <a:effectLst/>
                        <a:latin typeface="宋体"/>
                      </a:endParaRPr>
                    </a:p>
                  </a:txBody>
                  <a:tcPr marL="5168" marR="5168" marT="5168" marB="0" anchor="ctr"/>
                </a:tc>
                <a:tc gridSpan="2">
                  <a:txBody>
                    <a:bodyPr/>
                    <a:lstStyle/>
                    <a:p>
                      <a:pPr algn="ctr" fontAlgn="ctr"/>
                      <a:r>
                        <a:rPr lang="zh-CN" altLang="en-US" sz="500" u="none" strike="noStrike">
                          <a:effectLst/>
                        </a:rPr>
                        <a:t>压缩出口温度（</a:t>
                      </a:r>
                      <a:r>
                        <a:rPr lang="en-US" altLang="zh-CN" sz="500" u="none" strike="noStrike">
                          <a:effectLst/>
                        </a:rPr>
                        <a:t>35-60℃</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gridSpan="2">
                  <a:txBody>
                    <a:bodyPr/>
                    <a:lstStyle/>
                    <a:p>
                      <a:pPr algn="ctr" fontAlgn="ctr"/>
                      <a:r>
                        <a:rPr lang="zh-CN" altLang="en-US" sz="500" u="none" strike="noStrike">
                          <a:effectLst/>
                        </a:rPr>
                        <a:t>过冷温度（℃）</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gridSpan="2">
                  <a:txBody>
                    <a:bodyPr/>
                    <a:lstStyle/>
                    <a:p>
                      <a:pPr algn="ctr" fontAlgn="ctr"/>
                      <a:r>
                        <a:rPr lang="zh-CN" altLang="en-US" sz="500" u="none" strike="noStrike">
                          <a:effectLst/>
                        </a:rPr>
                        <a:t>电机绕组平均温度（</a:t>
                      </a:r>
                      <a:r>
                        <a:rPr lang="en-US" altLang="zh-CN" sz="500" u="none" strike="noStrike">
                          <a:effectLst/>
                        </a:rPr>
                        <a:t>50-85℃</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r>
              <a:tr h="107289">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gridSpan="2">
                  <a:txBody>
                    <a:bodyPr/>
                    <a:lstStyle/>
                    <a:p>
                      <a:pPr algn="ctr"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hMerge="1">
                  <a:txBody>
                    <a:bodyPr/>
                    <a:lstStyle/>
                    <a:p>
                      <a:endParaRPr lang="zh-CN" altLang="en-US"/>
                    </a:p>
                  </a:txBody>
                  <a:tcPr/>
                </a:tc>
              </a:tr>
              <a:tr h="281217">
                <a:tc vMerge="1">
                  <a:txBody>
                    <a:bodyPr/>
                    <a:lstStyle/>
                    <a:p>
                      <a:endParaRPr lang="zh-CN" altLang="en-US"/>
                    </a:p>
                  </a:txBody>
                  <a:tcPr/>
                </a:tc>
                <a:tc rowSpan="2" gridSpan="2">
                  <a:txBody>
                    <a:bodyPr/>
                    <a:lstStyle/>
                    <a:p>
                      <a:pPr algn="ctr" fontAlgn="ctr"/>
                      <a:r>
                        <a:rPr lang="zh-CN" altLang="en-US" sz="600" u="none" strike="noStrike">
                          <a:effectLst/>
                        </a:rPr>
                        <a:t>蒸发器</a:t>
                      </a:r>
                      <a:endParaRPr lang="zh-CN" altLang="en-US" sz="600" b="1" i="0" u="none" strike="noStrike">
                        <a:solidFill>
                          <a:srgbClr val="000000"/>
                        </a:solidFill>
                        <a:effectLst/>
                        <a:latin typeface="宋体"/>
                      </a:endParaRPr>
                    </a:p>
                  </a:txBody>
                  <a:tcPr marL="5168" marR="5168" marT="5168" marB="0" anchor="ctr"/>
                </a:tc>
                <a:tc rowSpan="2" hMerge="1">
                  <a:txBody>
                    <a:bodyPr/>
                    <a:lstStyle/>
                    <a:p>
                      <a:endParaRPr lang="zh-CN" altLang="en-US"/>
                    </a:p>
                  </a:txBody>
                  <a:tcPr/>
                </a:tc>
                <a:tc>
                  <a:txBody>
                    <a:bodyPr/>
                    <a:lstStyle/>
                    <a:p>
                      <a:pPr algn="ctr" fontAlgn="t"/>
                      <a:r>
                        <a:rPr lang="zh-CN" altLang="en-US" sz="500" u="none" strike="noStrike">
                          <a:effectLst/>
                        </a:rPr>
                        <a:t>设定水温（℃）</a:t>
                      </a:r>
                      <a:endParaRPr lang="zh-CN" altLang="en-US" sz="500" b="0" i="0" u="none" strike="noStrike">
                        <a:solidFill>
                          <a:srgbClr val="000000"/>
                        </a:solidFill>
                        <a:effectLst/>
                        <a:latin typeface="宋体"/>
                      </a:endParaRPr>
                    </a:p>
                  </a:txBody>
                  <a:tcPr marL="5168" marR="5168" marT="5168" marB="0"/>
                </a:tc>
                <a:tc>
                  <a:txBody>
                    <a:bodyPr/>
                    <a:lstStyle/>
                    <a:p>
                      <a:pPr algn="ctr" fontAlgn="ctr"/>
                      <a:r>
                        <a:rPr lang="zh-CN" altLang="en-US" sz="500" u="none" strike="noStrike">
                          <a:effectLst/>
                        </a:rPr>
                        <a:t>饱和温度（</a:t>
                      </a:r>
                      <a:r>
                        <a:rPr lang="en-US" altLang="zh-CN" sz="500" u="none" strike="noStrike">
                          <a:effectLst/>
                        </a:rPr>
                        <a:t>&gt;4℃</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nchor="ctr"/>
                </a:tc>
                <a:tc>
                  <a:txBody>
                    <a:bodyPr/>
                    <a:lstStyle/>
                    <a:p>
                      <a:pPr algn="ctr" fontAlgn="t"/>
                      <a:r>
                        <a:rPr lang="zh-CN" altLang="en-US" sz="500" u="none" strike="noStrike">
                          <a:effectLst/>
                        </a:rPr>
                        <a:t>小温差（</a:t>
                      </a:r>
                      <a:r>
                        <a:rPr lang="en-US" altLang="zh-CN" sz="500" u="none" strike="noStrike">
                          <a:effectLst/>
                        </a:rPr>
                        <a:t>1-4℃</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蒸发压力（</a:t>
                      </a:r>
                      <a:r>
                        <a:rPr lang="en-US" altLang="zh-CN" sz="500" u="none" strike="noStrike">
                          <a:effectLst/>
                        </a:rPr>
                        <a:t>210-320mpa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出水压力（</a:t>
                      </a:r>
                      <a:r>
                        <a:rPr lang="en-US" altLang="zh-CN" sz="500" u="none" strike="noStrike">
                          <a:effectLst/>
                        </a:rPr>
                        <a:t>&gt;0.3mpa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进水压力（</a:t>
                      </a:r>
                      <a:r>
                        <a:rPr lang="en-US" altLang="zh-CN" sz="500" u="none" strike="noStrike">
                          <a:effectLst/>
                        </a:rPr>
                        <a:t>&lt;0.5mpa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r>
              <a:tr h="107289">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ctr"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r>
              <a:tr h="275479">
                <a:tc vMerge="1">
                  <a:txBody>
                    <a:bodyPr/>
                    <a:lstStyle/>
                    <a:p>
                      <a:endParaRPr lang="zh-CN" altLang="en-US"/>
                    </a:p>
                  </a:txBody>
                  <a:tcPr/>
                </a:tc>
                <a:tc rowSpan="2" gridSpan="2">
                  <a:txBody>
                    <a:bodyPr/>
                    <a:lstStyle/>
                    <a:p>
                      <a:pPr algn="ctr" fontAlgn="ctr"/>
                      <a:r>
                        <a:rPr lang="zh-CN" altLang="en-US" sz="600" u="none" strike="noStrike">
                          <a:effectLst/>
                        </a:rPr>
                        <a:t>冷凝器</a:t>
                      </a:r>
                      <a:endParaRPr lang="zh-CN" altLang="en-US" sz="600" b="1" i="0" u="none" strike="noStrike">
                        <a:solidFill>
                          <a:srgbClr val="000000"/>
                        </a:solidFill>
                        <a:effectLst/>
                        <a:latin typeface="宋体"/>
                      </a:endParaRPr>
                    </a:p>
                  </a:txBody>
                  <a:tcPr marL="5168" marR="5168" marT="5168" marB="0" anchor="ctr"/>
                </a:tc>
                <a:tc rowSpan="2" hMerge="1">
                  <a:txBody>
                    <a:bodyPr/>
                    <a:lstStyle/>
                    <a:p>
                      <a:endParaRPr lang="zh-CN" altLang="en-US"/>
                    </a:p>
                  </a:txBody>
                  <a:tcPr/>
                </a:tc>
                <a:tc gridSpan="2">
                  <a:txBody>
                    <a:bodyPr/>
                    <a:lstStyle/>
                    <a:p>
                      <a:pPr algn="ctr" fontAlgn="ctr"/>
                      <a:r>
                        <a:rPr lang="zh-CN" altLang="en-US" sz="500" u="none" strike="noStrike">
                          <a:effectLst/>
                        </a:rPr>
                        <a:t>饱和温度</a:t>
                      </a:r>
                      <a:r>
                        <a:rPr lang="zh-CN" altLang="en-US" sz="400" u="none" strike="noStrike">
                          <a:effectLst/>
                        </a:rPr>
                        <a:t>（</a:t>
                      </a:r>
                      <a:r>
                        <a:rPr lang="en-US" altLang="zh-CN" sz="400" u="none" strike="noStrike">
                          <a:effectLst/>
                        </a:rPr>
                        <a:t>26-39℃</a:t>
                      </a:r>
                      <a:r>
                        <a:rPr lang="zh-CN" altLang="en-US" sz="400" u="none" strike="noStrike">
                          <a:effectLst/>
                        </a:rPr>
                        <a:t>）</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ctr" fontAlgn="t"/>
                      <a:r>
                        <a:rPr lang="zh-CN" altLang="en-US" sz="500" u="none" strike="noStrike">
                          <a:effectLst/>
                        </a:rPr>
                        <a:t>小温差（</a:t>
                      </a:r>
                      <a:r>
                        <a:rPr lang="en-US" altLang="zh-CN" sz="500" u="none" strike="noStrike">
                          <a:effectLst/>
                        </a:rPr>
                        <a:t>3-5℃</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冷凝压力</a:t>
                      </a:r>
                      <a:r>
                        <a:rPr lang="zh-CN" altLang="en-US" sz="400" u="none" strike="noStrike">
                          <a:effectLst/>
                        </a:rPr>
                        <a:t>（</a:t>
                      </a:r>
                      <a:r>
                        <a:rPr lang="en-US" altLang="zh-CN" sz="400" u="none" strike="noStrike">
                          <a:effectLst/>
                        </a:rPr>
                        <a:t>650-1100mpa</a:t>
                      </a:r>
                      <a:r>
                        <a:rPr lang="zh-CN" altLang="en-US" sz="4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出水压力（</a:t>
                      </a:r>
                      <a:r>
                        <a:rPr lang="en-US" altLang="zh-CN" sz="500" u="none" strike="noStrike">
                          <a:effectLst/>
                        </a:rPr>
                        <a:t>&gt;0.3mpa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进水压力（</a:t>
                      </a:r>
                      <a:r>
                        <a:rPr lang="en-US" altLang="zh-CN" sz="500" u="none" strike="noStrike">
                          <a:effectLst/>
                        </a:rPr>
                        <a:t>&lt;0.5mpa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r>
              <a:tr h="107289">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r>
              <a:tr h="252522">
                <a:tc rowSpan="6">
                  <a:txBody>
                    <a:bodyPr/>
                    <a:lstStyle/>
                    <a:p>
                      <a:pPr algn="ctr" fontAlgn="ctr"/>
                      <a:r>
                        <a:rPr lang="en-US" altLang="zh-CN" sz="900" u="none" strike="noStrike">
                          <a:effectLst/>
                        </a:rPr>
                        <a:t>YORK</a:t>
                      </a:r>
                      <a:r>
                        <a:rPr lang="zh-CN" altLang="en-US" sz="600" u="none" strike="noStrike">
                          <a:effectLst/>
                        </a:rPr>
                        <a:t>冷机编号（北）</a:t>
                      </a:r>
                      <a:endParaRPr lang="zh-CN" altLang="en-US" sz="600" b="1" i="0" u="none" strike="noStrike">
                        <a:solidFill>
                          <a:srgbClr val="000000"/>
                        </a:solidFill>
                        <a:effectLst/>
                        <a:latin typeface="宋体"/>
                      </a:endParaRPr>
                    </a:p>
                  </a:txBody>
                  <a:tcPr marL="5168" marR="5168" marT="5168" marB="0" anchor="ctr"/>
                </a:tc>
                <a:tc rowSpan="2" gridSpan="2">
                  <a:txBody>
                    <a:bodyPr/>
                    <a:lstStyle/>
                    <a:p>
                      <a:pPr algn="ctr" fontAlgn="ctr"/>
                      <a:r>
                        <a:rPr lang="zh-CN" altLang="en-US" sz="600" u="none" strike="noStrike">
                          <a:effectLst/>
                        </a:rPr>
                        <a:t>系统</a:t>
                      </a:r>
                      <a:endParaRPr lang="zh-CN" altLang="en-US" sz="600" b="1" i="0" u="none" strike="noStrike">
                        <a:solidFill>
                          <a:srgbClr val="000000"/>
                        </a:solidFill>
                        <a:effectLst/>
                        <a:latin typeface="宋体"/>
                      </a:endParaRPr>
                    </a:p>
                  </a:txBody>
                  <a:tcPr marL="5168" marR="5168" marT="5168" marB="0" anchor="ctr"/>
                </a:tc>
                <a:tc rowSpan="2" hMerge="1">
                  <a:txBody>
                    <a:bodyPr/>
                    <a:lstStyle/>
                    <a:p>
                      <a:endParaRPr lang="zh-CN" altLang="en-US"/>
                    </a:p>
                  </a:txBody>
                  <a:tcPr/>
                </a:tc>
                <a:tc>
                  <a:txBody>
                    <a:bodyPr/>
                    <a:lstStyle/>
                    <a:p>
                      <a:pPr algn="ctr" fontAlgn="ctr"/>
                      <a:r>
                        <a:rPr lang="zh-CN" altLang="en-US" sz="500" u="none" strike="noStrike">
                          <a:effectLst/>
                        </a:rPr>
                        <a:t>负载％</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油压差</a:t>
                      </a:r>
                      <a:r>
                        <a:rPr lang="zh-CN" altLang="en-US" sz="400" u="none" strike="noStrike">
                          <a:effectLst/>
                        </a:rPr>
                        <a:t>（</a:t>
                      </a:r>
                      <a:r>
                        <a:rPr lang="en-US" altLang="zh-CN" sz="400" u="none" strike="noStrike">
                          <a:effectLst/>
                        </a:rPr>
                        <a:t>180-310</a:t>
                      </a:r>
                      <a:r>
                        <a:rPr lang="en-US" sz="400" u="none" strike="noStrike">
                          <a:effectLst/>
                        </a:rPr>
                        <a:t>kpa）</a:t>
                      </a:r>
                      <a:endParaRPr lang="en-US" sz="500" b="0" i="0" u="none" strike="noStrike">
                        <a:solidFill>
                          <a:srgbClr val="000000"/>
                        </a:solidFill>
                        <a:effectLst/>
                        <a:latin typeface="宋体"/>
                      </a:endParaRPr>
                    </a:p>
                  </a:txBody>
                  <a:tcPr marL="5168" marR="5168" marT="5168" marB="0" anchor="ctr"/>
                </a:tc>
                <a:tc gridSpan="2">
                  <a:txBody>
                    <a:bodyPr/>
                    <a:lstStyle/>
                    <a:p>
                      <a:pPr algn="ctr" fontAlgn="ctr"/>
                      <a:r>
                        <a:rPr lang="zh-CN" altLang="en-US" sz="500" u="none" strike="noStrike">
                          <a:effectLst/>
                        </a:rPr>
                        <a:t>压缩出口温度（</a:t>
                      </a:r>
                      <a:r>
                        <a:rPr lang="en-US" altLang="zh-CN" sz="500" u="none" strike="noStrike">
                          <a:effectLst/>
                        </a:rPr>
                        <a:t>35-60℃</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gridSpan="2">
                  <a:txBody>
                    <a:bodyPr/>
                    <a:lstStyle/>
                    <a:p>
                      <a:pPr algn="ctr" fontAlgn="ctr"/>
                      <a:r>
                        <a:rPr lang="zh-CN" altLang="en-US" sz="500" u="none" strike="noStrike">
                          <a:effectLst/>
                        </a:rPr>
                        <a:t>过冷温度（℃）</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gridSpan="2">
                  <a:txBody>
                    <a:bodyPr/>
                    <a:lstStyle/>
                    <a:p>
                      <a:pPr algn="ctr" fontAlgn="ctr"/>
                      <a:r>
                        <a:rPr lang="zh-CN" altLang="en-US" sz="500" u="none" strike="noStrike">
                          <a:effectLst/>
                        </a:rPr>
                        <a:t>电机绕组平均温度（</a:t>
                      </a:r>
                      <a:r>
                        <a:rPr lang="en-US" altLang="zh-CN" sz="500" u="none" strike="noStrike">
                          <a:effectLst/>
                        </a:rPr>
                        <a:t>50-85℃</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r>
              <a:tr h="107289">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gridSpan="2">
                  <a:txBody>
                    <a:bodyPr/>
                    <a:lstStyle/>
                    <a:p>
                      <a:pPr algn="ctr"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hMerge="1">
                  <a:txBody>
                    <a:bodyPr/>
                    <a:lstStyle/>
                    <a:p>
                      <a:endParaRPr lang="zh-CN" altLang="en-US"/>
                    </a:p>
                  </a:txBody>
                  <a:tcPr/>
                </a:tc>
              </a:tr>
              <a:tr h="281217">
                <a:tc vMerge="1">
                  <a:txBody>
                    <a:bodyPr/>
                    <a:lstStyle/>
                    <a:p>
                      <a:endParaRPr lang="zh-CN" altLang="en-US"/>
                    </a:p>
                  </a:txBody>
                  <a:tcPr/>
                </a:tc>
                <a:tc rowSpan="2" gridSpan="2">
                  <a:txBody>
                    <a:bodyPr/>
                    <a:lstStyle/>
                    <a:p>
                      <a:pPr algn="ctr" fontAlgn="ctr"/>
                      <a:r>
                        <a:rPr lang="zh-CN" altLang="en-US" sz="600" u="none" strike="noStrike">
                          <a:effectLst/>
                        </a:rPr>
                        <a:t>蒸发器</a:t>
                      </a:r>
                      <a:endParaRPr lang="zh-CN" altLang="en-US" sz="600" b="1" i="0" u="none" strike="noStrike">
                        <a:solidFill>
                          <a:srgbClr val="000000"/>
                        </a:solidFill>
                        <a:effectLst/>
                        <a:latin typeface="宋体"/>
                      </a:endParaRPr>
                    </a:p>
                  </a:txBody>
                  <a:tcPr marL="5168" marR="5168" marT="5168" marB="0" anchor="ctr"/>
                </a:tc>
                <a:tc rowSpan="2" hMerge="1">
                  <a:txBody>
                    <a:bodyPr/>
                    <a:lstStyle/>
                    <a:p>
                      <a:endParaRPr lang="zh-CN" altLang="en-US"/>
                    </a:p>
                  </a:txBody>
                  <a:tcPr/>
                </a:tc>
                <a:tc>
                  <a:txBody>
                    <a:bodyPr/>
                    <a:lstStyle/>
                    <a:p>
                      <a:pPr algn="ctr" fontAlgn="t"/>
                      <a:r>
                        <a:rPr lang="zh-CN" altLang="en-US" sz="500" u="none" strike="noStrike">
                          <a:effectLst/>
                        </a:rPr>
                        <a:t>设定水温（℃）</a:t>
                      </a:r>
                      <a:endParaRPr lang="zh-CN" altLang="en-US" sz="500" b="0" i="0" u="none" strike="noStrike">
                        <a:solidFill>
                          <a:srgbClr val="000000"/>
                        </a:solidFill>
                        <a:effectLst/>
                        <a:latin typeface="宋体"/>
                      </a:endParaRPr>
                    </a:p>
                  </a:txBody>
                  <a:tcPr marL="5168" marR="5168" marT="5168" marB="0"/>
                </a:tc>
                <a:tc>
                  <a:txBody>
                    <a:bodyPr/>
                    <a:lstStyle/>
                    <a:p>
                      <a:pPr algn="ctr" fontAlgn="ctr"/>
                      <a:r>
                        <a:rPr lang="zh-CN" altLang="en-US" sz="500" u="none" strike="noStrike">
                          <a:effectLst/>
                        </a:rPr>
                        <a:t>饱和温度（</a:t>
                      </a:r>
                      <a:r>
                        <a:rPr lang="en-US" altLang="zh-CN" sz="500" u="none" strike="noStrike">
                          <a:effectLst/>
                        </a:rPr>
                        <a:t>&gt;4℃</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nchor="ctr"/>
                </a:tc>
                <a:tc>
                  <a:txBody>
                    <a:bodyPr/>
                    <a:lstStyle/>
                    <a:p>
                      <a:pPr algn="ctr" fontAlgn="t"/>
                      <a:r>
                        <a:rPr lang="zh-CN" altLang="en-US" sz="500" u="none" strike="noStrike">
                          <a:effectLst/>
                        </a:rPr>
                        <a:t>小温差（</a:t>
                      </a:r>
                      <a:r>
                        <a:rPr lang="en-US" altLang="zh-CN" sz="500" u="none" strike="noStrike">
                          <a:effectLst/>
                        </a:rPr>
                        <a:t>1-4℃</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蒸发压力（</a:t>
                      </a:r>
                      <a:r>
                        <a:rPr lang="en-US" altLang="zh-CN" sz="500" u="none" strike="noStrike">
                          <a:effectLst/>
                        </a:rPr>
                        <a:t>210-320mpa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出水压力（</a:t>
                      </a:r>
                      <a:r>
                        <a:rPr lang="en-US" altLang="zh-CN" sz="500" u="none" strike="noStrike">
                          <a:effectLst/>
                        </a:rPr>
                        <a:t>&gt;0.3mpa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进水压力（</a:t>
                      </a:r>
                      <a:r>
                        <a:rPr lang="en-US" altLang="zh-CN" sz="500" u="none" strike="noStrike">
                          <a:effectLst/>
                        </a:rPr>
                        <a:t>&lt;0.5mpa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r>
              <a:tr h="107289">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ctr"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r>
              <a:tr h="275479">
                <a:tc vMerge="1">
                  <a:txBody>
                    <a:bodyPr/>
                    <a:lstStyle/>
                    <a:p>
                      <a:endParaRPr lang="zh-CN" altLang="en-US"/>
                    </a:p>
                  </a:txBody>
                  <a:tcPr/>
                </a:tc>
                <a:tc rowSpan="2" gridSpan="2">
                  <a:txBody>
                    <a:bodyPr/>
                    <a:lstStyle/>
                    <a:p>
                      <a:pPr algn="ctr" fontAlgn="ctr"/>
                      <a:r>
                        <a:rPr lang="zh-CN" altLang="en-US" sz="600" u="none" strike="noStrike">
                          <a:effectLst/>
                        </a:rPr>
                        <a:t>冷凝器</a:t>
                      </a:r>
                      <a:endParaRPr lang="zh-CN" altLang="en-US" sz="600" b="1" i="0" u="none" strike="noStrike">
                        <a:solidFill>
                          <a:srgbClr val="000000"/>
                        </a:solidFill>
                        <a:effectLst/>
                        <a:latin typeface="宋体"/>
                      </a:endParaRPr>
                    </a:p>
                  </a:txBody>
                  <a:tcPr marL="5168" marR="5168" marT="5168" marB="0" anchor="ctr"/>
                </a:tc>
                <a:tc rowSpan="2" hMerge="1">
                  <a:txBody>
                    <a:bodyPr/>
                    <a:lstStyle/>
                    <a:p>
                      <a:endParaRPr lang="zh-CN" altLang="en-US"/>
                    </a:p>
                  </a:txBody>
                  <a:tcPr/>
                </a:tc>
                <a:tc gridSpan="2">
                  <a:txBody>
                    <a:bodyPr/>
                    <a:lstStyle/>
                    <a:p>
                      <a:pPr algn="ctr" fontAlgn="ctr"/>
                      <a:r>
                        <a:rPr lang="zh-CN" altLang="en-US" sz="500" u="none" strike="noStrike">
                          <a:effectLst/>
                        </a:rPr>
                        <a:t>饱和温度</a:t>
                      </a:r>
                      <a:r>
                        <a:rPr lang="zh-CN" altLang="en-US" sz="400" u="none" strike="noStrike">
                          <a:effectLst/>
                        </a:rPr>
                        <a:t>（</a:t>
                      </a:r>
                      <a:r>
                        <a:rPr lang="en-US" altLang="zh-CN" sz="400" u="none" strike="noStrike">
                          <a:effectLst/>
                        </a:rPr>
                        <a:t>26-39℃</a:t>
                      </a:r>
                      <a:r>
                        <a:rPr lang="zh-CN" altLang="en-US" sz="400" u="none" strike="noStrike">
                          <a:effectLst/>
                        </a:rPr>
                        <a:t>）</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ctr" fontAlgn="t"/>
                      <a:r>
                        <a:rPr lang="zh-CN" altLang="en-US" sz="500" u="none" strike="noStrike">
                          <a:effectLst/>
                        </a:rPr>
                        <a:t>小温差（</a:t>
                      </a:r>
                      <a:r>
                        <a:rPr lang="en-US" altLang="zh-CN" sz="500" u="none" strike="noStrike">
                          <a:effectLst/>
                        </a:rPr>
                        <a:t>3-5℃</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冷凝压力</a:t>
                      </a:r>
                      <a:r>
                        <a:rPr lang="zh-CN" altLang="en-US" sz="400" u="none" strike="noStrike">
                          <a:effectLst/>
                        </a:rPr>
                        <a:t>（</a:t>
                      </a:r>
                      <a:r>
                        <a:rPr lang="en-US" altLang="zh-CN" sz="400" u="none" strike="noStrike">
                          <a:effectLst/>
                        </a:rPr>
                        <a:t>650-1100mpa</a:t>
                      </a:r>
                      <a:r>
                        <a:rPr lang="zh-CN" altLang="en-US" sz="4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出水压力（</a:t>
                      </a:r>
                      <a:r>
                        <a:rPr lang="en-US" altLang="zh-CN" sz="500" u="none" strike="noStrike">
                          <a:effectLst/>
                        </a:rPr>
                        <a:t>&gt;0.3mpa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进水压力（</a:t>
                      </a:r>
                      <a:r>
                        <a:rPr lang="en-US" altLang="zh-CN" sz="500" u="none" strike="noStrike">
                          <a:effectLst/>
                        </a:rPr>
                        <a:t>&lt;0.5mpa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r>
              <a:tr h="107289">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gridSpan="2">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r>
              <a:tr h="103304">
                <a:tc rowSpan="4">
                  <a:txBody>
                    <a:bodyPr/>
                    <a:lstStyle/>
                    <a:p>
                      <a:pPr algn="ctr" fontAlgn="ctr"/>
                      <a:r>
                        <a:rPr lang="zh-CN" altLang="en-US" sz="600" u="none" strike="noStrike">
                          <a:effectLst/>
                        </a:rPr>
                        <a:t>换热器</a:t>
                      </a:r>
                      <a:endParaRPr lang="zh-CN" altLang="en-US" sz="600" b="1" i="0" u="none" strike="noStrike">
                        <a:solidFill>
                          <a:srgbClr val="000000"/>
                        </a:solidFill>
                        <a:effectLst/>
                        <a:latin typeface="宋体"/>
                      </a:endParaRPr>
                    </a:p>
                  </a:txBody>
                  <a:tcPr marL="5168" marR="5168" marT="5168" marB="0" anchor="ctr"/>
                </a:tc>
                <a:tc rowSpan="2" gridSpan="2">
                  <a:txBody>
                    <a:bodyPr/>
                    <a:lstStyle/>
                    <a:p>
                      <a:pPr algn="ctr" fontAlgn="ctr"/>
                      <a:r>
                        <a:rPr lang="zh-CN" altLang="en-US" sz="600" u="none" strike="noStrike">
                          <a:effectLst/>
                        </a:rPr>
                        <a:t>内容</a:t>
                      </a:r>
                      <a:endParaRPr lang="zh-CN" altLang="en-US" sz="600" b="1" i="0" u="none" strike="noStrike">
                        <a:solidFill>
                          <a:srgbClr val="000000"/>
                        </a:solidFill>
                        <a:effectLst/>
                        <a:latin typeface="宋体"/>
                      </a:endParaRPr>
                    </a:p>
                  </a:txBody>
                  <a:tcPr marL="5168" marR="5168" marT="5168" marB="0" anchor="ctr"/>
                </a:tc>
                <a:tc rowSpan="2" hMerge="1">
                  <a:txBody>
                    <a:bodyPr/>
                    <a:lstStyle/>
                    <a:p>
                      <a:endParaRPr lang="zh-CN" altLang="en-US"/>
                    </a:p>
                  </a:txBody>
                  <a:tcPr/>
                </a:tc>
                <a:tc gridSpan="2">
                  <a:txBody>
                    <a:bodyPr/>
                    <a:lstStyle/>
                    <a:p>
                      <a:pPr algn="ctr" fontAlgn="ctr"/>
                      <a:r>
                        <a:rPr lang="zh-CN" altLang="en-US" sz="500" u="none" strike="noStrike">
                          <a:effectLst/>
                        </a:rPr>
                        <a:t>冷却水侧</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gridSpan="2">
                  <a:txBody>
                    <a:bodyPr/>
                    <a:lstStyle/>
                    <a:p>
                      <a:pPr algn="ctr" fontAlgn="ctr"/>
                      <a:r>
                        <a:rPr lang="zh-CN" altLang="en-US" sz="500" u="none" strike="noStrike">
                          <a:effectLst/>
                        </a:rPr>
                        <a:t>冷冻水侧</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gridSpan="2">
                  <a:txBody>
                    <a:bodyPr/>
                    <a:lstStyle/>
                    <a:p>
                      <a:pPr algn="ctr" fontAlgn="ctr"/>
                      <a:r>
                        <a:rPr lang="zh-CN" altLang="en-US" sz="500" u="none" strike="noStrike">
                          <a:effectLst/>
                        </a:rPr>
                        <a:t>冷却水侧</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gridSpan="2">
                  <a:txBody>
                    <a:bodyPr/>
                    <a:lstStyle/>
                    <a:p>
                      <a:pPr algn="ctr" fontAlgn="ctr"/>
                      <a:r>
                        <a:rPr lang="zh-CN" altLang="en-US" sz="500" u="none" strike="noStrike">
                          <a:effectLst/>
                        </a:rPr>
                        <a:t>冷冻水侧</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r>
              <a:tr h="275479">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a:txBody>
                    <a:bodyPr/>
                    <a:lstStyle/>
                    <a:p>
                      <a:pPr algn="ctr" fontAlgn="t"/>
                      <a:r>
                        <a:rPr lang="zh-CN" altLang="en-US" sz="500" u="none" strike="noStrike">
                          <a:effectLst/>
                        </a:rPr>
                        <a:t>出水温度（℃）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进水温度℃</a:t>
                      </a:r>
                      <a:endParaRPr lang="zh-CN" altLang="en-US" sz="500" b="0" i="0" u="none" strike="noStrike">
                        <a:solidFill>
                          <a:srgbClr val="000000"/>
                        </a:solidFill>
                        <a:effectLst/>
                        <a:latin typeface="宋体"/>
                      </a:endParaRPr>
                    </a:p>
                  </a:txBody>
                  <a:tcPr marL="5168" marR="5168" marT="5168" marB="0"/>
                </a:tc>
                <a:tc>
                  <a:txBody>
                    <a:bodyPr/>
                    <a:lstStyle/>
                    <a:p>
                      <a:pPr algn="l" fontAlgn="t"/>
                      <a:r>
                        <a:rPr lang="zh-CN" altLang="en-US" sz="500" u="none" strike="noStrike">
                          <a:effectLst/>
                        </a:rPr>
                        <a:t>出水压力（</a:t>
                      </a:r>
                      <a:r>
                        <a:rPr lang="en-US" altLang="zh-CN" sz="500" u="none" strike="noStrike">
                          <a:effectLst/>
                        </a:rPr>
                        <a:t>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进水压力（</a:t>
                      </a:r>
                      <a:r>
                        <a:rPr lang="en-US" altLang="zh-CN" sz="500" u="none" strike="noStrike">
                          <a:effectLst/>
                        </a:rPr>
                        <a:t>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进水温度℃</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出水压力（</a:t>
                      </a:r>
                      <a:r>
                        <a:rPr lang="en-US" altLang="zh-CN" sz="500" u="none" strike="noStrike">
                          <a:effectLst/>
                        </a:rPr>
                        <a:t>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c>
                  <a:txBody>
                    <a:bodyPr/>
                    <a:lstStyle/>
                    <a:p>
                      <a:pPr algn="ctr" fontAlgn="t"/>
                      <a:r>
                        <a:rPr lang="zh-CN" altLang="en-US" sz="500" u="none" strike="noStrike">
                          <a:effectLst/>
                        </a:rPr>
                        <a:t>进水压力（</a:t>
                      </a:r>
                      <a:r>
                        <a:rPr lang="en-US" altLang="zh-CN" sz="500" u="none" strike="noStrike">
                          <a:effectLst/>
                        </a:rPr>
                        <a:t>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tc>
              </a:tr>
              <a:tr h="107289">
                <a:tc vMerge="1">
                  <a:txBody>
                    <a:bodyPr/>
                    <a:lstStyle/>
                    <a:p>
                      <a:endParaRPr lang="zh-CN" altLang="en-US"/>
                    </a:p>
                  </a:txBody>
                  <a:tcPr/>
                </a:tc>
                <a:tc gridSpan="2">
                  <a:txBody>
                    <a:bodyPr/>
                    <a:lstStyle/>
                    <a:p>
                      <a:pPr algn="ctr" fontAlgn="ctr"/>
                      <a:r>
                        <a:rPr lang="zh-CN" altLang="en-US" sz="600" u="none" strike="noStrike">
                          <a:effectLst/>
                        </a:rPr>
                        <a:t>南</a:t>
                      </a:r>
                      <a:endParaRPr lang="zh-CN" altLang="en-US" sz="600" b="1"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r>
              <a:tr h="107289">
                <a:tc vMerge="1">
                  <a:txBody>
                    <a:bodyPr/>
                    <a:lstStyle/>
                    <a:p>
                      <a:endParaRPr lang="zh-CN" altLang="en-US"/>
                    </a:p>
                  </a:txBody>
                  <a:tcPr/>
                </a:tc>
                <a:tc gridSpan="2">
                  <a:txBody>
                    <a:bodyPr/>
                    <a:lstStyle/>
                    <a:p>
                      <a:pPr algn="ctr" fontAlgn="ctr"/>
                      <a:r>
                        <a:rPr lang="zh-CN" altLang="en-US" sz="600" u="none" strike="noStrike">
                          <a:effectLst/>
                        </a:rPr>
                        <a:t>北</a:t>
                      </a:r>
                      <a:endParaRPr lang="zh-CN" altLang="en-US" sz="600" b="1"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ctr"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l" fontAlgn="b"/>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b"/>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c>
                  <a:txBody>
                    <a:bodyPr/>
                    <a:lstStyle/>
                    <a:p>
                      <a:pPr algn="l" fontAlgn="ctr"/>
                      <a:r>
                        <a:rPr lang="zh-CN" altLang="en-US" sz="600" u="none" strike="noStrike">
                          <a:effectLst/>
                        </a:rPr>
                        <a:t>　</a:t>
                      </a:r>
                      <a:endParaRPr lang="zh-CN" altLang="en-US" sz="600" b="0" i="0" u="none" strike="noStrike">
                        <a:solidFill>
                          <a:srgbClr val="000000"/>
                        </a:solidFill>
                        <a:effectLst/>
                        <a:latin typeface="宋体"/>
                      </a:endParaRPr>
                    </a:p>
                  </a:txBody>
                  <a:tcPr marL="5168" marR="5168" marT="5168" marB="0" anchor="ctr"/>
                </a:tc>
              </a:tr>
              <a:tr h="107289">
                <a:tc gridSpan="3">
                  <a:txBody>
                    <a:bodyPr/>
                    <a:lstStyle/>
                    <a:p>
                      <a:pPr algn="ctr" fontAlgn="ctr"/>
                      <a:r>
                        <a:rPr lang="zh-CN" altLang="en-US" sz="600" u="none" strike="noStrike">
                          <a:effectLst/>
                        </a:rPr>
                        <a:t>　</a:t>
                      </a:r>
                      <a:endParaRPr lang="zh-CN" altLang="en-US" sz="600" b="1" i="0" u="none" strike="noStrike">
                        <a:solidFill>
                          <a:srgbClr val="000000"/>
                        </a:solidFill>
                        <a:effectLst/>
                        <a:latin typeface="宋体"/>
                      </a:endParaRPr>
                    </a:p>
                  </a:txBody>
                  <a:tcPr marL="5168" marR="5168" marT="5168" marB="0" anchor="ctr"/>
                </a:tc>
                <a:tc hMerge="1">
                  <a:txBody>
                    <a:bodyPr/>
                    <a:lstStyle/>
                    <a:p>
                      <a:endParaRPr lang="zh-CN" altLang="en-US"/>
                    </a:p>
                  </a:txBody>
                  <a:tcPr/>
                </a:tc>
                <a:tc hMerge="1">
                  <a:txBody>
                    <a:bodyPr/>
                    <a:lstStyle/>
                    <a:p>
                      <a:endParaRPr lang="zh-CN" altLang="en-US"/>
                    </a:p>
                  </a:txBody>
                  <a:tcPr/>
                </a:tc>
                <a:tc>
                  <a:txBody>
                    <a:bodyPr/>
                    <a:lstStyle/>
                    <a:p>
                      <a:pPr algn="l" fontAlgn="b"/>
                      <a:r>
                        <a:rPr lang="zh-CN" altLang="en-US" sz="500" u="none" strike="noStrike">
                          <a:effectLst/>
                        </a:rPr>
                        <a:t>电压</a:t>
                      </a:r>
                      <a:endParaRPr lang="zh-CN" altLang="en-US" sz="500" b="0" i="0" u="none" strike="noStrike">
                        <a:solidFill>
                          <a:srgbClr val="000000"/>
                        </a:solidFill>
                        <a:effectLst/>
                        <a:latin typeface="宋体"/>
                      </a:endParaRPr>
                    </a:p>
                  </a:txBody>
                  <a:tcPr marL="5168" marR="5168" marT="5168" marB="0" anchor="b"/>
                </a:tc>
                <a:tc>
                  <a:txBody>
                    <a:bodyPr/>
                    <a:lstStyle/>
                    <a:p>
                      <a:pPr algn="l" fontAlgn="b"/>
                      <a:r>
                        <a:rPr lang="zh-CN" altLang="en-US" sz="500" u="none" strike="noStrike">
                          <a:effectLst/>
                        </a:rPr>
                        <a:t>电流</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出水压力（</a:t>
                      </a:r>
                      <a:r>
                        <a:rPr lang="en-US" altLang="zh-CN" sz="500" u="none" strike="noStrike">
                          <a:effectLst/>
                        </a:rPr>
                        <a:t>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b"/>
                      <a:r>
                        <a:rPr lang="zh-CN" altLang="en-US" sz="500" u="none" strike="noStrike">
                          <a:effectLst/>
                        </a:rPr>
                        <a:t>回水压力（</a:t>
                      </a:r>
                      <a:r>
                        <a:rPr lang="en-US" altLang="zh-CN" sz="500" u="none" strike="noStrike">
                          <a:effectLst/>
                        </a:rPr>
                        <a:t>mpa</a:t>
                      </a:r>
                      <a:r>
                        <a:rPr lang="zh-CN" altLang="en-US" sz="500" u="none" strike="noStrike">
                          <a:effectLst/>
                        </a:rPr>
                        <a:t>）</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ctr" fontAlgn="b"/>
                      <a:r>
                        <a:rPr lang="zh-CN" altLang="en-US" sz="500" u="none" strike="noStrike">
                          <a:effectLst/>
                        </a:rPr>
                        <a:t>异响</a:t>
                      </a:r>
                      <a:endParaRPr lang="zh-CN" altLang="en-US" sz="500" b="0" i="0" u="none" strike="noStrike">
                        <a:solidFill>
                          <a:srgbClr val="000000"/>
                        </a:solidFill>
                        <a:effectLst/>
                        <a:latin typeface="宋体"/>
                      </a:endParaRPr>
                    </a:p>
                  </a:txBody>
                  <a:tcPr marL="5168" marR="5168" marT="5168" marB="0" anchor="b"/>
                </a:tc>
                <a:tc>
                  <a:txBody>
                    <a:bodyPr/>
                    <a:lstStyle/>
                    <a:p>
                      <a:pPr algn="ctr" fontAlgn="b"/>
                      <a:r>
                        <a:rPr lang="zh-CN" altLang="en-US" sz="500" u="none" strike="noStrike">
                          <a:effectLst/>
                        </a:rPr>
                        <a:t>漏水</a:t>
                      </a:r>
                      <a:endParaRPr lang="zh-CN" altLang="en-US" sz="500" b="0" i="0" u="none" strike="noStrike">
                        <a:solidFill>
                          <a:srgbClr val="000000"/>
                        </a:solidFill>
                        <a:effectLst/>
                        <a:latin typeface="宋体"/>
                      </a:endParaRPr>
                    </a:p>
                  </a:txBody>
                  <a:tcPr marL="5168" marR="5168" marT="5168" marB="0" anchor="b"/>
                </a:tc>
              </a:tr>
              <a:tr h="103304">
                <a:tc rowSpan="4">
                  <a:txBody>
                    <a:bodyPr/>
                    <a:lstStyle/>
                    <a:p>
                      <a:pPr algn="ctr" fontAlgn="ctr"/>
                      <a:r>
                        <a:rPr lang="en-US" sz="500" u="none" strike="noStrike">
                          <a:effectLst/>
                        </a:rPr>
                        <a:t>M1</a:t>
                      </a:r>
                      <a:r>
                        <a:rPr lang="zh-CN" altLang="en-US" sz="500" u="none" strike="noStrike">
                          <a:effectLst/>
                        </a:rPr>
                        <a:t>北站</a:t>
                      </a:r>
                      <a:endParaRPr lang="zh-CN" altLang="en-US" sz="500" b="1" i="0" u="none" strike="noStrike">
                        <a:solidFill>
                          <a:srgbClr val="000000"/>
                        </a:solidFill>
                        <a:effectLst/>
                        <a:latin typeface="宋体"/>
                      </a:endParaRPr>
                    </a:p>
                  </a:txBody>
                  <a:tcPr marL="5168" marR="5168" marT="5168" marB="0" anchor="ctr"/>
                </a:tc>
                <a:tc gridSpan="2">
                  <a:txBody>
                    <a:bodyPr/>
                    <a:lstStyle/>
                    <a:p>
                      <a:pPr algn="ctr" fontAlgn="b"/>
                      <a:r>
                        <a:rPr lang="zh-CN" altLang="en-US" sz="500" u="none" strike="noStrike">
                          <a:effectLst/>
                        </a:rPr>
                        <a:t>一次冷冻泵</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03304">
                <a:tc vMerge="1">
                  <a:txBody>
                    <a:bodyPr/>
                    <a:lstStyle/>
                    <a:p>
                      <a:endParaRPr lang="zh-CN" altLang="en-US"/>
                    </a:p>
                  </a:txBody>
                  <a:tcPr/>
                </a:tc>
                <a:tc gridSpan="2">
                  <a:txBody>
                    <a:bodyPr/>
                    <a:lstStyle/>
                    <a:p>
                      <a:pPr algn="ctr" fontAlgn="b"/>
                      <a:r>
                        <a:rPr lang="zh-CN" altLang="en-US" sz="500" u="none" strike="noStrike">
                          <a:effectLst/>
                        </a:rPr>
                        <a:t>一次冷却泵</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03304">
                <a:tc vMerge="1">
                  <a:txBody>
                    <a:bodyPr/>
                    <a:lstStyle/>
                    <a:p>
                      <a:endParaRPr lang="zh-CN" altLang="en-US"/>
                    </a:p>
                  </a:txBody>
                  <a:tcPr/>
                </a:tc>
                <a:tc gridSpan="2">
                  <a:txBody>
                    <a:bodyPr/>
                    <a:lstStyle/>
                    <a:p>
                      <a:pPr algn="ctr" fontAlgn="b"/>
                      <a:r>
                        <a:rPr lang="zh-CN" altLang="en-US" sz="500" u="none" strike="noStrike">
                          <a:effectLst/>
                        </a:rPr>
                        <a:t>二次冷冻泵</a:t>
                      </a:r>
                      <a:r>
                        <a:rPr lang="en-US" altLang="zh-CN" sz="500" u="none" strike="noStrike">
                          <a:effectLst/>
                        </a:rPr>
                        <a:t>1#</a:t>
                      </a:r>
                      <a:endParaRPr lang="en-US" altLang="zh-CN"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03304">
                <a:tc vMerge="1">
                  <a:txBody>
                    <a:bodyPr/>
                    <a:lstStyle/>
                    <a:p>
                      <a:endParaRPr lang="zh-CN" altLang="en-US"/>
                    </a:p>
                  </a:txBody>
                  <a:tcPr/>
                </a:tc>
                <a:tc gridSpan="2">
                  <a:txBody>
                    <a:bodyPr/>
                    <a:lstStyle/>
                    <a:p>
                      <a:pPr algn="ctr" fontAlgn="b"/>
                      <a:r>
                        <a:rPr lang="zh-CN" altLang="en-US" sz="500" u="none" strike="noStrike">
                          <a:effectLst/>
                        </a:rPr>
                        <a:t>二次冷冻泵</a:t>
                      </a:r>
                      <a:r>
                        <a:rPr lang="en-US" altLang="zh-CN" sz="500" u="none" strike="noStrike">
                          <a:effectLst/>
                        </a:rPr>
                        <a:t>2#</a:t>
                      </a:r>
                      <a:endParaRPr lang="en-US" altLang="zh-CN"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03304">
                <a:tc rowSpan="4">
                  <a:txBody>
                    <a:bodyPr/>
                    <a:lstStyle/>
                    <a:p>
                      <a:pPr algn="ctr" fontAlgn="ctr"/>
                      <a:r>
                        <a:rPr lang="en-US" sz="500" u="none" strike="noStrike">
                          <a:effectLst/>
                        </a:rPr>
                        <a:t>M1</a:t>
                      </a:r>
                      <a:r>
                        <a:rPr lang="zh-CN" altLang="en-US" sz="500" u="none" strike="noStrike">
                          <a:effectLst/>
                        </a:rPr>
                        <a:t>南站</a:t>
                      </a:r>
                      <a:endParaRPr lang="zh-CN" altLang="en-US" sz="500" b="1" i="0" u="none" strike="noStrike">
                        <a:solidFill>
                          <a:srgbClr val="000000"/>
                        </a:solidFill>
                        <a:effectLst/>
                        <a:latin typeface="宋体"/>
                      </a:endParaRPr>
                    </a:p>
                  </a:txBody>
                  <a:tcPr marL="5168" marR="5168" marT="5168" marB="0" anchor="ctr"/>
                </a:tc>
                <a:tc gridSpan="2">
                  <a:txBody>
                    <a:bodyPr/>
                    <a:lstStyle/>
                    <a:p>
                      <a:pPr algn="ctr" fontAlgn="b"/>
                      <a:r>
                        <a:rPr lang="zh-CN" altLang="en-US" sz="500" u="none" strike="noStrike">
                          <a:effectLst/>
                        </a:rPr>
                        <a:t>一次冷冻泵</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03304">
                <a:tc vMerge="1">
                  <a:txBody>
                    <a:bodyPr/>
                    <a:lstStyle/>
                    <a:p>
                      <a:endParaRPr lang="zh-CN" altLang="en-US"/>
                    </a:p>
                  </a:txBody>
                  <a:tcPr/>
                </a:tc>
                <a:tc gridSpan="2">
                  <a:txBody>
                    <a:bodyPr/>
                    <a:lstStyle/>
                    <a:p>
                      <a:pPr algn="ctr" fontAlgn="b"/>
                      <a:r>
                        <a:rPr lang="zh-CN" altLang="en-US" sz="500" u="none" strike="noStrike">
                          <a:effectLst/>
                        </a:rPr>
                        <a:t>一次冷却泵</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03304">
                <a:tc vMerge="1">
                  <a:txBody>
                    <a:bodyPr/>
                    <a:lstStyle/>
                    <a:p>
                      <a:endParaRPr lang="zh-CN" altLang="en-US"/>
                    </a:p>
                  </a:txBody>
                  <a:tcPr/>
                </a:tc>
                <a:tc gridSpan="2">
                  <a:txBody>
                    <a:bodyPr/>
                    <a:lstStyle/>
                    <a:p>
                      <a:pPr algn="ctr" fontAlgn="b"/>
                      <a:r>
                        <a:rPr lang="zh-CN" altLang="en-US" sz="500" u="none" strike="noStrike">
                          <a:effectLst/>
                        </a:rPr>
                        <a:t>二次冷冻泵</a:t>
                      </a:r>
                      <a:r>
                        <a:rPr lang="en-US" altLang="zh-CN" sz="500" u="none" strike="noStrike">
                          <a:effectLst/>
                        </a:rPr>
                        <a:t>1#</a:t>
                      </a:r>
                      <a:endParaRPr lang="en-US" altLang="zh-CN"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03304">
                <a:tc vMerge="1">
                  <a:txBody>
                    <a:bodyPr/>
                    <a:lstStyle/>
                    <a:p>
                      <a:endParaRPr lang="zh-CN" altLang="en-US"/>
                    </a:p>
                  </a:txBody>
                  <a:tcPr/>
                </a:tc>
                <a:tc gridSpan="2">
                  <a:txBody>
                    <a:bodyPr/>
                    <a:lstStyle/>
                    <a:p>
                      <a:pPr algn="ctr" fontAlgn="b"/>
                      <a:r>
                        <a:rPr lang="zh-CN" altLang="en-US" sz="500" u="none" strike="noStrike">
                          <a:effectLst/>
                        </a:rPr>
                        <a:t>二次冷冻泵</a:t>
                      </a:r>
                      <a:r>
                        <a:rPr lang="en-US" altLang="zh-CN" sz="500" u="none" strike="noStrike">
                          <a:effectLst/>
                        </a:rPr>
                        <a:t>2#</a:t>
                      </a:r>
                      <a:endParaRPr lang="en-US" altLang="zh-CN"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03304">
                <a:tc>
                  <a:txBody>
                    <a:bodyPr/>
                    <a:lstStyle/>
                    <a:p>
                      <a:pPr algn="ctr" fontAlgn="ctr"/>
                      <a:r>
                        <a:rPr lang="zh-CN" altLang="en-US" sz="500" u="none" strike="noStrike">
                          <a:effectLst/>
                        </a:rPr>
                        <a:t>补水系统</a:t>
                      </a:r>
                      <a:endParaRPr lang="zh-CN" altLang="en-US" sz="500" b="0" i="0" u="none" strike="noStrike">
                        <a:solidFill>
                          <a:srgbClr val="000000"/>
                        </a:solidFill>
                        <a:effectLst/>
                        <a:latin typeface="宋体"/>
                      </a:endParaRPr>
                    </a:p>
                  </a:txBody>
                  <a:tcPr marL="5168" marR="5168" marT="5168" marB="0" anchor="ctr"/>
                </a:tc>
                <a:tc gridSpan="2">
                  <a:txBody>
                    <a:bodyPr/>
                    <a:lstStyle/>
                    <a:p>
                      <a:pPr algn="ctr" fontAlgn="ctr"/>
                      <a:r>
                        <a:rPr lang="zh-CN" altLang="en-US" sz="500" u="none" strike="noStrike">
                          <a:effectLst/>
                        </a:rPr>
                        <a:t>出水压力</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ctr" fontAlgn="ctr"/>
                      <a:r>
                        <a:rPr lang="zh-CN" altLang="en-US" sz="500" u="none" strike="noStrike">
                          <a:effectLst/>
                        </a:rPr>
                        <a:t>漏水</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水位</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异响</a:t>
                      </a:r>
                      <a:endParaRPr lang="zh-CN" altLang="en-US" sz="500" b="0" i="0" u="none" strike="noStrike">
                        <a:solidFill>
                          <a:srgbClr val="000000"/>
                        </a:solidFill>
                        <a:effectLst/>
                        <a:latin typeface="宋体"/>
                      </a:endParaRPr>
                    </a:p>
                  </a:txBody>
                  <a:tcPr marL="5168" marR="5168" marT="5168" marB="0" anchor="ctr"/>
                </a:tc>
                <a:tc gridSpan="5">
                  <a:txBody>
                    <a:bodyPr/>
                    <a:lstStyle/>
                    <a:p>
                      <a:pPr algn="ctr" fontAlgn="ctr"/>
                      <a:r>
                        <a:rPr lang="zh-CN" altLang="en-US" sz="500" u="none" strike="noStrike">
                          <a:effectLst/>
                        </a:rPr>
                        <a:t>备注</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03304">
                <a:tc>
                  <a:txBody>
                    <a:bodyPr/>
                    <a:lstStyle/>
                    <a:p>
                      <a:pPr algn="ctr" fontAlgn="ctr"/>
                      <a:r>
                        <a:rPr lang="zh-CN" altLang="en-US" sz="500" u="none" strike="noStrike">
                          <a:effectLst/>
                        </a:rPr>
                        <a:t>北站</a:t>
                      </a:r>
                      <a:endParaRPr lang="zh-CN" altLang="en-US" sz="500" b="0" i="0" u="none" strike="noStrike">
                        <a:solidFill>
                          <a:srgbClr val="000000"/>
                        </a:solidFill>
                        <a:effectLst/>
                        <a:latin typeface="宋体"/>
                      </a:endParaRPr>
                    </a:p>
                  </a:txBody>
                  <a:tcPr marL="5168" marR="5168" marT="5168" marB="0" anchor="ctr"/>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03304">
                <a:tc>
                  <a:txBody>
                    <a:bodyPr/>
                    <a:lstStyle/>
                    <a:p>
                      <a:pPr algn="ctr" fontAlgn="b"/>
                      <a:r>
                        <a:rPr lang="zh-CN" altLang="en-US" sz="500" u="none" strike="noStrike">
                          <a:effectLst/>
                        </a:rPr>
                        <a:t>南站</a:t>
                      </a:r>
                      <a:endParaRPr lang="zh-CN" altLang="en-US" sz="500" b="0" i="0" u="none" strike="noStrike">
                        <a:solidFill>
                          <a:srgbClr val="000000"/>
                        </a:solidFill>
                        <a:effectLst/>
                        <a:latin typeface="宋体"/>
                      </a:endParaRPr>
                    </a:p>
                  </a:txBody>
                  <a:tcPr marL="5168" marR="5168" marT="5168" marB="0" anchor="b"/>
                </a:tc>
                <a:tc gridSpan="2">
                  <a:txBody>
                    <a:bodyPr/>
                    <a:lstStyle/>
                    <a:p>
                      <a:pPr algn="ctr"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hMerge="1">
                  <a:txBody>
                    <a:bodyPr/>
                    <a:lstStyle/>
                    <a:p>
                      <a:endParaRPr lang="zh-CN" altLang="en-US"/>
                    </a:p>
                  </a:txBody>
                  <a:tcPr/>
                </a:tc>
                <a:tc>
                  <a:txBody>
                    <a:bodyPr/>
                    <a:lstStyle/>
                    <a:p>
                      <a:pPr algn="l"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a:txBody>
                    <a:bodyPr/>
                    <a:lstStyle/>
                    <a:p>
                      <a:pPr algn="l" fontAlgn="b"/>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b"/>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r>
              <a:tr h="189392">
                <a:tc>
                  <a:txBody>
                    <a:bodyPr/>
                    <a:lstStyle/>
                    <a:p>
                      <a:pPr algn="l" fontAlgn="ctr"/>
                      <a:r>
                        <a:rPr lang="zh-CN" altLang="en-US" sz="500" u="none" strike="noStrike">
                          <a:effectLst/>
                        </a:rPr>
                        <a:t>蓄冷罐编号</a:t>
                      </a:r>
                      <a:endParaRPr lang="zh-CN" altLang="en-US" sz="500" b="0" i="0" u="none" strike="noStrike">
                        <a:solidFill>
                          <a:srgbClr val="000000"/>
                        </a:solidFill>
                        <a:effectLst/>
                        <a:latin typeface="宋体"/>
                      </a:endParaRPr>
                    </a:p>
                  </a:txBody>
                  <a:tcPr marL="5168" marR="5168" marT="5168" marB="0" anchor="ctr"/>
                </a:tc>
                <a:tc gridSpan="2">
                  <a:txBody>
                    <a:bodyPr/>
                    <a:lstStyle/>
                    <a:p>
                      <a:pPr algn="ctr" fontAlgn="ctr"/>
                      <a:r>
                        <a:rPr lang="zh-CN" altLang="en-US" sz="500" u="none" strike="noStrike">
                          <a:effectLst/>
                        </a:rPr>
                        <a:t>运行方式</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l" fontAlgn="ctr"/>
                      <a:r>
                        <a:rPr lang="zh-CN" altLang="en-US" sz="500" u="none" strike="noStrike">
                          <a:effectLst/>
                        </a:rPr>
                        <a:t>蓄水温度</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出水温度</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外观</a:t>
                      </a:r>
                      <a:endParaRPr lang="zh-CN" altLang="en-US" sz="500" b="0" i="0" u="none" strike="noStrike">
                        <a:solidFill>
                          <a:srgbClr val="000000"/>
                        </a:solidFill>
                        <a:effectLst/>
                        <a:latin typeface="宋体"/>
                      </a:endParaRPr>
                    </a:p>
                  </a:txBody>
                  <a:tcPr marL="5168" marR="5168" marT="5168" marB="0" anchor="ctr"/>
                </a:tc>
                <a:tc>
                  <a:txBody>
                    <a:bodyPr/>
                    <a:lstStyle/>
                    <a:p>
                      <a:pPr algn="ctr" fontAlgn="ctr"/>
                      <a:r>
                        <a:rPr lang="zh-CN" altLang="en-US" sz="500" u="none" strike="noStrike">
                          <a:effectLst/>
                        </a:rPr>
                        <a:t>漏水</a:t>
                      </a:r>
                      <a:endParaRPr lang="zh-CN" altLang="en-US" sz="500" b="0" i="0" u="none" strike="noStrike">
                        <a:solidFill>
                          <a:srgbClr val="000000"/>
                        </a:solidFill>
                        <a:effectLst/>
                        <a:latin typeface="宋体"/>
                      </a:endParaRPr>
                    </a:p>
                  </a:txBody>
                  <a:tcPr marL="5168" marR="5168" marT="5168" marB="0" anchor="ctr"/>
                </a:tc>
                <a:tc gridSpan="4">
                  <a:txBody>
                    <a:bodyPr/>
                    <a:lstStyle/>
                    <a:p>
                      <a:pPr algn="ctr" fontAlgn="ctr"/>
                      <a:r>
                        <a:rPr lang="zh-CN" altLang="en-US" sz="500" u="none" strike="noStrike">
                          <a:effectLst/>
                        </a:rPr>
                        <a:t>备注</a:t>
                      </a:r>
                      <a:endParaRPr lang="zh-CN" altLang="en-US" sz="500" b="1" i="0" u="none" strike="noStrike">
                        <a:solidFill>
                          <a:srgbClr val="000000"/>
                        </a:solidFill>
                        <a:effectLst/>
                        <a:latin typeface="宋体"/>
                      </a:endParaRPr>
                    </a:p>
                  </a:txBody>
                  <a:tcPr marL="5168" marR="5168" marT="5168"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03304">
                <a:tc>
                  <a:txBody>
                    <a:bodyPr/>
                    <a:lstStyle/>
                    <a:p>
                      <a:pPr algn="ctr" fontAlgn="ctr"/>
                      <a:r>
                        <a:rPr lang="en-US" altLang="zh-CN" sz="500" u="none" strike="noStrike">
                          <a:effectLst/>
                        </a:rPr>
                        <a:t>1#</a:t>
                      </a:r>
                      <a:endParaRPr lang="en-US" altLang="zh-CN" sz="500" b="0" i="0" u="none" strike="noStrike">
                        <a:solidFill>
                          <a:srgbClr val="000000"/>
                        </a:solidFill>
                        <a:effectLst/>
                        <a:latin typeface="宋体"/>
                      </a:endParaRPr>
                    </a:p>
                  </a:txBody>
                  <a:tcPr marL="5168" marR="5168" marT="5168" marB="0" anchor="ctr"/>
                </a:tc>
                <a:tc gridSpan="2">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rowSpan="4" gridSpan="4">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rowSpan="4" hMerge="1">
                  <a:txBody>
                    <a:bodyPr/>
                    <a:lstStyle/>
                    <a:p>
                      <a:endParaRPr lang="zh-CN" altLang="en-US"/>
                    </a:p>
                  </a:txBody>
                  <a:tcPr/>
                </a:tc>
                <a:tc rowSpan="4" hMerge="1">
                  <a:txBody>
                    <a:bodyPr/>
                    <a:lstStyle/>
                    <a:p>
                      <a:endParaRPr lang="zh-CN" altLang="en-US"/>
                    </a:p>
                  </a:txBody>
                  <a:tcPr/>
                </a:tc>
                <a:tc rowSpan="4" hMerge="1">
                  <a:txBody>
                    <a:bodyPr/>
                    <a:lstStyle/>
                    <a:p>
                      <a:endParaRPr lang="zh-CN" altLang="en-US"/>
                    </a:p>
                  </a:txBody>
                  <a:tcPr/>
                </a:tc>
              </a:tr>
              <a:tr h="103304">
                <a:tc>
                  <a:txBody>
                    <a:bodyPr/>
                    <a:lstStyle/>
                    <a:p>
                      <a:pPr algn="ctr" fontAlgn="ctr"/>
                      <a:r>
                        <a:rPr lang="en-US" altLang="zh-CN" sz="500" u="none" strike="noStrike">
                          <a:effectLst/>
                        </a:rPr>
                        <a:t>2#</a:t>
                      </a:r>
                      <a:endParaRPr lang="en-US" altLang="zh-CN" sz="500" b="0" i="0" u="none" strike="noStrike">
                        <a:solidFill>
                          <a:srgbClr val="000000"/>
                        </a:solidFill>
                        <a:effectLst/>
                        <a:latin typeface="宋体"/>
                      </a:endParaRPr>
                    </a:p>
                  </a:txBody>
                  <a:tcPr marL="5168" marR="5168" marT="5168" marB="0" anchor="ctr"/>
                </a:tc>
                <a:tc gridSpan="2">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03304">
                <a:tc>
                  <a:txBody>
                    <a:bodyPr/>
                    <a:lstStyle/>
                    <a:p>
                      <a:pPr algn="ctr" fontAlgn="ctr"/>
                      <a:r>
                        <a:rPr lang="en-US" altLang="zh-CN" sz="500" u="none" strike="noStrike">
                          <a:effectLst/>
                        </a:rPr>
                        <a:t>3#</a:t>
                      </a:r>
                      <a:endParaRPr lang="en-US" altLang="zh-CN" sz="500" b="0" i="0" u="none" strike="noStrike">
                        <a:solidFill>
                          <a:srgbClr val="000000"/>
                        </a:solidFill>
                        <a:effectLst/>
                        <a:latin typeface="宋体"/>
                      </a:endParaRPr>
                    </a:p>
                  </a:txBody>
                  <a:tcPr marL="5168" marR="5168" marT="5168" marB="0" anchor="ctr"/>
                </a:tc>
                <a:tc gridSpan="2">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03304">
                <a:tc>
                  <a:txBody>
                    <a:bodyPr/>
                    <a:lstStyle/>
                    <a:p>
                      <a:pPr algn="ctr" fontAlgn="ctr"/>
                      <a:r>
                        <a:rPr lang="en-US" altLang="zh-CN" sz="500" u="none" strike="noStrike">
                          <a:effectLst/>
                        </a:rPr>
                        <a:t>4#</a:t>
                      </a:r>
                      <a:endParaRPr lang="en-US" altLang="zh-CN" sz="500" b="0" i="0" u="none" strike="noStrike">
                        <a:solidFill>
                          <a:srgbClr val="000000"/>
                        </a:solidFill>
                        <a:effectLst/>
                        <a:latin typeface="宋体"/>
                      </a:endParaRPr>
                    </a:p>
                  </a:txBody>
                  <a:tcPr marL="5168" marR="5168" marT="5168" marB="0" anchor="ctr"/>
                </a:tc>
                <a:tc gridSpan="2">
                  <a:txBody>
                    <a:bodyPr/>
                    <a:lstStyle/>
                    <a:p>
                      <a:pPr algn="ctr"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hMerge="1">
                  <a:txBody>
                    <a:bodyPr/>
                    <a:lstStyle/>
                    <a:p>
                      <a:endParaRPr lang="zh-CN" altLang="en-US"/>
                    </a:p>
                  </a:txBody>
                  <a:tcP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a:txBody>
                    <a:bodyPr/>
                    <a:lstStyle/>
                    <a:p>
                      <a:pPr algn="l" fontAlgn="ctr"/>
                      <a:r>
                        <a:rPr lang="zh-CN" altLang="en-US" sz="500" u="none" strike="noStrike">
                          <a:effectLst/>
                        </a:rPr>
                        <a:t>　</a:t>
                      </a:r>
                      <a:endParaRPr lang="zh-CN" altLang="en-US" sz="500" b="0" i="0" u="none" strike="noStrike">
                        <a:solidFill>
                          <a:srgbClr val="000000"/>
                        </a:solidFill>
                        <a:effectLst/>
                        <a:latin typeface="宋体"/>
                      </a:endParaRPr>
                    </a:p>
                  </a:txBody>
                  <a:tcPr marL="5168" marR="5168" marT="5168" marB="0" anchor="ctr"/>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24214">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gridSpan="3">
                  <a:txBody>
                    <a:bodyPr/>
                    <a:lstStyle/>
                    <a:p>
                      <a:pPr algn="ctr" fontAlgn="ctr"/>
                      <a:r>
                        <a:rPr lang="zh-CN" altLang="en-US" sz="700" u="none" strike="noStrike">
                          <a:effectLst/>
                        </a:rPr>
                        <a:t>班组暖通负责人签字</a:t>
                      </a:r>
                      <a:endParaRPr lang="zh-CN" altLang="en-US" sz="700" b="1" i="0" u="none" strike="noStrike">
                        <a:solidFill>
                          <a:srgbClr val="000000"/>
                        </a:solidFill>
                        <a:effectLst/>
                        <a:latin typeface="宋体"/>
                      </a:endParaRPr>
                    </a:p>
                  </a:txBody>
                  <a:tcPr marL="5168" marR="5168" marT="5168" marB="0" anchor="ctr"/>
                </a:tc>
                <a:tc hMerge="1">
                  <a:txBody>
                    <a:bodyPr/>
                    <a:lstStyle/>
                    <a:p>
                      <a:endParaRPr lang="zh-CN" altLang="en-US"/>
                    </a:p>
                  </a:txBody>
                  <a:tcPr/>
                </a:tc>
                <a:tc hMerge="1">
                  <a:txBody>
                    <a:bodyPr/>
                    <a:lstStyle/>
                    <a:p>
                      <a:endParaRPr lang="zh-CN" altLang="en-US"/>
                    </a:p>
                  </a:txBody>
                  <a:tcPr/>
                </a:tc>
              </a:tr>
              <a:tr h="107289">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rowSpan="2" gridSpan="3">
                  <a:txBody>
                    <a:bodyPr/>
                    <a:lstStyle/>
                    <a:p>
                      <a:pPr algn="ctr" fontAlgn="ctr"/>
                      <a:r>
                        <a:rPr lang="zh-CN" altLang="en-US" sz="700" u="none" strike="noStrike">
                          <a:effectLst/>
                        </a:rPr>
                        <a:t>　</a:t>
                      </a:r>
                      <a:endParaRPr lang="zh-CN" altLang="en-US" sz="700" b="0" i="0" u="none" strike="noStrike">
                        <a:solidFill>
                          <a:srgbClr val="000000"/>
                        </a:solidFill>
                        <a:effectLst/>
                        <a:latin typeface="宋体"/>
                      </a:endParaRPr>
                    </a:p>
                  </a:txBody>
                  <a:tcPr marL="5168" marR="5168" marT="5168" marB="0" anchor="ctr"/>
                </a:tc>
                <a:tc rowSpan="2" hMerge="1">
                  <a:txBody>
                    <a:bodyPr/>
                    <a:lstStyle/>
                    <a:p>
                      <a:endParaRPr lang="zh-CN" altLang="en-US"/>
                    </a:p>
                  </a:txBody>
                  <a:tcPr/>
                </a:tc>
                <a:tc rowSpan="2" hMerge="1">
                  <a:txBody>
                    <a:bodyPr/>
                    <a:lstStyle/>
                    <a:p>
                      <a:endParaRPr lang="zh-CN" altLang="en-US"/>
                    </a:p>
                  </a:txBody>
                  <a:tcPr/>
                </a:tc>
              </a:tr>
              <a:tr h="107289">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a:solidFill>
                          <a:srgbClr val="000000"/>
                        </a:solidFill>
                        <a:effectLst/>
                        <a:latin typeface="宋体"/>
                      </a:endParaRPr>
                    </a:p>
                  </a:txBody>
                  <a:tcPr marL="5168" marR="5168" marT="5168" marB="0" anchor="b"/>
                </a:tc>
                <a:tc>
                  <a:txBody>
                    <a:bodyPr/>
                    <a:lstStyle/>
                    <a:p>
                      <a:pPr algn="l" fontAlgn="b"/>
                      <a:endParaRPr lang="zh-CN" altLang="en-US" sz="600" b="0" i="0" u="none" strike="noStrike" dirty="0">
                        <a:solidFill>
                          <a:srgbClr val="000000"/>
                        </a:solidFill>
                        <a:effectLst/>
                        <a:latin typeface="宋体"/>
                      </a:endParaRPr>
                    </a:p>
                  </a:txBody>
                  <a:tcPr marL="5168" marR="5168" marT="5168" marB="0" anchor="b"/>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16</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552449700"/>
              </p:ext>
            </p:extLst>
          </p:nvPr>
        </p:nvGraphicFramePr>
        <p:xfrm>
          <a:off x="1487488" y="1052731"/>
          <a:ext cx="7692879" cy="4818864"/>
        </p:xfrm>
        <a:graphic>
          <a:graphicData uri="http://schemas.openxmlformats.org/drawingml/2006/table">
            <a:tbl>
              <a:tblPr>
                <a:tableStyleId>{5C22544A-7EE6-4342-B048-85BDC9FD1C3A}</a:tableStyleId>
              </a:tblPr>
              <a:tblGrid>
                <a:gridCol w="517008"/>
                <a:gridCol w="459563"/>
                <a:gridCol w="411691"/>
                <a:gridCol w="411691"/>
                <a:gridCol w="411691"/>
                <a:gridCol w="411691"/>
                <a:gridCol w="411691"/>
                <a:gridCol w="411691"/>
                <a:gridCol w="411691"/>
                <a:gridCol w="411691"/>
                <a:gridCol w="411691"/>
                <a:gridCol w="411691"/>
                <a:gridCol w="411691"/>
                <a:gridCol w="411691"/>
                <a:gridCol w="411691"/>
                <a:gridCol w="411691"/>
                <a:gridCol w="478711"/>
                <a:gridCol w="473923"/>
              </a:tblGrid>
              <a:tr h="307977">
                <a:tc gridSpan="18">
                  <a:txBody>
                    <a:bodyPr/>
                    <a:lstStyle/>
                    <a:p>
                      <a:pPr algn="l" fontAlgn="ctr"/>
                      <a:r>
                        <a:rPr lang="zh-CN" altLang="en-US" sz="800" u="none" strike="noStrike">
                          <a:effectLst/>
                        </a:rPr>
                        <a:t>巡检人：          巡检开始时间：           巡检日期：    年    月    日           白班 </a:t>
                      </a:r>
                      <a:r>
                        <a:rPr lang="en-US" altLang="zh-CN" sz="800" u="none" strike="noStrike">
                          <a:effectLst/>
                        </a:rPr>
                        <a:t>¨</a:t>
                      </a:r>
                      <a:r>
                        <a:rPr lang="zh-CN" altLang="en-US" sz="800" u="none" strike="noStrike">
                          <a:effectLst/>
                        </a:rPr>
                        <a:t>     夜班 </a:t>
                      </a:r>
                      <a:r>
                        <a:rPr lang="en-US" altLang="zh-CN" sz="800" u="none" strike="noStrike">
                          <a:effectLst/>
                        </a:rPr>
                        <a:t>¨</a:t>
                      </a:r>
                      <a:endParaRPr lang="zh-CN" altLang="en-US" sz="800" b="0" i="0" u="none" strike="noStrike">
                        <a:solidFill>
                          <a:srgbClr val="000000"/>
                        </a:solidFill>
                        <a:effectLst/>
                        <a:latin typeface="宋体"/>
                      </a:endParaRPr>
                    </a:p>
                  </a:txBody>
                  <a:tcPr marL="0" marR="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06345">
                <a:tc gridSpan="18">
                  <a:txBody>
                    <a:bodyPr/>
                    <a:lstStyle/>
                    <a:p>
                      <a:pPr algn="ctr" fontAlgn="b"/>
                      <a:r>
                        <a:rPr lang="en-US" altLang="zh-CN" sz="1100" u="none" strike="noStrike">
                          <a:effectLst/>
                        </a:rPr>
                        <a:t>M1</a:t>
                      </a:r>
                      <a:r>
                        <a:rPr lang="zh-CN" altLang="en-US" sz="1100" u="none" strike="noStrike">
                          <a:effectLst/>
                        </a:rPr>
                        <a:t>高压配电巡检表</a:t>
                      </a:r>
                      <a:endParaRPr lang="zh-CN" altLang="en-US" sz="1100" b="0" i="0" u="none" strike="noStrike">
                        <a:solidFill>
                          <a:srgbClr val="000000"/>
                        </a:solidFill>
                        <a:effectLst/>
                        <a:latin typeface="宋体"/>
                      </a:endParaRPr>
                    </a:p>
                  </a:txBody>
                  <a:tcPr marL="0" marR="0"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8590">
                <a:tc rowSpan="2">
                  <a:txBody>
                    <a:bodyPr/>
                    <a:lstStyle/>
                    <a:p>
                      <a:pPr algn="ctr" fontAlgn="ctr"/>
                      <a:r>
                        <a:rPr lang="zh-CN" altLang="en-US" sz="800" u="none" strike="noStrike">
                          <a:effectLst/>
                        </a:rPr>
                        <a:t>检查项目内容</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1#</a:t>
                      </a:r>
                      <a:r>
                        <a:rPr lang="zh-CN" altLang="en-US" sz="800" u="none" strike="noStrike">
                          <a:effectLst/>
                        </a:rPr>
                        <a:t>开闭站</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M1</a:t>
                      </a:r>
                      <a:endParaRPr 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1#</a:t>
                      </a:r>
                      <a:r>
                        <a:rPr lang="zh-CN" altLang="en-US" sz="800" u="none" strike="noStrike">
                          <a:effectLst/>
                        </a:rPr>
                        <a:t>开闭站</a:t>
                      </a:r>
                      <a:endParaRPr lang="zh-CN" altLang="en-US" sz="800" b="0" i="0" u="none" strike="noStrike">
                        <a:solidFill>
                          <a:srgbClr val="000000"/>
                        </a:solidFill>
                        <a:effectLst/>
                        <a:latin typeface="宋体"/>
                      </a:endParaRPr>
                    </a:p>
                  </a:txBody>
                  <a:tcPr marL="0" marR="0" marT="0" marB="0" anchor="ctr"/>
                </a:tc>
              </a:tr>
              <a:tr h="138590">
                <a:tc vMerge="1">
                  <a:txBody>
                    <a:bodyPr/>
                    <a:lstStyle/>
                    <a:p>
                      <a:endParaRPr lang="zh-CN" altLang="en-US"/>
                    </a:p>
                  </a:txBody>
                  <a:tcPr/>
                </a:tc>
                <a:tc>
                  <a:txBody>
                    <a:bodyPr/>
                    <a:lstStyle/>
                    <a:p>
                      <a:pPr algn="ctr" fontAlgn="ctr"/>
                      <a:r>
                        <a:rPr lang="en-US" sz="800" u="none" strike="noStrike">
                          <a:effectLst/>
                        </a:rPr>
                        <a:t>AH4</a:t>
                      </a:r>
                      <a:endParaRPr 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201</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211</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212</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213</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214</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215</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216</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245</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226</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225</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224</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223</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222</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221</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202</a:t>
                      </a:r>
                      <a:endParaRPr lang="en-US" altLang="zh-CN"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AH16</a:t>
                      </a:r>
                      <a:endParaRPr lang="en-US" sz="800" b="0" i="0" u="none" strike="noStrike">
                        <a:solidFill>
                          <a:srgbClr val="000000"/>
                        </a:solidFill>
                        <a:effectLst/>
                        <a:latin typeface="宋体"/>
                      </a:endParaRPr>
                    </a:p>
                  </a:txBody>
                  <a:tcPr marL="0" marR="0" marT="0" marB="0" anchor="ctr"/>
                </a:tc>
              </a:tr>
              <a:tr h="175547">
                <a:tc rowSpan="3">
                  <a:txBody>
                    <a:bodyPr/>
                    <a:lstStyle/>
                    <a:p>
                      <a:pPr algn="ctr" fontAlgn="ctr"/>
                      <a:r>
                        <a:rPr lang="zh-CN" altLang="en-US" sz="700" u="none" strike="noStrike">
                          <a:effectLst/>
                        </a:rPr>
                        <a:t>进线电压</a:t>
                      </a:r>
                      <a:endParaRPr lang="zh-CN" altLang="en-US" sz="700" b="0" i="0" u="none" strike="noStrike">
                        <a:solidFill>
                          <a:srgbClr val="000000"/>
                        </a:solidFill>
                        <a:effectLst/>
                        <a:latin typeface="宋体"/>
                      </a:endParaRPr>
                    </a:p>
                  </a:txBody>
                  <a:tcPr marL="0" marR="0" marT="0" marB="0" anchor="ctr"/>
                </a:tc>
                <a:tc gridSpan="8">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8">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5547">
                <a:tc vMerge="1">
                  <a:txBody>
                    <a:bodyPr/>
                    <a:lstStyle/>
                    <a:p>
                      <a:endParaRPr lang="zh-CN" altLang="en-US"/>
                    </a:p>
                  </a:txBody>
                  <a:tcPr/>
                </a:tc>
                <a:tc gridSpan="8">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8">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5547">
                <a:tc vMerge="1">
                  <a:txBody>
                    <a:bodyPr/>
                    <a:lstStyle/>
                    <a:p>
                      <a:endParaRPr lang="zh-CN" altLang="en-US"/>
                    </a:p>
                  </a:txBody>
                  <a:tcPr/>
                </a:tc>
                <a:tc gridSpan="8">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8">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75547">
                <a:tc rowSpan="3">
                  <a:txBody>
                    <a:bodyPr/>
                    <a:lstStyle/>
                    <a:p>
                      <a:pPr algn="ctr" fontAlgn="ctr"/>
                      <a:r>
                        <a:rPr lang="zh-CN" altLang="en-US" sz="700" u="none" strike="noStrike">
                          <a:effectLst/>
                        </a:rPr>
                        <a:t>进线电流</a:t>
                      </a:r>
                      <a:endParaRPr lang="zh-CN" altLang="en-US" sz="7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175547">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175547">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l"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215584">
                <a:tc gridSpan="11">
                  <a:txBody>
                    <a:bodyPr/>
                    <a:lstStyle/>
                    <a:p>
                      <a:pPr algn="ctr" fontAlgn="b"/>
                      <a:r>
                        <a:rPr lang="en-US" altLang="zh-CN" sz="1100" u="none" strike="noStrike">
                          <a:effectLst/>
                        </a:rPr>
                        <a:t>M1</a:t>
                      </a:r>
                      <a:r>
                        <a:rPr lang="zh-CN" altLang="en-US" sz="1100" u="none" strike="noStrike">
                          <a:effectLst/>
                        </a:rPr>
                        <a:t>变压器巡检表</a:t>
                      </a:r>
                      <a:endParaRPr lang="zh-CN" altLang="en-US" sz="1100" b="0" i="0" u="none" strike="noStrike">
                        <a:solidFill>
                          <a:srgbClr val="000000"/>
                        </a:solidFill>
                        <a:effectLst/>
                        <a:latin typeface="宋体"/>
                      </a:endParaRPr>
                    </a:p>
                  </a:txBody>
                  <a:tcPr marL="0" marR="0"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8" gridSpan="7">
                  <a:txBody>
                    <a:bodyPr/>
                    <a:lstStyle/>
                    <a:p>
                      <a:pPr algn="l" fontAlgn="t"/>
                      <a:r>
                        <a:rPr lang="zh-CN" altLang="en-US" sz="800" u="none" strike="noStrike">
                          <a:effectLst/>
                        </a:rPr>
                        <a:t>发电机巡检注意事项</a:t>
                      </a:r>
                      <a:br>
                        <a:rPr lang="zh-CN" altLang="en-US" sz="800" u="none" strike="noStrike">
                          <a:effectLst/>
                        </a:rPr>
                      </a:br>
                      <a:r>
                        <a:rPr lang="en-US" altLang="zh-CN" sz="800" u="none" strike="noStrike">
                          <a:effectLst/>
                        </a:rPr>
                        <a:t>1</a:t>
                      </a:r>
                      <a:r>
                        <a:rPr lang="zh-CN" altLang="en-US" sz="800" u="none" strike="noStrike">
                          <a:effectLst/>
                        </a:rPr>
                        <a:t>、机组外观确认无磨损或无其他可能引发故障的情况；</a:t>
                      </a:r>
                      <a:br>
                        <a:rPr lang="zh-CN" altLang="en-US" sz="800" u="none" strike="noStrike">
                          <a:effectLst/>
                        </a:rPr>
                      </a:br>
                      <a:r>
                        <a:rPr lang="en-US" altLang="zh-CN" sz="800" u="none" strike="noStrike">
                          <a:effectLst/>
                        </a:rPr>
                        <a:t>2</a:t>
                      </a:r>
                      <a:r>
                        <a:rPr lang="zh-CN" altLang="en-US" sz="800" u="none" strike="noStrike">
                          <a:effectLst/>
                        </a:rPr>
                        <a:t>、防冻液应确认无漏液现象；</a:t>
                      </a:r>
                      <a:br>
                        <a:rPr lang="zh-CN" altLang="en-US" sz="800" u="none" strike="noStrike">
                          <a:effectLst/>
                        </a:rPr>
                      </a:br>
                      <a:r>
                        <a:rPr lang="en-US" altLang="zh-CN" sz="800" u="none" strike="noStrike">
                          <a:effectLst/>
                        </a:rPr>
                        <a:t>3</a:t>
                      </a:r>
                      <a:r>
                        <a:rPr lang="zh-CN" altLang="en-US" sz="800" u="none" strike="noStrike">
                          <a:effectLst/>
                        </a:rPr>
                        <a:t>、机油应确认无漏油现象；</a:t>
                      </a:r>
                      <a:br>
                        <a:rPr lang="zh-CN" altLang="en-US" sz="800" u="none" strike="noStrike">
                          <a:effectLst/>
                        </a:rPr>
                      </a:br>
                      <a:r>
                        <a:rPr lang="en-US" altLang="zh-CN" sz="800" u="none" strike="noStrike">
                          <a:effectLst/>
                        </a:rPr>
                        <a:t>4</a:t>
                      </a:r>
                      <a:r>
                        <a:rPr lang="zh-CN" altLang="en-US" sz="800" u="none" strike="noStrike">
                          <a:effectLst/>
                        </a:rPr>
                        <a:t>、燃油应确认无漏油现象；</a:t>
                      </a:r>
                      <a:br>
                        <a:rPr lang="zh-CN" altLang="en-US" sz="800" u="none" strike="noStrike">
                          <a:effectLst/>
                        </a:rPr>
                      </a:br>
                      <a:r>
                        <a:rPr lang="en-US" altLang="zh-CN" sz="800" u="none" strike="noStrike">
                          <a:effectLst/>
                        </a:rPr>
                        <a:t>5</a:t>
                      </a:r>
                      <a:r>
                        <a:rPr lang="zh-CN" altLang="en-US" sz="800" u="none" strike="noStrike">
                          <a:effectLst/>
                        </a:rPr>
                        <a:t>、显示面板应正常；</a:t>
                      </a:r>
                      <a:br>
                        <a:rPr lang="zh-CN" altLang="en-US" sz="800" u="none" strike="noStrike">
                          <a:effectLst/>
                        </a:rPr>
                      </a:br>
                      <a:r>
                        <a:rPr lang="en-US" altLang="zh-CN" sz="800" u="none" strike="noStrike">
                          <a:effectLst/>
                        </a:rPr>
                        <a:t>6</a:t>
                      </a:r>
                      <a:r>
                        <a:rPr lang="zh-CN" altLang="en-US" sz="800" u="none" strike="noStrike">
                          <a:effectLst/>
                        </a:rPr>
                        <a:t>、机组应确认无报警；</a:t>
                      </a:r>
                      <a:br>
                        <a:rPr lang="zh-CN" altLang="en-US" sz="800" u="none" strike="noStrike">
                          <a:effectLst/>
                        </a:rPr>
                      </a:br>
                      <a:r>
                        <a:rPr lang="en-US" altLang="zh-CN" sz="800" u="none" strike="noStrike">
                          <a:effectLst/>
                        </a:rPr>
                        <a:t>7</a:t>
                      </a:r>
                      <a:r>
                        <a:rPr lang="zh-CN" altLang="en-US" sz="800" u="none" strike="noStrike">
                          <a:effectLst/>
                        </a:rPr>
                        <a:t>、供水、供油管道应查看有无泄漏；</a:t>
                      </a:r>
                      <a:br>
                        <a:rPr lang="zh-CN" altLang="en-US" sz="800" u="none" strike="noStrike">
                          <a:effectLst/>
                        </a:rPr>
                      </a:br>
                      <a:r>
                        <a:rPr lang="en-US" altLang="zh-CN" sz="800" u="none" strike="noStrike">
                          <a:effectLst/>
                        </a:rPr>
                        <a:t>8</a:t>
                      </a:r>
                      <a:r>
                        <a:rPr lang="zh-CN" altLang="en-US" sz="800" u="none" strike="noStrike">
                          <a:effectLst/>
                        </a:rPr>
                        <a:t>、机组状态需确认油机处于自动、手动或停机状态；</a:t>
                      </a:r>
                      <a:br>
                        <a:rPr lang="zh-CN" altLang="en-US" sz="800" u="none" strike="noStrike">
                          <a:effectLst/>
                        </a:rPr>
                      </a:br>
                      <a:r>
                        <a:rPr lang="en-US" altLang="zh-CN" sz="800" u="none" strike="noStrike">
                          <a:effectLst/>
                        </a:rPr>
                        <a:t>9</a:t>
                      </a:r>
                      <a:r>
                        <a:rPr lang="zh-CN" altLang="en-US" sz="800" u="none" strike="noStrike">
                          <a:effectLst/>
                        </a:rPr>
                        <a:t>、处于自动状态的机组加热器</a:t>
                      </a:r>
                      <a:r>
                        <a:rPr lang="en-US" altLang="zh-CN" sz="800" u="none" strike="noStrike">
                          <a:effectLst/>
                        </a:rPr>
                        <a:t>(</a:t>
                      </a:r>
                      <a:r>
                        <a:rPr lang="zh-CN" altLang="en-US" sz="800" u="none" strike="noStrike">
                          <a:effectLst/>
                        </a:rPr>
                        <a:t>冬季</a:t>
                      </a:r>
                      <a:r>
                        <a:rPr lang="en-US" altLang="zh-CN" sz="800" u="none" strike="noStrike">
                          <a:effectLst/>
                        </a:rPr>
                        <a:t>)</a:t>
                      </a:r>
                      <a:r>
                        <a:rPr lang="zh-CN" altLang="en-US" sz="800" u="none" strike="noStrike">
                          <a:effectLst/>
                        </a:rPr>
                        <a:t>应正常工作；</a:t>
                      </a:r>
                      <a:br>
                        <a:rPr lang="zh-CN" altLang="en-US" sz="800" u="none" strike="noStrike">
                          <a:effectLst/>
                        </a:rPr>
                      </a:br>
                      <a:r>
                        <a:rPr lang="en-US" altLang="zh-CN" sz="800" u="none" strike="noStrike">
                          <a:effectLst/>
                        </a:rPr>
                        <a:t>10</a:t>
                      </a:r>
                      <a:r>
                        <a:rPr lang="zh-CN" altLang="en-US" sz="800" u="none" strike="noStrike">
                          <a:effectLst/>
                        </a:rPr>
                        <a:t>、实际状态：正常（√），异常（</a:t>
                      </a:r>
                      <a:r>
                        <a:rPr lang="en-US" altLang="zh-CN" sz="800" u="none" strike="noStrike">
                          <a:effectLst/>
                        </a:rPr>
                        <a:t>X</a:t>
                      </a:r>
                      <a:r>
                        <a:rPr lang="zh-CN" altLang="en-US" sz="800" u="none" strike="noStrike">
                          <a:effectLst/>
                        </a:rPr>
                        <a:t>）</a:t>
                      </a:r>
                      <a:endParaRPr lang="zh-CN" altLang="en-US" sz="800" b="0" i="0" u="none" strike="noStrike">
                        <a:solidFill>
                          <a:srgbClr val="000000"/>
                        </a:solidFill>
                        <a:effectLst/>
                        <a:latin typeface="宋体"/>
                      </a:endParaRPr>
                    </a:p>
                  </a:txBody>
                  <a:tcPr marL="0" marR="0" marT="0" marB="0"/>
                </a:tc>
                <a:tc rowSpan="8" hMerge="1">
                  <a:txBody>
                    <a:bodyPr/>
                    <a:lstStyle/>
                    <a:p>
                      <a:endParaRPr lang="zh-CN" altLang="en-US"/>
                    </a:p>
                  </a:txBody>
                  <a:tcPr/>
                </a:tc>
                <a:tc rowSpan="8" hMerge="1">
                  <a:txBody>
                    <a:bodyPr/>
                    <a:lstStyle/>
                    <a:p>
                      <a:endParaRPr lang="zh-CN" altLang="en-US"/>
                    </a:p>
                  </a:txBody>
                  <a:tcPr/>
                </a:tc>
                <a:tc rowSpan="8" hMerge="1">
                  <a:txBody>
                    <a:bodyPr/>
                    <a:lstStyle/>
                    <a:p>
                      <a:endParaRPr lang="zh-CN" altLang="en-US"/>
                    </a:p>
                  </a:txBody>
                  <a:tcPr/>
                </a:tc>
                <a:tc rowSpan="8" hMerge="1">
                  <a:txBody>
                    <a:bodyPr/>
                    <a:lstStyle/>
                    <a:p>
                      <a:endParaRPr lang="zh-CN" altLang="en-US"/>
                    </a:p>
                  </a:txBody>
                  <a:tcPr/>
                </a:tc>
                <a:tc rowSpan="8" hMerge="1">
                  <a:txBody>
                    <a:bodyPr/>
                    <a:lstStyle/>
                    <a:p>
                      <a:endParaRPr lang="zh-CN" altLang="en-US"/>
                    </a:p>
                  </a:txBody>
                  <a:tcPr/>
                </a:tc>
                <a:tc rowSpan="8" hMerge="1">
                  <a:txBody>
                    <a:bodyPr/>
                    <a:lstStyle/>
                    <a:p>
                      <a:endParaRPr lang="zh-CN" altLang="en-US"/>
                    </a:p>
                  </a:txBody>
                  <a:tcPr/>
                </a:tc>
              </a:tr>
              <a:tr h="377272">
                <a:tc>
                  <a:txBody>
                    <a:bodyPr/>
                    <a:lstStyle/>
                    <a:p>
                      <a:pPr algn="ctr" fontAlgn="ctr"/>
                      <a:r>
                        <a:rPr lang="zh-CN" altLang="en-US" sz="800" u="none" strike="noStrike">
                          <a:effectLst/>
                        </a:rPr>
                        <a:t>检查项目内容</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1F</a:t>
                      </a:r>
                      <a:br>
                        <a:rPr lang="en-US" sz="800" u="none" strike="noStrike">
                          <a:effectLst/>
                        </a:rPr>
                      </a:br>
                      <a:r>
                        <a:rPr lang="en-US" sz="800" u="none" strike="noStrike">
                          <a:effectLst/>
                        </a:rPr>
                        <a:t>1#</a:t>
                      </a:r>
                      <a:r>
                        <a:rPr lang="zh-CN" altLang="en-US" sz="800" u="none" strike="noStrike">
                          <a:effectLst/>
                        </a:rPr>
                        <a:t>变</a:t>
                      </a:r>
                      <a:endParaRPr lang="zh-CN" altLang="en-US" sz="800" b="0" i="0" u="none" strike="noStrike">
                        <a:solidFill>
                          <a:srgbClr val="000000"/>
                        </a:solidFill>
                        <a:effectLst/>
                        <a:latin typeface="Tahoma"/>
                      </a:endParaRPr>
                    </a:p>
                  </a:txBody>
                  <a:tcPr marL="0" marR="0" marT="0" marB="0" anchor="ctr"/>
                </a:tc>
                <a:tc>
                  <a:txBody>
                    <a:bodyPr/>
                    <a:lstStyle/>
                    <a:p>
                      <a:pPr algn="ctr" fontAlgn="ctr"/>
                      <a:r>
                        <a:rPr lang="en-US" sz="800" u="none" strike="noStrike">
                          <a:effectLst/>
                        </a:rPr>
                        <a:t>1F</a:t>
                      </a:r>
                      <a:br>
                        <a:rPr lang="en-US" sz="800" u="none" strike="noStrike">
                          <a:effectLst/>
                        </a:rPr>
                      </a:br>
                      <a:r>
                        <a:rPr lang="en-US" sz="800" u="none" strike="noStrike">
                          <a:effectLst/>
                        </a:rPr>
                        <a:t>2#</a:t>
                      </a:r>
                      <a:r>
                        <a:rPr lang="zh-CN" altLang="en-US" sz="800" u="none" strike="noStrike">
                          <a:effectLst/>
                        </a:rPr>
                        <a:t>变</a:t>
                      </a:r>
                      <a:endParaRPr lang="zh-CN" altLang="en-US" sz="800" b="0" i="0" u="none" strike="noStrike">
                        <a:solidFill>
                          <a:srgbClr val="000000"/>
                        </a:solidFill>
                        <a:effectLst/>
                        <a:latin typeface="Tahoma"/>
                      </a:endParaRPr>
                    </a:p>
                  </a:txBody>
                  <a:tcPr marL="0" marR="0" marT="0" marB="0" anchor="ctr"/>
                </a:tc>
                <a:tc>
                  <a:txBody>
                    <a:bodyPr/>
                    <a:lstStyle/>
                    <a:p>
                      <a:pPr algn="ctr" fontAlgn="ctr"/>
                      <a:r>
                        <a:rPr lang="en-US" sz="800" u="none" strike="noStrike">
                          <a:effectLst/>
                        </a:rPr>
                        <a:t>2F</a:t>
                      </a:r>
                      <a:br>
                        <a:rPr lang="en-US" sz="800" u="none" strike="noStrike">
                          <a:effectLst/>
                        </a:rPr>
                      </a:br>
                      <a:r>
                        <a:rPr lang="en-US" sz="800" u="none" strike="noStrike">
                          <a:effectLst/>
                        </a:rPr>
                        <a:t>1#</a:t>
                      </a:r>
                      <a:r>
                        <a:rPr lang="zh-CN" altLang="en-US" sz="800" u="none" strike="noStrike">
                          <a:effectLst/>
                        </a:rPr>
                        <a:t>变</a:t>
                      </a:r>
                      <a:endParaRPr lang="zh-CN" altLang="en-US" sz="800" b="0" i="0" u="none" strike="noStrike">
                        <a:solidFill>
                          <a:srgbClr val="000000"/>
                        </a:solidFill>
                        <a:effectLst/>
                        <a:latin typeface="Tahoma"/>
                      </a:endParaRPr>
                    </a:p>
                  </a:txBody>
                  <a:tcPr marL="0" marR="0" marT="0" marB="0" anchor="ctr"/>
                </a:tc>
                <a:tc>
                  <a:txBody>
                    <a:bodyPr/>
                    <a:lstStyle/>
                    <a:p>
                      <a:pPr algn="ctr" fontAlgn="ctr"/>
                      <a:r>
                        <a:rPr lang="en-US" sz="800" u="none" strike="noStrike">
                          <a:effectLst/>
                        </a:rPr>
                        <a:t>2F</a:t>
                      </a:r>
                      <a:br>
                        <a:rPr lang="en-US" sz="800" u="none" strike="noStrike">
                          <a:effectLst/>
                        </a:rPr>
                      </a:br>
                      <a:r>
                        <a:rPr lang="en-US" sz="800" u="none" strike="noStrike">
                          <a:effectLst/>
                        </a:rPr>
                        <a:t>2#</a:t>
                      </a:r>
                      <a:r>
                        <a:rPr lang="zh-CN" altLang="en-US" sz="800" u="none" strike="noStrike">
                          <a:effectLst/>
                        </a:rPr>
                        <a:t>变</a:t>
                      </a:r>
                      <a:endParaRPr lang="zh-CN" altLang="en-US" sz="800" b="0" i="0" u="none" strike="noStrike">
                        <a:solidFill>
                          <a:srgbClr val="000000"/>
                        </a:solidFill>
                        <a:effectLst/>
                        <a:latin typeface="Tahoma"/>
                      </a:endParaRPr>
                    </a:p>
                  </a:txBody>
                  <a:tcPr marL="0" marR="0" marT="0" marB="0" anchor="ctr"/>
                </a:tc>
                <a:tc>
                  <a:txBody>
                    <a:bodyPr/>
                    <a:lstStyle/>
                    <a:p>
                      <a:pPr algn="ctr" fontAlgn="ctr"/>
                      <a:r>
                        <a:rPr lang="en-US" sz="800" u="none" strike="noStrike">
                          <a:effectLst/>
                        </a:rPr>
                        <a:t>3F</a:t>
                      </a:r>
                      <a:br>
                        <a:rPr lang="en-US" sz="800" u="none" strike="noStrike">
                          <a:effectLst/>
                        </a:rPr>
                      </a:br>
                      <a:r>
                        <a:rPr lang="en-US" sz="800" u="none" strike="noStrike">
                          <a:effectLst/>
                        </a:rPr>
                        <a:t>1#</a:t>
                      </a:r>
                      <a:r>
                        <a:rPr lang="zh-CN" altLang="en-US" sz="800" u="none" strike="noStrike">
                          <a:effectLst/>
                        </a:rPr>
                        <a:t>变</a:t>
                      </a:r>
                      <a:endParaRPr lang="zh-CN" altLang="en-US" sz="800" b="0" i="0" u="none" strike="noStrike">
                        <a:solidFill>
                          <a:srgbClr val="000000"/>
                        </a:solidFill>
                        <a:effectLst/>
                        <a:latin typeface="Tahoma"/>
                      </a:endParaRPr>
                    </a:p>
                  </a:txBody>
                  <a:tcPr marL="0" marR="0" marT="0" marB="0" anchor="ctr"/>
                </a:tc>
                <a:tc>
                  <a:txBody>
                    <a:bodyPr/>
                    <a:lstStyle/>
                    <a:p>
                      <a:pPr algn="ctr" fontAlgn="ctr"/>
                      <a:r>
                        <a:rPr lang="en-US" sz="800" u="none" strike="noStrike">
                          <a:effectLst/>
                        </a:rPr>
                        <a:t>3F</a:t>
                      </a:r>
                      <a:br>
                        <a:rPr lang="en-US" sz="800" u="none" strike="noStrike">
                          <a:effectLst/>
                        </a:rPr>
                      </a:br>
                      <a:r>
                        <a:rPr lang="en-US" sz="800" u="none" strike="noStrike">
                          <a:effectLst/>
                        </a:rPr>
                        <a:t>2#</a:t>
                      </a:r>
                      <a:r>
                        <a:rPr lang="zh-CN" altLang="en-US" sz="800" u="none" strike="noStrike">
                          <a:effectLst/>
                        </a:rPr>
                        <a:t>变</a:t>
                      </a:r>
                      <a:endParaRPr lang="zh-CN" altLang="en-US" sz="800" b="0" i="0" u="none" strike="noStrike">
                        <a:solidFill>
                          <a:srgbClr val="000000"/>
                        </a:solidFill>
                        <a:effectLst/>
                        <a:latin typeface="Tahoma"/>
                      </a:endParaRPr>
                    </a:p>
                  </a:txBody>
                  <a:tcPr marL="0" marR="0" marT="0" marB="0" anchor="ctr"/>
                </a:tc>
                <a:tc>
                  <a:txBody>
                    <a:bodyPr/>
                    <a:lstStyle/>
                    <a:p>
                      <a:pPr algn="ctr" fontAlgn="ctr"/>
                      <a:r>
                        <a:rPr lang="en-US" sz="800" u="none" strike="noStrike">
                          <a:effectLst/>
                        </a:rPr>
                        <a:t>4F</a:t>
                      </a:r>
                      <a:br>
                        <a:rPr lang="en-US" sz="800" u="none" strike="noStrike">
                          <a:effectLst/>
                        </a:rPr>
                      </a:br>
                      <a:r>
                        <a:rPr lang="en-US" sz="800" u="none" strike="noStrike">
                          <a:effectLst/>
                        </a:rPr>
                        <a:t>1#</a:t>
                      </a:r>
                      <a:r>
                        <a:rPr lang="zh-CN" altLang="en-US" sz="800" u="none" strike="noStrike">
                          <a:effectLst/>
                        </a:rPr>
                        <a:t>变</a:t>
                      </a:r>
                      <a:endParaRPr lang="zh-CN" altLang="en-US" sz="800" b="0" i="0" u="none" strike="noStrike">
                        <a:solidFill>
                          <a:srgbClr val="000000"/>
                        </a:solidFill>
                        <a:effectLst/>
                        <a:latin typeface="Tahoma"/>
                      </a:endParaRPr>
                    </a:p>
                  </a:txBody>
                  <a:tcPr marL="0" marR="0" marT="0" marB="0" anchor="ctr"/>
                </a:tc>
                <a:tc>
                  <a:txBody>
                    <a:bodyPr/>
                    <a:lstStyle/>
                    <a:p>
                      <a:pPr algn="ctr" fontAlgn="ctr"/>
                      <a:r>
                        <a:rPr lang="en-US" sz="800" u="none" strike="noStrike">
                          <a:effectLst/>
                        </a:rPr>
                        <a:t>4F</a:t>
                      </a:r>
                      <a:br>
                        <a:rPr lang="en-US" sz="800" u="none" strike="noStrike">
                          <a:effectLst/>
                        </a:rPr>
                      </a:br>
                      <a:r>
                        <a:rPr lang="en-US" sz="800" u="none" strike="noStrike">
                          <a:effectLst/>
                        </a:rPr>
                        <a:t>2#</a:t>
                      </a:r>
                      <a:r>
                        <a:rPr lang="zh-CN" altLang="en-US" sz="800" u="none" strike="noStrike">
                          <a:effectLst/>
                        </a:rPr>
                        <a:t>变</a:t>
                      </a:r>
                      <a:endParaRPr lang="zh-CN" altLang="en-US" sz="800" b="0" i="0" u="none" strike="noStrike">
                        <a:solidFill>
                          <a:srgbClr val="000000"/>
                        </a:solidFill>
                        <a:effectLst/>
                        <a:latin typeface="Tahoma"/>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Tahoma"/>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Tahoma"/>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rowSpan="3">
                  <a:txBody>
                    <a:bodyPr/>
                    <a:lstStyle/>
                    <a:p>
                      <a:pPr algn="ctr" fontAlgn="ctr"/>
                      <a:r>
                        <a:rPr lang="zh-CN" altLang="en-US" sz="800" u="none" strike="noStrike">
                          <a:effectLst/>
                        </a:rPr>
                        <a:t>输出电压</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rowSpan="3">
                  <a:txBody>
                    <a:bodyPr/>
                    <a:lstStyle/>
                    <a:p>
                      <a:pPr algn="ctr" fontAlgn="ctr"/>
                      <a:r>
                        <a:rPr lang="zh-CN" altLang="en-US" sz="800" u="none" strike="noStrike">
                          <a:effectLst/>
                        </a:rPr>
                        <a:t>输出电流</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223283">
                <a:tc gridSpan="11">
                  <a:txBody>
                    <a:bodyPr/>
                    <a:lstStyle/>
                    <a:p>
                      <a:pPr algn="ctr" fontAlgn="b"/>
                      <a:r>
                        <a:rPr lang="en-US" altLang="zh-CN" sz="1100" u="none" strike="noStrike">
                          <a:effectLst/>
                        </a:rPr>
                        <a:t>M1</a:t>
                      </a:r>
                      <a:r>
                        <a:rPr lang="zh-CN" altLang="en-US" sz="1100" u="none" strike="noStrike">
                          <a:effectLst/>
                        </a:rPr>
                        <a:t>柴油发电机巡检表</a:t>
                      </a:r>
                      <a:endParaRPr lang="zh-CN" altLang="en-US" sz="1100" b="0" i="0" u="none" strike="noStrike">
                        <a:solidFill>
                          <a:srgbClr val="000000"/>
                        </a:solidFill>
                        <a:effectLst/>
                        <a:latin typeface="宋体"/>
                      </a:endParaRPr>
                    </a:p>
                  </a:txBody>
                  <a:tcPr marL="0" marR="0" marT="0"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7" gridSpan="7">
                  <a:txBody>
                    <a:bodyPr/>
                    <a:lstStyle/>
                    <a:p>
                      <a:pPr algn="l" fontAlgn="t"/>
                      <a:r>
                        <a:rPr lang="zh-CN" altLang="en-US" sz="800" u="none" strike="noStrike">
                          <a:effectLst/>
                        </a:rPr>
                        <a:t>巡检发现的问题：</a:t>
                      </a:r>
                      <a:endParaRPr lang="zh-CN" altLang="en-US" sz="800" b="0" i="0" u="none" strike="noStrike">
                        <a:solidFill>
                          <a:srgbClr val="000000"/>
                        </a:solidFill>
                        <a:effectLst/>
                        <a:latin typeface="宋体"/>
                      </a:endParaRPr>
                    </a:p>
                  </a:txBody>
                  <a:tcPr marL="0" marR="0" marT="0" marB="0"/>
                </a:tc>
                <a:tc rowSpan="7" hMerge="1">
                  <a:txBody>
                    <a:bodyPr/>
                    <a:lstStyle/>
                    <a:p>
                      <a:endParaRPr lang="zh-CN" altLang="en-US"/>
                    </a:p>
                  </a:txBody>
                  <a:tcPr/>
                </a:tc>
                <a:tc rowSpan="7" hMerge="1">
                  <a:txBody>
                    <a:bodyPr/>
                    <a:lstStyle/>
                    <a:p>
                      <a:endParaRPr lang="zh-CN" altLang="en-US"/>
                    </a:p>
                  </a:txBody>
                  <a:tcPr/>
                </a:tc>
                <a:tc rowSpan="7" hMerge="1">
                  <a:txBody>
                    <a:bodyPr/>
                    <a:lstStyle/>
                    <a:p>
                      <a:endParaRPr lang="zh-CN" altLang="en-US"/>
                    </a:p>
                  </a:txBody>
                  <a:tcPr/>
                </a:tc>
                <a:tc rowSpan="7" hMerge="1">
                  <a:txBody>
                    <a:bodyPr/>
                    <a:lstStyle/>
                    <a:p>
                      <a:endParaRPr lang="zh-CN" altLang="en-US"/>
                    </a:p>
                  </a:txBody>
                  <a:tcPr/>
                </a:tc>
                <a:tc rowSpan="7" hMerge="1">
                  <a:txBody>
                    <a:bodyPr/>
                    <a:lstStyle/>
                    <a:p>
                      <a:endParaRPr lang="zh-CN" altLang="en-US"/>
                    </a:p>
                  </a:txBody>
                  <a:tcPr/>
                </a:tc>
                <a:tc rowSpan="7" hMerge="1">
                  <a:txBody>
                    <a:bodyPr/>
                    <a:lstStyle/>
                    <a:p>
                      <a:endParaRPr lang="zh-CN" altLang="en-US"/>
                    </a:p>
                  </a:txBody>
                  <a:tcPr/>
                </a:tc>
              </a:tr>
              <a:tr h="226924">
                <a:tc>
                  <a:txBody>
                    <a:bodyPr/>
                    <a:lstStyle/>
                    <a:p>
                      <a:pPr algn="ctr" fontAlgn="ctr"/>
                      <a:r>
                        <a:rPr lang="zh-CN" altLang="en-US" sz="700" u="none" strike="noStrike">
                          <a:effectLst/>
                        </a:rPr>
                        <a:t>机组编号</a:t>
                      </a:r>
                      <a:endParaRPr lang="zh-CN" alt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机组外观</a:t>
                      </a:r>
                      <a:endParaRPr lang="zh-CN" alt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有无漏水</a:t>
                      </a:r>
                      <a:r>
                        <a:rPr lang="en-US" altLang="zh-CN" sz="700" u="none" strike="noStrike">
                          <a:effectLst/>
                        </a:rPr>
                        <a:t>/</a:t>
                      </a:r>
                      <a:r>
                        <a:rPr lang="zh-CN" altLang="en-US" sz="700" u="none" strike="noStrike">
                          <a:effectLst/>
                        </a:rPr>
                        <a:t>油</a:t>
                      </a:r>
                      <a:endParaRPr lang="zh-CN" alt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机油位</a:t>
                      </a:r>
                      <a:endParaRPr lang="zh-CN" alt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燃油位</a:t>
                      </a:r>
                      <a:endParaRPr lang="zh-CN" alt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电池电压</a:t>
                      </a:r>
                      <a:r>
                        <a:rPr lang="en-US" altLang="zh-CN" sz="700" u="none" strike="noStrike">
                          <a:effectLst/>
                        </a:rPr>
                        <a:t>(</a:t>
                      </a:r>
                      <a:r>
                        <a:rPr lang="en-US" sz="700" u="none" strike="noStrike">
                          <a:effectLst/>
                        </a:rPr>
                        <a:t>V)</a:t>
                      </a:r>
                      <a:endParaRPr 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显示面板</a:t>
                      </a:r>
                      <a:endParaRPr lang="zh-CN" alt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机组有无报警</a:t>
                      </a:r>
                      <a:endParaRPr lang="zh-CN" alt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管道和阀门</a:t>
                      </a:r>
                      <a:endParaRPr lang="zh-CN" alt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机组状态</a:t>
                      </a:r>
                      <a:endParaRPr lang="zh-CN" altLang="en-US" sz="700" b="0" i="0" u="none" strike="noStrike">
                        <a:solidFill>
                          <a:srgbClr val="000000"/>
                        </a:solidFill>
                        <a:effectLst/>
                        <a:latin typeface="微软雅黑"/>
                      </a:endParaRPr>
                    </a:p>
                  </a:txBody>
                  <a:tcPr marL="0" marR="0" marT="0" marB="0" anchor="ctr"/>
                </a:tc>
                <a:tc>
                  <a:txBody>
                    <a:bodyPr/>
                    <a:lstStyle/>
                    <a:p>
                      <a:pPr algn="ctr" fontAlgn="ctr"/>
                      <a:r>
                        <a:rPr lang="zh-CN" altLang="en-US" sz="700" u="none" strike="noStrike">
                          <a:effectLst/>
                        </a:rPr>
                        <a:t>电加热状态</a:t>
                      </a:r>
                      <a:endParaRPr lang="zh-CN" altLang="en-US" sz="700" b="0" i="0" u="none" strike="noStrike">
                        <a:solidFill>
                          <a:srgbClr val="000000"/>
                        </a:solidFill>
                        <a:effectLst/>
                        <a:latin typeface="微软雅黑"/>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a:txBody>
                    <a:bodyPr/>
                    <a:lstStyle/>
                    <a:p>
                      <a:pPr algn="ctr" fontAlgn="ctr"/>
                      <a:r>
                        <a:rPr lang="en-US" altLang="zh-CN" sz="700" u="none" strike="noStrike">
                          <a:effectLst/>
                        </a:rPr>
                        <a:t>1#</a:t>
                      </a:r>
                      <a:endParaRPr lang="en-US" altLang="zh-CN" sz="700" b="0" i="0" u="none" strike="noStrike">
                        <a:solidFill>
                          <a:srgbClr val="000000"/>
                        </a:solidFill>
                        <a:effectLst/>
                        <a:latin typeface="微软雅黑"/>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a:txBody>
                    <a:bodyPr/>
                    <a:lstStyle/>
                    <a:p>
                      <a:pPr algn="ctr" fontAlgn="ctr"/>
                      <a:r>
                        <a:rPr lang="en-US" altLang="zh-CN" sz="700" u="none" strike="noStrike">
                          <a:effectLst/>
                        </a:rPr>
                        <a:t>2#</a:t>
                      </a:r>
                      <a:endParaRPr lang="en-US" altLang="zh-CN" sz="700" b="0" i="0" u="none" strike="noStrike">
                        <a:solidFill>
                          <a:srgbClr val="000000"/>
                        </a:solidFill>
                        <a:effectLst/>
                        <a:latin typeface="微软雅黑"/>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a:txBody>
                    <a:bodyPr/>
                    <a:lstStyle/>
                    <a:p>
                      <a:pPr algn="ctr" fontAlgn="ctr"/>
                      <a:r>
                        <a:rPr lang="en-US" altLang="zh-CN" sz="700" u="none" strike="noStrike">
                          <a:effectLst/>
                        </a:rPr>
                        <a:t>3#</a:t>
                      </a:r>
                      <a:endParaRPr lang="en-US" altLang="zh-CN" sz="700" b="0" i="0" u="none" strike="noStrike">
                        <a:solidFill>
                          <a:srgbClr val="000000"/>
                        </a:solidFill>
                        <a:effectLst/>
                        <a:latin typeface="微软雅黑"/>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a:txBody>
                    <a:bodyPr/>
                    <a:lstStyle/>
                    <a:p>
                      <a:pPr algn="ctr" fontAlgn="ctr"/>
                      <a:r>
                        <a:rPr lang="en-US" altLang="zh-CN" sz="700" u="none" strike="noStrike">
                          <a:effectLst/>
                        </a:rPr>
                        <a:t>4#</a:t>
                      </a:r>
                      <a:endParaRPr lang="en-US" altLang="zh-CN" sz="700" b="0" i="0" u="none" strike="noStrike">
                        <a:solidFill>
                          <a:srgbClr val="000000"/>
                        </a:solidFill>
                        <a:effectLst/>
                        <a:latin typeface="微软雅黑"/>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r h="175547">
                <a:tc>
                  <a:txBody>
                    <a:bodyPr/>
                    <a:lstStyle/>
                    <a:p>
                      <a:pPr algn="ctr" fontAlgn="ctr"/>
                      <a:r>
                        <a:rPr lang="en-US" altLang="zh-CN" sz="700" u="none" strike="noStrike">
                          <a:effectLst/>
                        </a:rPr>
                        <a:t>5#</a:t>
                      </a:r>
                      <a:endParaRPr lang="en-US" altLang="zh-CN" sz="700" b="0" i="0" u="none" strike="noStrike">
                        <a:solidFill>
                          <a:srgbClr val="000000"/>
                        </a:solidFill>
                        <a:effectLst/>
                        <a:latin typeface="微软雅黑"/>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dirty="0">
                          <a:effectLst/>
                        </a:rPr>
                        <a:t>　</a:t>
                      </a:r>
                      <a:endParaRPr lang="zh-CN" altLang="en-US" sz="800" b="0" i="0" u="none" strike="noStrike" dirty="0">
                        <a:solidFill>
                          <a:srgbClr val="000000"/>
                        </a:solidFill>
                        <a:effectLst/>
                        <a:latin typeface="宋体"/>
                      </a:endParaRPr>
                    </a:p>
                  </a:txBody>
                  <a:tcPr marL="0" marR="0" marT="0" marB="0" anchor="ctr"/>
                </a:tc>
                <a:tc gridSpan="7"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17</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429189631"/>
              </p:ext>
            </p:extLst>
          </p:nvPr>
        </p:nvGraphicFramePr>
        <p:xfrm>
          <a:off x="1703519" y="1340761"/>
          <a:ext cx="8614942" cy="4785405"/>
        </p:xfrm>
        <a:graphic>
          <a:graphicData uri="http://schemas.openxmlformats.org/drawingml/2006/table">
            <a:tbl>
              <a:tblPr>
                <a:tableStyleId>{5C22544A-7EE6-4342-B048-85BDC9FD1C3A}</a:tableStyleId>
              </a:tblPr>
              <a:tblGrid>
                <a:gridCol w="589616"/>
                <a:gridCol w="532292"/>
                <a:gridCol w="532292"/>
                <a:gridCol w="532292"/>
                <a:gridCol w="532292"/>
                <a:gridCol w="532292"/>
                <a:gridCol w="532292"/>
                <a:gridCol w="532292"/>
                <a:gridCol w="532292"/>
                <a:gridCol w="532292"/>
                <a:gridCol w="532292"/>
                <a:gridCol w="532292"/>
                <a:gridCol w="532292"/>
                <a:gridCol w="532292"/>
                <a:gridCol w="532292"/>
                <a:gridCol w="573238"/>
              </a:tblGrid>
              <a:tr h="337793">
                <a:tc gridSpan="16">
                  <a:txBody>
                    <a:bodyPr/>
                    <a:lstStyle/>
                    <a:p>
                      <a:pPr algn="l" fontAlgn="ctr"/>
                      <a:r>
                        <a:rPr lang="zh-CN" altLang="en-US" sz="900" u="none" strike="noStrike" dirty="0">
                          <a:effectLst/>
                        </a:rPr>
                        <a:t>巡检人：          巡检开始时间：           巡检日期：    年    月    日           白班 </a:t>
                      </a:r>
                      <a:r>
                        <a:rPr lang="en-US" altLang="zh-CN" sz="900" u="none" strike="noStrike" dirty="0">
                          <a:effectLst/>
                        </a:rPr>
                        <a:t>¨</a:t>
                      </a:r>
                      <a:r>
                        <a:rPr lang="zh-CN" altLang="en-US" sz="900" u="none" strike="noStrike" dirty="0">
                          <a:effectLst/>
                        </a:rPr>
                        <a:t>     夜班 </a:t>
                      </a:r>
                      <a:r>
                        <a:rPr lang="en-US" altLang="zh-CN" sz="900" u="none" strike="noStrike" dirty="0">
                          <a:effectLst/>
                        </a:rPr>
                        <a:t>¨</a:t>
                      </a:r>
                      <a:endParaRPr lang="zh-CN" altLang="en-US" sz="900" b="0" i="0" u="none" strike="noStrike" dirty="0">
                        <a:solidFill>
                          <a:srgbClr val="000000"/>
                        </a:solidFill>
                        <a:effectLst/>
                        <a:latin typeface="宋体"/>
                      </a:endParaRPr>
                    </a:p>
                  </a:txBody>
                  <a:tcPr marL="0" marR="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4013">
                <a:tc gridSpan="16">
                  <a:txBody>
                    <a:bodyPr/>
                    <a:lstStyle/>
                    <a:p>
                      <a:pPr algn="ctr" fontAlgn="ctr"/>
                      <a:r>
                        <a:rPr lang="en-US" sz="1300" u="none" strike="noStrike">
                          <a:effectLst/>
                        </a:rPr>
                        <a:t>     M1 UPS</a:t>
                      </a:r>
                      <a:r>
                        <a:rPr lang="zh-CN" altLang="en-US" sz="1300" u="none" strike="noStrike">
                          <a:effectLst/>
                        </a:rPr>
                        <a:t>巡检表</a:t>
                      </a:r>
                      <a:endParaRPr lang="zh-CN" altLang="en-US" sz="13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26320">
                <a:tc>
                  <a:txBody>
                    <a:bodyPr/>
                    <a:lstStyle/>
                    <a:p>
                      <a:pPr algn="ctr" fontAlgn="ctr"/>
                      <a:r>
                        <a:rPr lang="zh-CN" altLang="en-US" sz="800" u="none" strike="noStrike">
                          <a:effectLst/>
                        </a:rPr>
                        <a:t>设备位置</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设备编号</a:t>
                      </a:r>
                      <a:endParaRPr lang="zh-CN" altLang="en-US" sz="800" b="0" i="0" u="none" strike="noStrike">
                        <a:solidFill>
                          <a:srgbClr val="000000"/>
                        </a:solidFill>
                        <a:effectLst/>
                        <a:latin typeface="宋体"/>
                      </a:endParaRPr>
                    </a:p>
                  </a:txBody>
                  <a:tcPr marL="0" marR="0" marT="0" marB="0" anchor="ctr"/>
                </a:tc>
                <a:tc gridSpan="3">
                  <a:txBody>
                    <a:bodyPr/>
                    <a:lstStyle/>
                    <a:p>
                      <a:pPr algn="ctr" fontAlgn="ctr"/>
                      <a:r>
                        <a:rPr lang="zh-CN" altLang="en-US" sz="800" u="none" strike="noStrike">
                          <a:effectLst/>
                        </a:rPr>
                        <a:t>输入电压（</a:t>
                      </a:r>
                      <a:r>
                        <a:rPr lang="en-US" sz="800" u="none" strike="noStrike">
                          <a:effectLst/>
                        </a:rPr>
                        <a:t>V)</a:t>
                      </a:r>
                      <a:endParaRPr 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800" u="none" strike="noStrike">
                          <a:effectLst/>
                        </a:rPr>
                        <a:t>输入电流（</a:t>
                      </a:r>
                      <a:r>
                        <a:rPr lang="en-US" altLang="zh-CN" sz="800" u="none" strike="noStrike">
                          <a:effectLst/>
                        </a:rPr>
                        <a:t>A</a:t>
                      </a:r>
                      <a:r>
                        <a:rPr lang="zh-CN" altLang="en-US" sz="800" u="none" strike="noStrike">
                          <a:effectLst/>
                        </a:rPr>
                        <a:t>）</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800" u="none" strike="noStrike">
                          <a:effectLst/>
                        </a:rPr>
                        <a:t>输出电压（</a:t>
                      </a:r>
                      <a:r>
                        <a:rPr lang="en-US" sz="800" u="none" strike="noStrike">
                          <a:effectLst/>
                        </a:rPr>
                        <a:t>V)</a:t>
                      </a:r>
                      <a:endParaRPr 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800" u="none" strike="noStrike">
                          <a:effectLst/>
                        </a:rPr>
                        <a:t>输出电流（</a:t>
                      </a:r>
                      <a:r>
                        <a:rPr lang="en-US" altLang="zh-CN" sz="800" u="none" strike="noStrike">
                          <a:effectLst/>
                        </a:rPr>
                        <a:t>A</a:t>
                      </a:r>
                      <a:r>
                        <a:rPr lang="zh-CN" altLang="en-US" sz="800" u="none" strike="noStrike">
                          <a:effectLst/>
                        </a:rPr>
                        <a:t>）</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800" u="none" strike="noStrike">
                          <a:effectLst/>
                        </a:rPr>
                        <a:t>负载率</a:t>
                      </a:r>
                      <a:endParaRPr lang="zh-CN" altLang="en-US" sz="8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电池电压</a:t>
                      </a:r>
                      <a:endParaRPr lang="zh-CN" altLang="en-US" sz="900" b="0" i="0" u="none" strike="noStrike">
                        <a:solidFill>
                          <a:srgbClr val="000000"/>
                        </a:solidFill>
                        <a:effectLst/>
                        <a:latin typeface="宋体"/>
                      </a:endParaRPr>
                    </a:p>
                  </a:txBody>
                  <a:tcPr marL="0" marR="0" marT="0" marB="0" anchor="ctr"/>
                </a:tc>
              </a:tr>
              <a:tr h="213373">
                <a:tc rowSpan="4">
                  <a:txBody>
                    <a:bodyPr/>
                    <a:lstStyle/>
                    <a:p>
                      <a:pPr algn="ctr" fontAlgn="ctr"/>
                      <a:r>
                        <a:rPr lang="zh-CN" altLang="en-US" sz="900" u="none" strike="noStrike">
                          <a:effectLst/>
                        </a:rPr>
                        <a:t>一层机房</a:t>
                      </a:r>
                      <a:r>
                        <a:rPr lang="en-US" altLang="zh-CN" sz="900" u="none" strike="noStrike">
                          <a:effectLst/>
                        </a:rPr>
                        <a:t>UPS</a:t>
                      </a:r>
                      <a:r>
                        <a:rPr lang="zh-CN" altLang="en-US" sz="900" u="none" strike="noStrike">
                          <a:effectLst/>
                        </a:rPr>
                        <a:t>电源室</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UPS-A1</a:t>
                      </a:r>
                      <a:endParaRPr lang="en-US" sz="8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UPS-A2</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UPS-B1</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UPS-B2</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rowSpan="4">
                  <a:txBody>
                    <a:bodyPr/>
                    <a:lstStyle/>
                    <a:p>
                      <a:pPr algn="ctr" fontAlgn="ctr"/>
                      <a:r>
                        <a:rPr lang="zh-CN" altLang="en-US" sz="900" u="none" strike="noStrike">
                          <a:effectLst/>
                        </a:rPr>
                        <a:t>一层高压配电室</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UPS-A1</a:t>
                      </a:r>
                      <a:endParaRPr lang="en-US" sz="8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UPS-A2</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UPS-B1</a:t>
                      </a:r>
                      <a:endParaRPr lang="en-US" sz="8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UPS-B2</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rowSpan="4">
                  <a:txBody>
                    <a:bodyPr/>
                    <a:lstStyle/>
                    <a:p>
                      <a:pPr algn="ctr" fontAlgn="ctr"/>
                      <a:r>
                        <a:rPr lang="zh-CN" altLang="en-US" sz="900" u="none" strike="noStrike">
                          <a:effectLst/>
                        </a:rPr>
                        <a:t>二层南电力室</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UPS-A1</a:t>
                      </a:r>
                      <a:endParaRPr lang="en-US" sz="8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UPS-A2</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UPS-A3</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UPS-A4</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rowSpan="4">
                  <a:txBody>
                    <a:bodyPr/>
                    <a:lstStyle/>
                    <a:p>
                      <a:pPr algn="ctr" fontAlgn="ctr"/>
                      <a:r>
                        <a:rPr lang="zh-CN" altLang="en-US" sz="900" u="none" strike="noStrike">
                          <a:effectLst/>
                        </a:rPr>
                        <a:t>二层北电力室</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UPS-B1</a:t>
                      </a:r>
                      <a:endParaRPr lang="en-US" sz="8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rowSpan="4">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UPS-B2</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UPS-B3</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13373">
                <a:tc vMerge="1">
                  <a:txBody>
                    <a:bodyPr/>
                    <a:lstStyle/>
                    <a:p>
                      <a:endParaRPr lang="zh-CN" altLang="en-US"/>
                    </a:p>
                  </a:txBody>
                  <a:tcPr/>
                </a:tc>
                <a:tc>
                  <a:txBody>
                    <a:bodyPr/>
                    <a:lstStyle/>
                    <a:p>
                      <a:pPr algn="ctr" fontAlgn="ctr"/>
                      <a:r>
                        <a:rPr lang="en-US" sz="800" u="none" strike="noStrike">
                          <a:effectLst/>
                        </a:rPr>
                        <a:t>UPS-B4</a:t>
                      </a:r>
                      <a:endParaRPr 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354682">
                <a:tc>
                  <a:txBody>
                    <a:bodyPr/>
                    <a:lstStyle/>
                    <a:p>
                      <a:pPr algn="ctr" fontAlgn="ctr"/>
                      <a:r>
                        <a:rPr lang="zh-CN" altLang="en-US" sz="900" u="none" strike="noStrike">
                          <a:effectLst/>
                        </a:rPr>
                        <a:t>二层西电力室</a:t>
                      </a:r>
                      <a:r>
                        <a:rPr lang="en-US" altLang="zh-CN" sz="900" u="none" strike="noStrike">
                          <a:effectLst/>
                        </a:rPr>
                        <a:t>C</a:t>
                      </a:r>
                      <a:endParaRPr lang="en-US" altLang="zh-CN" sz="9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弱电</a:t>
                      </a:r>
                      <a:r>
                        <a:rPr lang="en-US" sz="800" u="none" strike="noStrike">
                          <a:effectLst/>
                        </a:rPr>
                        <a:t>UPS</a:t>
                      </a:r>
                      <a:endParaRPr 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l"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148629">
                <a:tc gridSpan="16">
                  <a:txBody>
                    <a:bodyPr/>
                    <a:lstStyle/>
                    <a:p>
                      <a:pPr algn="l" fontAlgn="t"/>
                      <a:r>
                        <a:rPr lang="zh-CN" altLang="en-US" sz="900" u="none" strike="noStrike" dirty="0">
                          <a:effectLst/>
                        </a:rPr>
                        <a:t>巡检发现的问题：</a:t>
                      </a:r>
                      <a:endParaRPr lang="zh-CN" altLang="en-US" sz="900" b="0" i="0" u="none" strike="noStrike" dirty="0">
                        <a:solidFill>
                          <a:srgbClr val="000000"/>
                        </a:solidFill>
                        <a:effectLst/>
                        <a:latin typeface="宋体"/>
                      </a:endParaRPr>
                    </a:p>
                  </a:txBody>
                  <a:tcPr marL="0" marR="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18</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1928592" y="1600200"/>
          <a:ext cx="8334816" cy="4525963"/>
        </p:xfrm>
        <a:graphic>
          <a:graphicData uri="http://schemas.openxmlformats.org/drawingml/2006/table">
            <a:tbl>
              <a:tblPr>
                <a:tableStyleId>{5C22544A-7EE6-4342-B048-85BDC9FD1C3A}</a:tableStyleId>
              </a:tblPr>
              <a:tblGrid>
                <a:gridCol w="578253"/>
                <a:gridCol w="578253"/>
                <a:gridCol w="398795"/>
                <a:gridCol w="398795"/>
                <a:gridCol w="398795"/>
                <a:gridCol w="398795"/>
                <a:gridCol w="398795"/>
                <a:gridCol w="398795"/>
                <a:gridCol w="398795"/>
                <a:gridCol w="398795"/>
                <a:gridCol w="398795"/>
                <a:gridCol w="398795"/>
                <a:gridCol w="398795"/>
                <a:gridCol w="398795"/>
                <a:gridCol w="398795"/>
                <a:gridCol w="398795"/>
                <a:gridCol w="398795"/>
                <a:gridCol w="398795"/>
                <a:gridCol w="398795"/>
                <a:gridCol w="398795"/>
              </a:tblGrid>
              <a:tr h="322384">
                <a:tc gridSpan="20">
                  <a:txBody>
                    <a:bodyPr/>
                    <a:lstStyle/>
                    <a:p>
                      <a:pPr algn="l" fontAlgn="ctr"/>
                      <a:r>
                        <a:rPr lang="zh-CN" altLang="en-US" sz="900" u="none" strike="noStrike">
                          <a:effectLst/>
                        </a:rPr>
                        <a:t>巡检人：          巡检开始时间：           巡检日期：    年    月    日           白班 </a:t>
                      </a:r>
                      <a:r>
                        <a:rPr lang="en-US" altLang="zh-CN" sz="900" u="none" strike="noStrike">
                          <a:effectLst/>
                        </a:rPr>
                        <a:t>¨</a:t>
                      </a:r>
                      <a:r>
                        <a:rPr lang="zh-CN" altLang="en-US" sz="900" u="none" strike="noStrike">
                          <a:effectLst/>
                        </a:rPr>
                        <a:t>     夜班 </a:t>
                      </a:r>
                      <a:r>
                        <a:rPr lang="en-US" altLang="zh-CN" sz="900" u="none" strike="noStrike">
                          <a:effectLst/>
                        </a:rPr>
                        <a:t>¨</a:t>
                      </a:r>
                      <a:endParaRPr lang="zh-CN" altLang="en-US" sz="900" b="0" i="0" u="none" strike="noStrike">
                        <a:solidFill>
                          <a:srgbClr val="000000"/>
                        </a:solidFill>
                        <a:effectLst/>
                        <a:latin typeface="宋体"/>
                      </a:endParaRPr>
                    </a:p>
                  </a:txBody>
                  <a:tcPr marL="0" marR="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51617">
                <a:tc gridSpan="20">
                  <a:txBody>
                    <a:bodyPr/>
                    <a:lstStyle/>
                    <a:p>
                      <a:pPr algn="ctr" fontAlgn="ctr"/>
                      <a:r>
                        <a:rPr lang="zh-CN" altLang="en-US" sz="1300" u="none" strike="noStrike">
                          <a:effectLst/>
                        </a:rPr>
                        <a:t>     </a:t>
                      </a:r>
                      <a:r>
                        <a:rPr lang="en-US" altLang="zh-CN" sz="1300" u="none" strike="noStrike">
                          <a:effectLst/>
                        </a:rPr>
                        <a:t>M1</a:t>
                      </a:r>
                      <a:r>
                        <a:rPr lang="zh-CN" altLang="en-US" sz="1300" u="none" strike="noStrike">
                          <a:effectLst/>
                        </a:rPr>
                        <a:t>列头柜、冷水机组、空调配电柜巡检表</a:t>
                      </a:r>
                      <a:endParaRPr lang="zh-CN" altLang="en-US" sz="13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88713">
                <a:tc rowSpan="2" gridSpan="2">
                  <a:txBody>
                    <a:bodyPr/>
                    <a:lstStyle/>
                    <a:p>
                      <a:pPr algn="ctr" fontAlgn="ctr"/>
                      <a:r>
                        <a:rPr lang="zh-CN" altLang="en-US" sz="800" u="none" strike="noStrike">
                          <a:effectLst/>
                        </a:rPr>
                        <a:t>检查项目内容</a:t>
                      </a:r>
                      <a:endParaRPr lang="zh-CN" altLang="en-US" sz="800" b="0" i="0" u="none" strike="noStrike">
                        <a:solidFill>
                          <a:srgbClr val="000000"/>
                        </a:solidFill>
                        <a:effectLst/>
                        <a:latin typeface="宋体"/>
                      </a:endParaRPr>
                    </a:p>
                  </a:txBody>
                  <a:tcPr marL="0" marR="0" marT="0" marB="0" anchor="ctr"/>
                </a:tc>
                <a:tc rowSpan="2" hMerge="1">
                  <a:txBody>
                    <a:bodyPr/>
                    <a:lstStyle/>
                    <a:p>
                      <a:endParaRPr lang="zh-CN" altLang="en-US"/>
                    </a:p>
                  </a:txBody>
                  <a:tcPr/>
                </a:tc>
                <a:tc gridSpan="4">
                  <a:txBody>
                    <a:bodyPr/>
                    <a:lstStyle/>
                    <a:p>
                      <a:pPr algn="ctr" fontAlgn="ctr"/>
                      <a:r>
                        <a:rPr lang="en-US" altLang="zh-CN" sz="1000" u="none" strike="noStrike">
                          <a:effectLst/>
                        </a:rPr>
                        <a:t>101</a:t>
                      </a:r>
                      <a:r>
                        <a:rPr lang="zh-CN" altLang="en-US" sz="1000" u="none" strike="noStrike">
                          <a:effectLst/>
                        </a:rPr>
                        <a:t>机房</a:t>
                      </a:r>
                      <a:endParaRPr lang="zh-CN" altLang="en-US" sz="10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9">
                  <a:txBody>
                    <a:bodyPr/>
                    <a:lstStyle/>
                    <a:p>
                      <a:pPr algn="ctr" fontAlgn="ctr"/>
                      <a:r>
                        <a:rPr lang="zh-CN" altLang="en-US" sz="1000" u="none" strike="noStrike">
                          <a:effectLst/>
                        </a:rPr>
                        <a:t>冷</a:t>
                      </a:r>
                      <a:br>
                        <a:rPr lang="zh-CN" altLang="en-US" sz="1000" u="none" strike="noStrike">
                          <a:effectLst/>
                        </a:rPr>
                      </a:br>
                      <a:r>
                        <a:rPr lang="zh-CN" altLang="en-US" sz="1000" u="none" strike="noStrike">
                          <a:effectLst/>
                        </a:rPr>
                        <a:t>水</a:t>
                      </a:r>
                      <a:br>
                        <a:rPr lang="zh-CN" altLang="en-US" sz="1000" u="none" strike="noStrike">
                          <a:effectLst/>
                        </a:rPr>
                      </a:br>
                      <a:r>
                        <a:rPr lang="zh-CN" altLang="en-US" sz="1000" u="none" strike="noStrike">
                          <a:effectLst/>
                        </a:rPr>
                        <a:t>机</a:t>
                      </a:r>
                      <a:br>
                        <a:rPr lang="zh-CN" altLang="en-US" sz="1000" u="none" strike="noStrike">
                          <a:effectLst/>
                        </a:rPr>
                      </a:br>
                      <a:r>
                        <a:rPr lang="zh-CN" altLang="en-US" sz="1000" u="none" strike="noStrike">
                          <a:effectLst/>
                        </a:rPr>
                        <a:t>组</a:t>
                      </a:r>
                      <a:br>
                        <a:rPr lang="zh-CN" altLang="en-US" sz="1000" u="none" strike="noStrike">
                          <a:effectLst/>
                        </a:rPr>
                      </a:br>
                      <a:r>
                        <a:rPr lang="zh-CN" altLang="en-US" sz="1000" u="none" strike="noStrike">
                          <a:effectLst/>
                        </a:rPr>
                        <a:t>巡</a:t>
                      </a:r>
                      <a:br>
                        <a:rPr lang="zh-CN" altLang="en-US" sz="1000" u="none" strike="noStrike">
                          <a:effectLst/>
                        </a:rPr>
                      </a:br>
                      <a:r>
                        <a:rPr lang="zh-CN" altLang="en-US" sz="1000" u="none" strike="noStrike">
                          <a:effectLst/>
                        </a:rPr>
                        <a:t>检</a:t>
                      </a:r>
                      <a:br>
                        <a:rPr lang="zh-CN" altLang="en-US" sz="1000" u="none" strike="noStrike">
                          <a:effectLst/>
                        </a:rPr>
                      </a:br>
                      <a:r>
                        <a:rPr lang="zh-CN" altLang="en-US" sz="1000" u="none" strike="noStrike">
                          <a:effectLst/>
                        </a:rPr>
                        <a:t>表</a:t>
                      </a:r>
                      <a:endParaRPr lang="zh-CN" altLang="en-US" sz="1000" b="0" i="0" u="none" strike="noStrike">
                        <a:solidFill>
                          <a:srgbClr val="000000"/>
                        </a:solidFill>
                        <a:effectLst/>
                        <a:latin typeface="宋体"/>
                      </a:endParaRPr>
                    </a:p>
                  </a:txBody>
                  <a:tcPr marL="0" marR="0" marT="0" marB="0" anchor="ctr"/>
                </a:tc>
                <a:tc rowSpan="2" gridSpan="3">
                  <a:txBody>
                    <a:bodyPr/>
                    <a:lstStyle/>
                    <a:p>
                      <a:pPr algn="ctr" fontAlgn="ctr"/>
                      <a:r>
                        <a:rPr lang="zh-CN" altLang="en-US" sz="700" u="none" strike="noStrike">
                          <a:effectLst/>
                        </a:rPr>
                        <a:t>检查项目内容</a:t>
                      </a:r>
                      <a:endParaRPr lang="zh-CN" altLang="en-US" sz="700" b="0" i="0" u="none" strike="noStrike">
                        <a:solidFill>
                          <a:srgbClr val="000000"/>
                        </a:solidFill>
                        <a:effectLst/>
                        <a:latin typeface="宋体"/>
                      </a:endParaRPr>
                    </a:p>
                  </a:txBody>
                  <a:tcPr marL="0" marR="0" marT="0" marB="0" anchor="ctr"/>
                </a:tc>
                <a:tc rowSpan="2" hMerge="1">
                  <a:txBody>
                    <a:bodyPr/>
                    <a:lstStyle/>
                    <a:p>
                      <a:endParaRPr lang="zh-CN" altLang="en-US"/>
                    </a:p>
                  </a:txBody>
                  <a:tcPr/>
                </a:tc>
                <a:tc rowSpan="2" hMerge="1">
                  <a:txBody>
                    <a:bodyPr/>
                    <a:lstStyle/>
                    <a:p>
                      <a:endParaRPr lang="zh-CN" altLang="en-US"/>
                    </a:p>
                  </a:txBody>
                  <a:tcPr/>
                </a:tc>
                <a:tc rowSpan="2">
                  <a:txBody>
                    <a:bodyPr/>
                    <a:lstStyle/>
                    <a:p>
                      <a:pPr algn="ctr" fontAlgn="ctr"/>
                      <a:r>
                        <a:rPr lang="zh-CN" altLang="en-US" sz="700" u="none" strike="noStrike">
                          <a:effectLst/>
                        </a:rPr>
                        <a:t>高压冷机</a:t>
                      </a:r>
                      <a:r>
                        <a:rPr lang="en-US" sz="700" u="none" strike="noStrike">
                          <a:effectLst/>
                        </a:rPr>
                        <a:t>A</a:t>
                      </a:r>
                      <a:endParaRPr lang="en-US" sz="700" b="0" i="0" u="none" strike="noStrike">
                        <a:solidFill>
                          <a:srgbClr val="000000"/>
                        </a:solidFill>
                        <a:effectLst/>
                        <a:latin typeface="宋体"/>
                      </a:endParaRPr>
                    </a:p>
                  </a:txBody>
                  <a:tcPr marL="0" marR="0" marT="0" marB="0" anchor="ctr"/>
                </a:tc>
                <a:tc rowSpan="2">
                  <a:txBody>
                    <a:bodyPr/>
                    <a:lstStyle/>
                    <a:p>
                      <a:pPr algn="ctr" fontAlgn="ctr"/>
                      <a:r>
                        <a:rPr lang="zh-CN" altLang="en-US" sz="700" u="none" strike="noStrike">
                          <a:effectLst/>
                        </a:rPr>
                        <a:t>高压冷机</a:t>
                      </a:r>
                      <a:r>
                        <a:rPr lang="en-US" sz="700" u="none" strike="noStrike">
                          <a:effectLst/>
                        </a:rPr>
                        <a:t>B</a:t>
                      </a:r>
                      <a:endParaRPr lang="en-US" sz="700" b="0" i="0" u="none" strike="noStrike">
                        <a:solidFill>
                          <a:srgbClr val="000000"/>
                        </a:solidFill>
                        <a:effectLst/>
                        <a:latin typeface="宋体"/>
                      </a:endParaRPr>
                    </a:p>
                  </a:txBody>
                  <a:tcPr marL="0" marR="0" marT="0" marB="0" anchor="ctr"/>
                </a:tc>
                <a:tc rowSpan="2">
                  <a:txBody>
                    <a:bodyPr/>
                    <a:lstStyle/>
                    <a:p>
                      <a:pPr algn="ctr" fontAlgn="ctr"/>
                      <a:r>
                        <a:rPr lang="zh-CN" altLang="en-US" sz="700" u="none" strike="noStrike">
                          <a:effectLst/>
                        </a:rPr>
                        <a:t>新增冷机</a:t>
                      </a:r>
                      <a:r>
                        <a:rPr lang="en-US" sz="700" u="none" strike="noStrike">
                          <a:effectLst/>
                        </a:rPr>
                        <a:t>A</a:t>
                      </a:r>
                      <a:endParaRPr lang="en-US" sz="700" b="0" i="0" u="none" strike="noStrike">
                        <a:solidFill>
                          <a:srgbClr val="000000"/>
                        </a:solidFill>
                        <a:effectLst/>
                        <a:latin typeface="宋体"/>
                      </a:endParaRPr>
                    </a:p>
                  </a:txBody>
                  <a:tcPr marL="0" marR="0" marT="0" marB="0" anchor="ctr"/>
                </a:tc>
                <a:tc rowSpan="2">
                  <a:txBody>
                    <a:bodyPr/>
                    <a:lstStyle/>
                    <a:p>
                      <a:pPr algn="ctr" fontAlgn="ctr"/>
                      <a:r>
                        <a:rPr lang="en-US" altLang="zh-CN" sz="700" u="none" strike="noStrike">
                          <a:effectLst/>
                        </a:rPr>
                        <a:t>A</a:t>
                      </a:r>
                      <a:r>
                        <a:rPr lang="zh-CN" altLang="en-US" sz="700" u="none" strike="noStrike">
                          <a:effectLst/>
                        </a:rPr>
                        <a:t>站水泵配电柜</a:t>
                      </a:r>
                      <a:endParaRPr lang="zh-CN" altLang="en-US" sz="700" b="0" i="0" u="none" strike="noStrike">
                        <a:solidFill>
                          <a:srgbClr val="000000"/>
                        </a:solidFill>
                        <a:effectLst/>
                        <a:latin typeface="宋体"/>
                      </a:endParaRPr>
                    </a:p>
                  </a:txBody>
                  <a:tcPr marL="0" marR="0" marT="0" marB="0" anchor="ctr"/>
                </a:tc>
                <a:tc rowSpan="2">
                  <a:txBody>
                    <a:bodyPr/>
                    <a:lstStyle/>
                    <a:p>
                      <a:pPr algn="ctr" fontAlgn="ctr"/>
                      <a:r>
                        <a:rPr lang="zh-CN" altLang="en-US" sz="700" u="none" strike="noStrike">
                          <a:effectLst/>
                        </a:rPr>
                        <a:t>新增冷机</a:t>
                      </a:r>
                      <a:r>
                        <a:rPr lang="en-US" sz="700" u="none" strike="noStrike">
                          <a:effectLst/>
                        </a:rPr>
                        <a:t>B</a:t>
                      </a:r>
                      <a:endParaRPr lang="en-US" sz="700" b="0" i="0" u="none" strike="noStrike">
                        <a:solidFill>
                          <a:srgbClr val="000000"/>
                        </a:solidFill>
                        <a:effectLst/>
                        <a:latin typeface="宋体"/>
                      </a:endParaRPr>
                    </a:p>
                  </a:txBody>
                  <a:tcPr marL="0" marR="0" marT="0" marB="0" anchor="ctr"/>
                </a:tc>
                <a:tc rowSpan="2">
                  <a:txBody>
                    <a:bodyPr/>
                    <a:lstStyle/>
                    <a:p>
                      <a:pPr algn="ctr" fontAlgn="ctr"/>
                      <a:r>
                        <a:rPr lang="en-US" altLang="zh-CN" sz="700" u="none" strike="noStrike">
                          <a:effectLst/>
                        </a:rPr>
                        <a:t>B</a:t>
                      </a:r>
                      <a:r>
                        <a:rPr lang="zh-CN" altLang="en-US" sz="700" u="none" strike="noStrike">
                          <a:effectLst/>
                        </a:rPr>
                        <a:t>站水泵配电柜</a:t>
                      </a:r>
                      <a:endParaRPr lang="zh-CN" altLang="en-US" sz="700" b="0" i="0" u="none" strike="noStrike">
                        <a:solidFill>
                          <a:srgbClr val="000000"/>
                        </a:solidFill>
                        <a:effectLst/>
                        <a:latin typeface="宋体"/>
                      </a:endParaRPr>
                    </a:p>
                  </a:txBody>
                  <a:tcPr marL="0" marR="0" marT="0" marB="0" anchor="ctr"/>
                </a:tc>
                <a:tc rowSpan="2">
                  <a:txBody>
                    <a:bodyPr/>
                    <a:lstStyle/>
                    <a:p>
                      <a:pPr algn="ctr" fontAlgn="ctr"/>
                      <a:r>
                        <a:rPr lang="en-US" altLang="zh-CN" sz="700" u="none" strike="noStrike">
                          <a:effectLst/>
                        </a:rPr>
                        <a:t>B</a:t>
                      </a:r>
                      <a:r>
                        <a:rPr lang="zh-CN" altLang="en-US" sz="700" u="none" strike="noStrike">
                          <a:effectLst/>
                        </a:rPr>
                        <a:t>站冷冻泵柜</a:t>
                      </a:r>
                      <a:r>
                        <a:rPr lang="en-US" altLang="zh-CN" sz="700" u="none" strike="noStrike">
                          <a:effectLst/>
                        </a:rPr>
                        <a:t>B</a:t>
                      </a:r>
                      <a:r>
                        <a:rPr lang="zh-CN" altLang="en-US" sz="700" u="none" strike="noStrike">
                          <a:effectLst/>
                        </a:rPr>
                        <a:t>路</a:t>
                      </a:r>
                      <a:endParaRPr lang="zh-CN" altLang="en-US" sz="700" b="0" i="0" u="none" strike="noStrike">
                        <a:solidFill>
                          <a:srgbClr val="000000"/>
                        </a:solidFill>
                        <a:effectLst/>
                        <a:latin typeface="宋体"/>
                      </a:endParaRPr>
                    </a:p>
                  </a:txBody>
                  <a:tcPr marL="0" marR="0" marT="0" marB="0" anchor="ctr"/>
                </a:tc>
                <a:tc rowSpan="2">
                  <a:txBody>
                    <a:bodyPr/>
                    <a:lstStyle/>
                    <a:p>
                      <a:pPr algn="ctr" fontAlgn="ctr"/>
                      <a:r>
                        <a:rPr lang="en-US" altLang="zh-CN" sz="700" u="none" strike="noStrike">
                          <a:effectLst/>
                        </a:rPr>
                        <a:t>A</a:t>
                      </a:r>
                      <a:r>
                        <a:rPr lang="zh-CN" altLang="en-US" sz="700" u="none" strike="noStrike">
                          <a:effectLst/>
                        </a:rPr>
                        <a:t>站冷冻泵柜</a:t>
                      </a:r>
                      <a:r>
                        <a:rPr lang="en-US" altLang="zh-CN" sz="700" u="none" strike="noStrike">
                          <a:effectLst/>
                        </a:rPr>
                        <a:t>A</a:t>
                      </a:r>
                      <a:r>
                        <a:rPr lang="zh-CN" altLang="en-US" sz="700" u="none" strike="noStrike">
                          <a:effectLst/>
                        </a:rPr>
                        <a:t>路</a:t>
                      </a:r>
                      <a:endParaRPr lang="zh-CN" altLang="en-US" sz="700" b="0" i="0" u="none" strike="noStrike">
                        <a:solidFill>
                          <a:srgbClr val="000000"/>
                        </a:solidFill>
                        <a:effectLst/>
                        <a:latin typeface="宋体"/>
                      </a:endParaRPr>
                    </a:p>
                  </a:txBody>
                  <a:tcPr marL="0" marR="0" marT="0" marB="0" anchor="ctr"/>
                </a:tc>
                <a:tc rowSpan="2">
                  <a:txBody>
                    <a:bodyPr/>
                    <a:lstStyle/>
                    <a:p>
                      <a:pPr algn="ctr" fontAlgn="ctr"/>
                      <a:r>
                        <a:rPr lang="en-US" altLang="zh-CN" sz="700" u="none" strike="noStrike">
                          <a:effectLst/>
                        </a:rPr>
                        <a:t>B</a:t>
                      </a:r>
                      <a:r>
                        <a:rPr lang="zh-CN" altLang="en-US" sz="700" u="none" strike="noStrike">
                          <a:effectLst/>
                        </a:rPr>
                        <a:t>站冷冻泵柜</a:t>
                      </a:r>
                      <a:r>
                        <a:rPr lang="en-US" altLang="zh-CN" sz="700" u="none" strike="noStrike">
                          <a:effectLst/>
                        </a:rPr>
                        <a:t>A</a:t>
                      </a:r>
                      <a:r>
                        <a:rPr lang="zh-CN" altLang="en-US" sz="700" u="none" strike="noStrike">
                          <a:effectLst/>
                        </a:rPr>
                        <a:t>路</a:t>
                      </a:r>
                      <a:endParaRPr lang="zh-CN" altLang="en-US" sz="700" b="0" i="0" u="none" strike="noStrike">
                        <a:solidFill>
                          <a:srgbClr val="000000"/>
                        </a:solidFill>
                        <a:effectLst/>
                        <a:latin typeface="宋体"/>
                      </a:endParaRPr>
                    </a:p>
                  </a:txBody>
                  <a:tcPr marL="0" marR="0" marT="0" marB="0" anchor="ctr"/>
                </a:tc>
                <a:tc rowSpan="2">
                  <a:txBody>
                    <a:bodyPr/>
                    <a:lstStyle/>
                    <a:p>
                      <a:pPr algn="ctr" fontAlgn="ctr"/>
                      <a:r>
                        <a:rPr lang="en-US" altLang="zh-CN" sz="700" u="none" strike="noStrike">
                          <a:effectLst/>
                        </a:rPr>
                        <a:t>A</a:t>
                      </a:r>
                      <a:r>
                        <a:rPr lang="zh-CN" altLang="en-US" sz="700" u="none" strike="noStrike">
                          <a:effectLst/>
                        </a:rPr>
                        <a:t>站冷冻泵柜</a:t>
                      </a:r>
                      <a:r>
                        <a:rPr lang="en-US" altLang="zh-CN" sz="700" u="none" strike="noStrike">
                          <a:effectLst/>
                        </a:rPr>
                        <a:t>B</a:t>
                      </a:r>
                      <a:r>
                        <a:rPr lang="zh-CN" altLang="en-US" sz="700" u="none" strike="noStrike">
                          <a:effectLst/>
                        </a:rPr>
                        <a:t>路</a:t>
                      </a:r>
                      <a:endParaRPr lang="zh-CN" altLang="en-US" sz="700" b="0" i="0" u="none" strike="noStrike">
                        <a:solidFill>
                          <a:srgbClr val="000000"/>
                        </a:solidFill>
                        <a:effectLst/>
                        <a:latin typeface="宋体"/>
                      </a:endParaRPr>
                    </a:p>
                  </a:txBody>
                  <a:tcPr marL="0" marR="0" marT="0" marB="0" anchor="ctr"/>
                </a:tc>
              </a:tr>
              <a:tr h="290932">
                <a:tc gridSpan="2" vMerge="1">
                  <a:txBody>
                    <a:bodyPr/>
                    <a:lstStyle/>
                    <a:p>
                      <a:endParaRPr lang="zh-CN" altLang="en-US"/>
                    </a:p>
                  </a:txBody>
                  <a:tcPr/>
                </a:tc>
                <a:tc hMerge="1" vMerge="1">
                  <a:txBody>
                    <a:bodyPr/>
                    <a:lstStyle/>
                    <a:p>
                      <a:endParaRPr lang="zh-CN" altLang="en-US"/>
                    </a:p>
                  </a:txBody>
                  <a:tcPr/>
                </a:tc>
                <a:tc>
                  <a:txBody>
                    <a:bodyPr/>
                    <a:lstStyle/>
                    <a:p>
                      <a:pPr algn="ctr" fontAlgn="ctr"/>
                      <a:r>
                        <a:rPr lang="en-US" altLang="zh-CN" sz="800" u="none" strike="noStrike">
                          <a:effectLst/>
                        </a:rPr>
                        <a:t>1#</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3#</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4#</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88713">
                <a:tc rowSpan="6">
                  <a:txBody>
                    <a:bodyPr/>
                    <a:lstStyle/>
                    <a:p>
                      <a:pPr algn="ctr" fontAlgn="ctr"/>
                      <a:r>
                        <a:rPr lang="zh-CN" altLang="en-US" sz="800" u="none" strike="noStrike">
                          <a:effectLst/>
                        </a:rPr>
                        <a:t>列头柜电流</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A</a:t>
                      </a:r>
                      <a:r>
                        <a:rPr lang="zh-CN" altLang="en-US" sz="800" u="none" strike="noStrike">
                          <a:effectLst/>
                        </a:rPr>
                        <a:t>路</a:t>
                      </a:r>
                      <a:r>
                        <a:rPr lang="en-US" sz="800" u="none" strike="noStrike">
                          <a:effectLst/>
                        </a:rPr>
                        <a:t>A</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rowSpan="6">
                  <a:txBody>
                    <a:bodyPr/>
                    <a:lstStyle/>
                    <a:p>
                      <a:pPr algn="ctr" fontAlgn="ctr"/>
                      <a:r>
                        <a:rPr lang="zh-CN" altLang="en-US" sz="800" u="none" strike="noStrike">
                          <a:effectLst/>
                        </a:rPr>
                        <a:t>测量输入的电压、电流</a:t>
                      </a:r>
                      <a:endParaRPr lang="zh-CN" altLang="en-US" sz="800" b="0" i="0" u="none" strike="noStrike">
                        <a:solidFill>
                          <a:srgbClr val="000000"/>
                        </a:solidFill>
                        <a:effectLst/>
                        <a:latin typeface="宋体"/>
                      </a:endParaRPr>
                    </a:p>
                  </a:txBody>
                  <a:tcPr marL="0" marR="0" marT="0" marB="0" anchor="ctr"/>
                </a:tc>
                <a:tc gridSpan="2">
                  <a:txBody>
                    <a:bodyPr/>
                    <a:lstStyle/>
                    <a:p>
                      <a:pPr algn="ctr" fontAlgn="ctr"/>
                      <a:r>
                        <a:rPr lang="en-US" sz="800" u="none" strike="noStrike">
                          <a:effectLst/>
                        </a:rPr>
                        <a:t>Uab</a:t>
                      </a:r>
                      <a:endParaRPr lang="en-US" sz="800" b="0" i="0" u="none" strike="noStrike">
                        <a:solidFill>
                          <a:srgbClr val="000000"/>
                        </a:solidFill>
                        <a:effectLst/>
                        <a:latin typeface="Times New Roman"/>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r>
              <a:tr h="188713">
                <a:tc vMerge="1">
                  <a:txBody>
                    <a:bodyPr/>
                    <a:lstStyle/>
                    <a:p>
                      <a:endParaRPr lang="zh-CN" altLang="en-US"/>
                    </a:p>
                  </a:txBody>
                  <a:tcPr/>
                </a:tc>
                <a:tc>
                  <a:txBody>
                    <a:bodyPr/>
                    <a:lstStyle/>
                    <a:p>
                      <a:pPr algn="ctr" fontAlgn="ctr"/>
                      <a:r>
                        <a:rPr lang="en-US" sz="800" u="none" strike="noStrike">
                          <a:effectLst/>
                        </a:rPr>
                        <a:t>A</a:t>
                      </a:r>
                      <a:r>
                        <a:rPr lang="zh-CN" altLang="en-US" sz="800" u="none" strike="noStrike">
                          <a:effectLst/>
                        </a:rPr>
                        <a:t>路</a:t>
                      </a:r>
                      <a:r>
                        <a:rPr lang="en-US" sz="800" u="none" strike="noStrike">
                          <a:effectLst/>
                        </a:rPr>
                        <a:t>B</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gridSpan="2">
                  <a:txBody>
                    <a:bodyPr/>
                    <a:lstStyle/>
                    <a:p>
                      <a:pPr algn="ctr" fontAlgn="ctr"/>
                      <a:r>
                        <a:rPr lang="en-US" sz="800" u="none" strike="noStrike">
                          <a:effectLst/>
                        </a:rPr>
                        <a:t>Ubc</a:t>
                      </a:r>
                      <a:endParaRPr lang="en-US" sz="800" b="0" i="0" u="none" strike="noStrike">
                        <a:solidFill>
                          <a:srgbClr val="000000"/>
                        </a:solidFill>
                        <a:effectLst/>
                        <a:latin typeface="Times New Roman"/>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r>
              <a:tr h="188713">
                <a:tc vMerge="1">
                  <a:txBody>
                    <a:bodyPr/>
                    <a:lstStyle/>
                    <a:p>
                      <a:endParaRPr lang="zh-CN" altLang="en-US"/>
                    </a:p>
                  </a:txBody>
                  <a:tcPr/>
                </a:tc>
                <a:tc>
                  <a:txBody>
                    <a:bodyPr/>
                    <a:lstStyle/>
                    <a:p>
                      <a:pPr algn="ctr" fontAlgn="ctr"/>
                      <a:r>
                        <a:rPr lang="en-US" sz="800" u="none" strike="noStrike">
                          <a:effectLst/>
                        </a:rPr>
                        <a:t>A</a:t>
                      </a:r>
                      <a:r>
                        <a:rPr lang="zh-CN" altLang="en-US" sz="800" u="none" strike="noStrike">
                          <a:effectLst/>
                        </a:rPr>
                        <a:t>路</a:t>
                      </a:r>
                      <a:r>
                        <a:rPr lang="en-US" sz="800" u="none" strike="noStrike">
                          <a:effectLst/>
                        </a:rPr>
                        <a:t>C</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gridSpan="2">
                  <a:txBody>
                    <a:bodyPr/>
                    <a:lstStyle/>
                    <a:p>
                      <a:pPr algn="ctr" fontAlgn="ctr"/>
                      <a:r>
                        <a:rPr lang="en-US" sz="800" u="none" strike="noStrike">
                          <a:effectLst/>
                        </a:rPr>
                        <a:t>Uac</a:t>
                      </a:r>
                      <a:endParaRPr lang="en-US" sz="800" b="0" i="0" u="none" strike="noStrike">
                        <a:solidFill>
                          <a:srgbClr val="000000"/>
                        </a:solidFill>
                        <a:effectLst/>
                        <a:latin typeface="Times New Roman"/>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gridSpan="2">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r>
              <a:tr h="188713">
                <a:tc vMerge="1">
                  <a:txBody>
                    <a:bodyPr/>
                    <a:lstStyle/>
                    <a:p>
                      <a:endParaRPr lang="zh-CN" altLang="en-US"/>
                    </a:p>
                  </a:txBody>
                  <a:tcPr/>
                </a:tc>
                <a:tc>
                  <a:txBody>
                    <a:bodyPr/>
                    <a:lstStyle/>
                    <a:p>
                      <a:pPr algn="ctr" fontAlgn="ctr"/>
                      <a:r>
                        <a:rPr lang="en-US" sz="800" u="none" strike="noStrike">
                          <a:effectLst/>
                        </a:rPr>
                        <a:t>B</a:t>
                      </a:r>
                      <a:r>
                        <a:rPr lang="zh-CN" altLang="en-US" sz="800" u="none" strike="noStrike">
                          <a:effectLst/>
                        </a:rPr>
                        <a:t>路</a:t>
                      </a:r>
                      <a:r>
                        <a:rPr lang="en-US" sz="800" u="none" strike="noStrike">
                          <a:effectLst/>
                        </a:rPr>
                        <a:t>A</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gridSpan="2">
                  <a:txBody>
                    <a:bodyPr/>
                    <a:lstStyle/>
                    <a:p>
                      <a:pPr algn="ctr" fontAlgn="ctr"/>
                      <a:r>
                        <a:rPr lang="en-US" sz="800" u="none" strike="noStrike">
                          <a:effectLst/>
                        </a:rPr>
                        <a:t>Ia</a:t>
                      </a:r>
                      <a:endParaRPr lang="en-US" sz="800" b="0" i="0" u="none" strike="noStrike">
                        <a:solidFill>
                          <a:srgbClr val="000000"/>
                        </a:solidFill>
                        <a:effectLst/>
                        <a:latin typeface="Times New Roman"/>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188713">
                <a:tc vMerge="1">
                  <a:txBody>
                    <a:bodyPr/>
                    <a:lstStyle/>
                    <a:p>
                      <a:endParaRPr lang="zh-CN" altLang="en-US"/>
                    </a:p>
                  </a:txBody>
                  <a:tcPr/>
                </a:tc>
                <a:tc>
                  <a:txBody>
                    <a:bodyPr/>
                    <a:lstStyle/>
                    <a:p>
                      <a:pPr algn="ctr" fontAlgn="ctr"/>
                      <a:r>
                        <a:rPr lang="en-US" sz="800" u="none" strike="noStrike">
                          <a:effectLst/>
                        </a:rPr>
                        <a:t>B</a:t>
                      </a:r>
                      <a:r>
                        <a:rPr lang="zh-CN" altLang="en-US" sz="800" u="none" strike="noStrike">
                          <a:effectLst/>
                        </a:rPr>
                        <a:t>路</a:t>
                      </a:r>
                      <a:r>
                        <a:rPr lang="en-US" sz="800" u="none" strike="noStrike">
                          <a:effectLst/>
                        </a:rPr>
                        <a:t>B</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gridSpan="2">
                  <a:txBody>
                    <a:bodyPr/>
                    <a:lstStyle/>
                    <a:p>
                      <a:pPr algn="ctr" fontAlgn="ctr"/>
                      <a:r>
                        <a:rPr lang="en-US" sz="800" u="none" strike="noStrike">
                          <a:effectLst/>
                        </a:rPr>
                        <a:t>Ib</a:t>
                      </a:r>
                      <a:endParaRPr lang="en-US" sz="800" b="0" i="0" u="none" strike="noStrike">
                        <a:solidFill>
                          <a:srgbClr val="000000"/>
                        </a:solidFill>
                        <a:effectLst/>
                        <a:latin typeface="Times New Roman"/>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Times New Roman"/>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Times New Roman"/>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188713">
                <a:tc vMerge="1">
                  <a:txBody>
                    <a:bodyPr/>
                    <a:lstStyle/>
                    <a:p>
                      <a:endParaRPr lang="zh-CN" altLang="en-US"/>
                    </a:p>
                  </a:txBody>
                  <a:tcPr/>
                </a:tc>
                <a:tc>
                  <a:txBody>
                    <a:bodyPr/>
                    <a:lstStyle/>
                    <a:p>
                      <a:pPr algn="ctr" fontAlgn="ctr"/>
                      <a:r>
                        <a:rPr lang="en-US" sz="800" u="none" strike="noStrike">
                          <a:effectLst/>
                        </a:rPr>
                        <a:t>B</a:t>
                      </a:r>
                      <a:r>
                        <a:rPr lang="zh-CN" altLang="en-US" sz="800" u="none" strike="noStrike">
                          <a:effectLst/>
                        </a:rPr>
                        <a:t>路</a:t>
                      </a:r>
                      <a:r>
                        <a:rPr lang="en-US" sz="800" u="none" strike="noStrike">
                          <a:effectLst/>
                        </a:rPr>
                        <a:t>C</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gridSpan="2">
                  <a:txBody>
                    <a:bodyPr/>
                    <a:lstStyle/>
                    <a:p>
                      <a:pPr algn="ctr" fontAlgn="ctr"/>
                      <a:r>
                        <a:rPr lang="en-US" sz="800" u="none" strike="noStrike">
                          <a:effectLst/>
                        </a:rPr>
                        <a:t>Ic</a:t>
                      </a:r>
                      <a:endParaRPr lang="en-US" sz="800" b="0" i="0" u="none" strike="noStrike">
                        <a:solidFill>
                          <a:srgbClr val="000000"/>
                        </a:solidFill>
                        <a:effectLst/>
                        <a:latin typeface="Times New Roman"/>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275206">
                <a:tc gridSpan="2">
                  <a:txBody>
                    <a:bodyPr/>
                    <a:lstStyle/>
                    <a:p>
                      <a:pPr algn="ctr" fontAlgn="ctr"/>
                      <a:r>
                        <a:rPr lang="zh-CN" altLang="en-US" sz="800" u="none" strike="noStrike">
                          <a:effectLst/>
                        </a:rPr>
                        <a:t>已运行机柜空开是否闭合</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gridSpan="3">
                  <a:txBody>
                    <a:bodyPr/>
                    <a:lstStyle/>
                    <a:p>
                      <a:pPr algn="ctr" fontAlgn="ctr"/>
                      <a:r>
                        <a:rPr lang="zh-CN" altLang="en-US" sz="800" u="none" strike="noStrike">
                          <a:effectLst/>
                        </a:rPr>
                        <a:t>检查已运行空开是否闭合</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r>
              <a:tr h="188713">
                <a:tc rowSpan="2" gridSpan="2">
                  <a:txBody>
                    <a:bodyPr/>
                    <a:lstStyle/>
                    <a:p>
                      <a:pPr algn="ctr" fontAlgn="ctr"/>
                      <a:r>
                        <a:rPr lang="zh-CN" altLang="en-US" sz="800" u="none" strike="noStrike">
                          <a:effectLst/>
                        </a:rPr>
                        <a:t>检查项目内容</a:t>
                      </a:r>
                      <a:endParaRPr lang="zh-CN" altLang="en-US" sz="800" b="0" i="0" u="none" strike="noStrike">
                        <a:solidFill>
                          <a:srgbClr val="000000"/>
                        </a:solidFill>
                        <a:effectLst/>
                        <a:latin typeface="宋体"/>
                      </a:endParaRPr>
                    </a:p>
                  </a:txBody>
                  <a:tcPr marL="0" marR="0" marT="0" marB="0" anchor="ctr"/>
                </a:tc>
                <a:tc rowSpan="2" hMerge="1">
                  <a:txBody>
                    <a:bodyPr/>
                    <a:lstStyle/>
                    <a:p>
                      <a:endParaRPr lang="zh-CN" altLang="en-US"/>
                    </a:p>
                  </a:txBody>
                  <a:tcPr/>
                </a:tc>
                <a:tc gridSpan="5">
                  <a:txBody>
                    <a:bodyPr/>
                    <a:lstStyle/>
                    <a:p>
                      <a:pPr algn="ctr" fontAlgn="ctr"/>
                      <a:r>
                        <a:rPr lang="en-US" altLang="zh-CN" sz="1000" u="none" strike="noStrike">
                          <a:effectLst/>
                        </a:rPr>
                        <a:t>201</a:t>
                      </a:r>
                      <a:r>
                        <a:rPr lang="zh-CN" altLang="en-US" sz="1000" u="none" strike="noStrike">
                          <a:effectLst/>
                        </a:rPr>
                        <a:t>机房</a:t>
                      </a:r>
                      <a:endParaRPr lang="zh-CN" altLang="en-US" sz="10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en-US" altLang="zh-CN" sz="1000" u="none" strike="noStrike">
                          <a:effectLst/>
                        </a:rPr>
                        <a:t>202</a:t>
                      </a:r>
                      <a:r>
                        <a:rPr lang="zh-CN" altLang="en-US" sz="1000" u="none" strike="noStrike">
                          <a:effectLst/>
                        </a:rPr>
                        <a:t>机房</a:t>
                      </a:r>
                      <a:endParaRPr lang="zh-CN" altLang="en-US" sz="10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fontAlgn="ctr"/>
                      <a:r>
                        <a:rPr lang="zh-CN" altLang="en-US" sz="800" u="none" strike="noStrike">
                          <a:effectLst/>
                        </a:rPr>
                        <a:t>检查项目内容</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gridSpan="3">
                  <a:txBody>
                    <a:bodyPr/>
                    <a:lstStyle/>
                    <a:p>
                      <a:pPr algn="ctr" fontAlgn="ctr"/>
                      <a:r>
                        <a:rPr lang="zh-CN" altLang="en-US" sz="800" u="none" strike="noStrike">
                          <a:effectLst/>
                        </a:rPr>
                        <a:t>输入电压</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800" u="none" strike="noStrike">
                          <a:effectLst/>
                        </a:rPr>
                        <a:t>输入电流</a:t>
                      </a:r>
                      <a:endParaRPr lang="zh-CN" altLang="en-US" sz="8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r>
              <a:tr h="306658">
                <a:tc gridSpan="2" vMerge="1">
                  <a:txBody>
                    <a:bodyPr/>
                    <a:lstStyle/>
                    <a:p>
                      <a:endParaRPr lang="zh-CN" altLang="en-US"/>
                    </a:p>
                  </a:txBody>
                  <a:tcPr/>
                </a:tc>
                <a:tc hMerge="1" vMerge="1">
                  <a:txBody>
                    <a:bodyPr/>
                    <a:lstStyle/>
                    <a:p>
                      <a:endParaRPr lang="zh-CN" altLang="en-US"/>
                    </a:p>
                  </a:txBody>
                  <a:tcPr/>
                </a:tc>
                <a:tc>
                  <a:txBody>
                    <a:bodyPr/>
                    <a:lstStyle/>
                    <a:p>
                      <a:pPr algn="ctr" fontAlgn="ctr"/>
                      <a:r>
                        <a:rPr lang="en-US" altLang="zh-CN" sz="800" u="none" strike="noStrike">
                          <a:effectLst/>
                        </a:rPr>
                        <a:t>1#</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3#</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4#</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5#</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1#</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2#</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3#</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4#</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altLang="zh-CN" sz="800" u="none" strike="noStrike">
                          <a:effectLst/>
                        </a:rPr>
                        <a:t>5#</a:t>
                      </a:r>
                      <a:r>
                        <a:rPr lang="zh-CN" altLang="en-US" sz="800" u="none" strike="noStrike">
                          <a:effectLst/>
                        </a:rPr>
                        <a:t>列头柜</a:t>
                      </a:r>
                      <a:endParaRPr lang="zh-CN" altLang="en-US" sz="800" b="0" i="0" u="none" strike="noStrike">
                        <a:solidFill>
                          <a:srgbClr val="000000"/>
                        </a:solidFill>
                        <a:effectLst/>
                        <a:latin typeface="宋体"/>
                      </a:endParaRPr>
                    </a:p>
                  </a:txBody>
                  <a:tcPr marL="0" marR="0" marT="0" marB="0" anchor="ctr"/>
                </a:tc>
                <a:tc rowSpan="8">
                  <a:txBody>
                    <a:bodyPr/>
                    <a:lstStyle/>
                    <a:p>
                      <a:pPr algn="ctr" fontAlgn="ctr"/>
                      <a:r>
                        <a:rPr lang="zh-CN" altLang="en-US" sz="900" u="none" strike="noStrike">
                          <a:effectLst/>
                        </a:rPr>
                        <a:t>机房空调配电柜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1F A</a:t>
                      </a:r>
                      <a:r>
                        <a:rPr lang="zh-CN" altLang="en-US" sz="800" u="none" strike="noStrike">
                          <a:effectLst/>
                        </a:rPr>
                        <a:t>路</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188713">
                <a:tc rowSpan="6">
                  <a:txBody>
                    <a:bodyPr/>
                    <a:lstStyle/>
                    <a:p>
                      <a:pPr algn="ctr" fontAlgn="ctr"/>
                      <a:r>
                        <a:rPr lang="zh-CN" altLang="en-US" sz="800" u="none" strike="noStrike">
                          <a:effectLst/>
                        </a:rPr>
                        <a:t>列头柜电流</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en-US" sz="800" u="none" strike="noStrike">
                          <a:effectLst/>
                        </a:rPr>
                        <a:t>A</a:t>
                      </a:r>
                      <a:r>
                        <a:rPr lang="zh-CN" altLang="en-US" sz="800" u="none" strike="noStrike">
                          <a:effectLst/>
                        </a:rPr>
                        <a:t>路</a:t>
                      </a:r>
                      <a:r>
                        <a:rPr lang="en-US" sz="800" u="none" strike="noStrike">
                          <a:effectLst/>
                        </a:rPr>
                        <a:t>A</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a:txBody>
                    <a:bodyPr/>
                    <a:lstStyle/>
                    <a:p>
                      <a:pPr algn="ctr" fontAlgn="ctr"/>
                      <a:r>
                        <a:rPr lang="en-US" sz="800" u="none" strike="noStrike">
                          <a:effectLst/>
                        </a:rPr>
                        <a:t>2F A</a:t>
                      </a:r>
                      <a:r>
                        <a:rPr lang="zh-CN" altLang="en-US" sz="800" u="none" strike="noStrike">
                          <a:effectLst/>
                        </a:rPr>
                        <a:t>路</a:t>
                      </a:r>
                      <a:endParaRPr lang="zh-CN" altLang="en-US" sz="800" b="0" i="0" u="none" strike="noStrike">
                        <a:solidFill>
                          <a:srgbClr val="000000"/>
                        </a:solidFill>
                        <a:effectLst/>
                        <a:latin typeface="宋体"/>
                      </a:endParaRPr>
                    </a:p>
                  </a:txBody>
                  <a:tcPr marL="0" marR="0" marT="0" marB="0" anchor="ctr"/>
                </a:tc>
                <a:tc rowSpan="3">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rowSpan="3">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rowSpan="3">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188713">
                <a:tc vMerge="1">
                  <a:txBody>
                    <a:bodyPr/>
                    <a:lstStyle/>
                    <a:p>
                      <a:endParaRPr lang="zh-CN" altLang="en-US"/>
                    </a:p>
                  </a:txBody>
                  <a:tcPr/>
                </a:tc>
                <a:tc>
                  <a:txBody>
                    <a:bodyPr/>
                    <a:lstStyle/>
                    <a:p>
                      <a:pPr algn="ctr" fontAlgn="ctr"/>
                      <a:r>
                        <a:rPr lang="en-US" sz="800" u="none" strike="noStrike">
                          <a:effectLst/>
                        </a:rPr>
                        <a:t>A</a:t>
                      </a:r>
                      <a:r>
                        <a:rPr lang="zh-CN" altLang="en-US" sz="800" u="none" strike="noStrike">
                          <a:effectLst/>
                        </a:rPr>
                        <a:t>路</a:t>
                      </a:r>
                      <a:r>
                        <a:rPr lang="en-US" sz="800" u="none" strike="noStrike">
                          <a:effectLst/>
                        </a:rPr>
                        <a:t>B</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a:txBody>
                    <a:bodyPr/>
                    <a:lstStyle/>
                    <a:p>
                      <a:pPr algn="ctr" fontAlgn="ctr"/>
                      <a:r>
                        <a:rPr lang="en-US" sz="800" u="none" strike="noStrike">
                          <a:effectLst/>
                        </a:rPr>
                        <a:t>3F A</a:t>
                      </a:r>
                      <a:r>
                        <a:rPr lang="zh-CN" altLang="en-US" sz="800" u="none" strike="noStrike">
                          <a:effectLst/>
                        </a:rPr>
                        <a:t>路</a:t>
                      </a:r>
                      <a:endParaRPr lang="zh-CN" alt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188713">
                <a:tc vMerge="1">
                  <a:txBody>
                    <a:bodyPr/>
                    <a:lstStyle/>
                    <a:p>
                      <a:endParaRPr lang="zh-CN" altLang="en-US"/>
                    </a:p>
                  </a:txBody>
                  <a:tcPr/>
                </a:tc>
                <a:tc>
                  <a:txBody>
                    <a:bodyPr/>
                    <a:lstStyle/>
                    <a:p>
                      <a:pPr algn="ctr" fontAlgn="ctr"/>
                      <a:r>
                        <a:rPr lang="en-US" sz="800" u="none" strike="noStrike">
                          <a:effectLst/>
                        </a:rPr>
                        <a:t>A</a:t>
                      </a:r>
                      <a:r>
                        <a:rPr lang="zh-CN" altLang="en-US" sz="800" u="none" strike="noStrike">
                          <a:effectLst/>
                        </a:rPr>
                        <a:t>路</a:t>
                      </a:r>
                      <a:r>
                        <a:rPr lang="en-US" sz="800" u="none" strike="noStrike">
                          <a:effectLst/>
                        </a:rPr>
                        <a:t>C</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a:txBody>
                    <a:bodyPr/>
                    <a:lstStyle/>
                    <a:p>
                      <a:pPr algn="ctr" fontAlgn="ctr"/>
                      <a:r>
                        <a:rPr lang="en-US" sz="800" u="none" strike="noStrike">
                          <a:effectLst/>
                        </a:rPr>
                        <a:t>4F A</a:t>
                      </a:r>
                      <a:r>
                        <a:rPr lang="zh-CN" altLang="en-US" sz="800" u="none" strike="noStrike">
                          <a:effectLst/>
                        </a:rPr>
                        <a:t>路</a:t>
                      </a:r>
                      <a:endParaRPr lang="zh-CN" alt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188713">
                <a:tc vMerge="1">
                  <a:txBody>
                    <a:bodyPr/>
                    <a:lstStyle/>
                    <a:p>
                      <a:endParaRPr lang="zh-CN" altLang="en-US"/>
                    </a:p>
                  </a:txBody>
                  <a:tcPr/>
                </a:tc>
                <a:tc>
                  <a:txBody>
                    <a:bodyPr/>
                    <a:lstStyle/>
                    <a:p>
                      <a:pPr algn="ctr" fontAlgn="ctr"/>
                      <a:r>
                        <a:rPr lang="en-US" sz="800" u="none" strike="noStrike">
                          <a:effectLst/>
                        </a:rPr>
                        <a:t>B</a:t>
                      </a:r>
                      <a:r>
                        <a:rPr lang="zh-CN" altLang="en-US" sz="800" u="none" strike="noStrike">
                          <a:effectLst/>
                        </a:rPr>
                        <a:t>路</a:t>
                      </a:r>
                      <a:r>
                        <a:rPr lang="en-US" sz="800" u="none" strike="noStrike">
                          <a:effectLst/>
                        </a:rPr>
                        <a:t>A</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a:txBody>
                    <a:bodyPr/>
                    <a:lstStyle/>
                    <a:p>
                      <a:pPr algn="ctr" fontAlgn="ctr"/>
                      <a:r>
                        <a:rPr lang="en-US" sz="800" u="none" strike="noStrike">
                          <a:effectLst/>
                        </a:rPr>
                        <a:t>1F B</a:t>
                      </a:r>
                      <a:r>
                        <a:rPr lang="zh-CN" altLang="en-US" sz="800" u="none" strike="noStrike">
                          <a:effectLst/>
                        </a:rPr>
                        <a:t>路</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188713">
                <a:tc vMerge="1">
                  <a:txBody>
                    <a:bodyPr/>
                    <a:lstStyle/>
                    <a:p>
                      <a:endParaRPr lang="zh-CN" altLang="en-US"/>
                    </a:p>
                  </a:txBody>
                  <a:tcPr/>
                </a:tc>
                <a:tc>
                  <a:txBody>
                    <a:bodyPr/>
                    <a:lstStyle/>
                    <a:p>
                      <a:pPr algn="ctr" fontAlgn="ctr"/>
                      <a:r>
                        <a:rPr lang="en-US" sz="800" u="none" strike="noStrike">
                          <a:effectLst/>
                        </a:rPr>
                        <a:t>B</a:t>
                      </a:r>
                      <a:r>
                        <a:rPr lang="zh-CN" altLang="en-US" sz="800" u="none" strike="noStrike">
                          <a:effectLst/>
                        </a:rPr>
                        <a:t>路</a:t>
                      </a:r>
                      <a:r>
                        <a:rPr lang="en-US" sz="800" u="none" strike="noStrike">
                          <a:effectLst/>
                        </a:rPr>
                        <a:t>B</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a:txBody>
                    <a:bodyPr/>
                    <a:lstStyle/>
                    <a:p>
                      <a:pPr algn="ctr" fontAlgn="ctr"/>
                      <a:r>
                        <a:rPr lang="en-US" sz="800" u="none" strike="noStrike">
                          <a:effectLst/>
                        </a:rPr>
                        <a:t>2F B</a:t>
                      </a:r>
                      <a:r>
                        <a:rPr lang="zh-CN" altLang="en-US" sz="800" u="none" strike="noStrike">
                          <a:effectLst/>
                        </a:rPr>
                        <a:t>路</a:t>
                      </a:r>
                      <a:endParaRPr lang="zh-CN" altLang="en-US" sz="800" b="0" i="0" u="none" strike="noStrike">
                        <a:solidFill>
                          <a:srgbClr val="000000"/>
                        </a:solidFill>
                        <a:effectLst/>
                        <a:latin typeface="宋体"/>
                      </a:endParaRPr>
                    </a:p>
                  </a:txBody>
                  <a:tcPr marL="0" marR="0" marT="0" marB="0" anchor="ctr"/>
                </a:tc>
                <a:tc rowSpan="3">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rowSpan="3">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rowSpan="3">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188713">
                <a:tc vMerge="1">
                  <a:txBody>
                    <a:bodyPr/>
                    <a:lstStyle/>
                    <a:p>
                      <a:endParaRPr lang="zh-CN" altLang="en-US"/>
                    </a:p>
                  </a:txBody>
                  <a:tcPr/>
                </a:tc>
                <a:tc>
                  <a:txBody>
                    <a:bodyPr/>
                    <a:lstStyle/>
                    <a:p>
                      <a:pPr algn="ctr" fontAlgn="ctr"/>
                      <a:r>
                        <a:rPr lang="en-US" sz="800" u="none" strike="noStrike">
                          <a:effectLst/>
                        </a:rPr>
                        <a:t>B</a:t>
                      </a:r>
                      <a:r>
                        <a:rPr lang="zh-CN" altLang="en-US" sz="800" u="none" strike="noStrike">
                          <a:effectLst/>
                        </a:rPr>
                        <a:t>路</a:t>
                      </a:r>
                      <a:r>
                        <a:rPr lang="en-US" sz="800" u="none" strike="noStrike">
                          <a:effectLst/>
                        </a:rPr>
                        <a:t>C</a:t>
                      </a:r>
                      <a:r>
                        <a:rPr lang="zh-CN" altLang="en-US" sz="800" u="none" strike="noStrike">
                          <a:effectLst/>
                        </a:rPr>
                        <a:t>相</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a:txBody>
                    <a:bodyPr/>
                    <a:lstStyle/>
                    <a:p>
                      <a:pPr algn="ctr" fontAlgn="ctr"/>
                      <a:r>
                        <a:rPr lang="en-US" sz="800" u="none" strike="noStrike">
                          <a:effectLst/>
                        </a:rPr>
                        <a:t>3F B</a:t>
                      </a:r>
                      <a:r>
                        <a:rPr lang="zh-CN" altLang="en-US" sz="800" u="none" strike="noStrike">
                          <a:effectLst/>
                        </a:rPr>
                        <a:t>路</a:t>
                      </a:r>
                      <a:endParaRPr lang="zh-CN" alt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298795">
                <a:tc gridSpan="2">
                  <a:txBody>
                    <a:bodyPr/>
                    <a:lstStyle/>
                    <a:p>
                      <a:pPr algn="ctr" fontAlgn="ctr"/>
                      <a:r>
                        <a:rPr lang="zh-CN" altLang="en-US" sz="700" u="none" strike="noStrike">
                          <a:effectLst/>
                        </a:rPr>
                        <a:t>检查已运行机柜空开是否闭合</a:t>
                      </a:r>
                      <a:endParaRPr lang="zh-CN" altLang="en-US" sz="700" b="0" i="0" u="none" strike="noStrike">
                        <a:solidFill>
                          <a:srgbClr val="000000"/>
                        </a:solidFill>
                        <a:effectLst/>
                        <a:latin typeface="宋体"/>
                      </a:endParaRPr>
                    </a:p>
                  </a:txBody>
                  <a:tcPr marL="0" marR="0" marT="0" marB="0" anchor="ctr"/>
                </a:tc>
                <a:tc hMerge="1">
                  <a:txBody>
                    <a:bodyPr/>
                    <a:lstStyle/>
                    <a:p>
                      <a:endParaRPr lang="zh-CN" altLang="en-US"/>
                    </a:p>
                  </a:txBody>
                  <a:tcP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宋体"/>
                      </a:endParaRPr>
                    </a:p>
                  </a:txBody>
                  <a:tcPr marL="0" marR="0" marT="0" marB="0" anchor="ctr"/>
                </a:tc>
                <a:tc vMerge="1">
                  <a:txBody>
                    <a:bodyPr/>
                    <a:lstStyle/>
                    <a:p>
                      <a:endParaRPr lang="zh-CN" altLang="en-US"/>
                    </a:p>
                  </a:txBody>
                  <a:tcPr/>
                </a:tc>
                <a:tc>
                  <a:txBody>
                    <a:bodyPr/>
                    <a:lstStyle/>
                    <a:p>
                      <a:pPr algn="ctr" fontAlgn="ctr"/>
                      <a:r>
                        <a:rPr lang="en-US" sz="800" u="none" strike="noStrike">
                          <a:effectLst/>
                        </a:rPr>
                        <a:t>4F B</a:t>
                      </a:r>
                      <a:r>
                        <a:rPr lang="zh-CN" altLang="en-US" sz="800" u="none" strike="noStrike">
                          <a:effectLst/>
                        </a:rPr>
                        <a:t>路</a:t>
                      </a:r>
                      <a:endParaRPr lang="zh-CN" altLang="en-US" sz="800" b="0" i="0" u="none" strike="noStrike">
                        <a:solidFill>
                          <a:srgbClr val="000000"/>
                        </a:solidFill>
                        <a:effectLst/>
                        <a:latin typeface="宋体"/>
                      </a:endParaRPr>
                    </a:p>
                  </a:txBody>
                  <a:tcPr marL="0" marR="0" marT="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c>
                  <a:txBody>
                    <a:bodyPr/>
                    <a:lstStyle/>
                    <a:p>
                      <a:pPr algn="ctr" fontAlgn="ctr"/>
                      <a:r>
                        <a:rPr lang="zh-CN" altLang="en-US" sz="800" u="none" strike="noStrike">
                          <a:effectLst/>
                        </a:rPr>
                        <a:t>　</a:t>
                      </a:r>
                      <a:endParaRPr lang="zh-CN" altLang="en-US" sz="800" b="0" i="0" u="none" strike="noStrike">
                        <a:solidFill>
                          <a:srgbClr val="000000"/>
                        </a:solidFill>
                        <a:effectLst/>
                        <a:latin typeface="宋体"/>
                      </a:endParaRPr>
                    </a:p>
                  </a:txBody>
                  <a:tcPr marL="0" marR="0" marT="0" marB="0" anchor="ctr"/>
                </a:tc>
              </a:tr>
              <a:tr h="138389">
                <a:tc gridSpan="20">
                  <a:txBody>
                    <a:bodyPr/>
                    <a:lstStyle/>
                    <a:p>
                      <a:pPr algn="l" fontAlgn="t"/>
                      <a:r>
                        <a:rPr lang="zh-CN" altLang="en-US" sz="900" u="none" strike="noStrike" dirty="0">
                          <a:effectLst/>
                        </a:rPr>
                        <a:t>巡检发现的问题：</a:t>
                      </a:r>
                      <a:endParaRPr lang="zh-CN" altLang="en-US" sz="900" b="0" i="0" u="none" strike="noStrike" dirty="0">
                        <a:solidFill>
                          <a:srgbClr val="000000"/>
                        </a:solidFill>
                        <a:effectLst/>
                        <a:latin typeface="宋体"/>
                      </a:endParaRPr>
                    </a:p>
                  </a:txBody>
                  <a:tcPr marL="0" marR="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19</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表格 3"/>
          <p:cNvGraphicFramePr>
            <a:graphicFrameLocks noGrp="1"/>
          </p:cNvGraphicFramePr>
          <p:nvPr/>
        </p:nvGraphicFramePr>
        <p:xfrm>
          <a:off x="1055441" y="1196754"/>
          <a:ext cx="9937103" cy="4752528"/>
        </p:xfrm>
        <a:graphic>
          <a:graphicData uri="http://schemas.openxmlformats.org/drawingml/2006/table">
            <a:tbl>
              <a:tblPr>
                <a:tableStyleId>{5C22544A-7EE6-4342-B048-85BDC9FD1C3A}</a:tableStyleId>
              </a:tblPr>
              <a:tblGrid>
                <a:gridCol w="903373"/>
                <a:gridCol w="1806746"/>
                <a:gridCol w="1806746"/>
                <a:gridCol w="1806746"/>
                <a:gridCol w="1806746"/>
                <a:gridCol w="903373"/>
                <a:gridCol w="903373"/>
              </a:tblGrid>
              <a:tr h="396044">
                <a:tc rowSpan="2">
                  <a:txBody>
                    <a:bodyPr/>
                    <a:lstStyle/>
                    <a:p>
                      <a:pPr algn="ctr" fontAlgn="ctr"/>
                      <a:r>
                        <a:rPr lang="zh-CN" altLang="en-US" sz="900" u="none" strike="noStrike" dirty="0">
                          <a:effectLst/>
                          <a:latin typeface="+mn-ea"/>
                          <a:ea typeface="+mn-ea"/>
                        </a:rPr>
                        <a:t>　</a:t>
                      </a:r>
                      <a:endParaRPr lang="zh-CN" altLang="en-US" sz="900" b="0" i="0" u="none" strike="noStrike" dirty="0">
                        <a:solidFill>
                          <a:srgbClr val="000000"/>
                        </a:solidFill>
                        <a:effectLst/>
                        <a:latin typeface="+mn-ea"/>
                        <a:ea typeface="+mn-ea"/>
                      </a:endParaRPr>
                    </a:p>
                  </a:txBody>
                  <a:tcPr marL="9525" marR="9525" marT="9525" marB="0" anchor="ctr"/>
                </a:tc>
                <a:tc gridSpan="4">
                  <a:txBody>
                    <a:bodyPr/>
                    <a:lstStyle/>
                    <a:p>
                      <a:pPr algn="ctr" fontAlgn="ctr"/>
                      <a:r>
                        <a:rPr lang="en-US" sz="900" u="none" strike="noStrike">
                          <a:effectLst/>
                          <a:latin typeface="+mn-ea"/>
                          <a:ea typeface="+mn-ea"/>
                        </a:rPr>
                        <a:t>UPS</a:t>
                      </a:r>
                      <a:r>
                        <a:rPr lang="zh-CN" altLang="en-US" sz="900" u="none" strike="noStrike">
                          <a:effectLst/>
                          <a:latin typeface="+mn-ea"/>
                          <a:ea typeface="+mn-ea"/>
                        </a:rPr>
                        <a:t>设备检查</a:t>
                      </a:r>
                      <a:endParaRPr lang="zh-CN" altLang="en-US" sz="900" b="0" i="0" u="none" strike="noStrike">
                        <a:solidFill>
                          <a:srgbClr val="000000"/>
                        </a:solidFill>
                        <a:effectLst/>
                        <a:latin typeface="+mn-ea"/>
                        <a:ea typeface="+mn-ea"/>
                      </a:endParaRPr>
                    </a:p>
                  </a:txBody>
                  <a:tcPr marL="9525" marR="9525" marT="9525" marB="0" anchor="ct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lgn="ctr" fontAlgn="ctr"/>
                      <a:r>
                        <a:rPr lang="zh-CN" altLang="en-US" sz="900" u="none" strike="noStrike">
                          <a:effectLst/>
                          <a:latin typeface="+mn-ea"/>
                          <a:ea typeface="+mn-ea"/>
                        </a:rPr>
                        <a:t>空调设备检查</a:t>
                      </a:r>
                      <a:endParaRPr lang="zh-CN" altLang="en-US" sz="900" b="0" i="0" u="none" strike="noStrike">
                        <a:solidFill>
                          <a:srgbClr val="000000"/>
                        </a:solidFill>
                        <a:effectLst/>
                        <a:latin typeface="+mn-ea"/>
                        <a:ea typeface="+mn-ea"/>
                      </a:endParaRPr>
                    </a:p>
                  </a:txBody>
                  <a:tcPr marL="9525" marR="9525" marT="9525" marB="0" anchor="ctr"/>
                </a:tc>
                <a:tc hMerge="1">
                  <a:txBody>
                    <a:bodyPr/>
                    <a:lstStyle/>
                    <a:p>
                      <a:endParaRPr lang="zh-CN"/>
                    </a:p>
                  </a:txBody>
                  <a:tcPr/>
                </a:tc>
              </a:tr>
              <a:tr h="396044">
                <a:tc vMerge="1">
                  <a:txBody>
                    <a:bodyPr/>
                    <a:lstStyle/>
                    <a:p>
                      <a:endParaRPr lang="zh-CN"/>
                    </a:p>
                  </a:txBody>
                  <a:tcPr/>
                </a:tc>
                <a:tc>
                  <a:txBody>
                    <a:bodyPr/>
                    <a:lstStyle/>
                    <a:p>
                      <a:pPr algn="ctr" fontAlgn="ctr"/>
                      <a:r>
                        <a:rPr lang="en-US" sz="900" u="none" strike="noStrike">
                          <a:effectLst/>
                          <a:latin typeface="+mn-ea"/>
                          <a:ea typeface="+mn-ea"/>
                        </a:rPr>
                        <a:t>2A-UPS-1</a:t>
                      </a:r>
                      <a:endParaRPr lang="en-US" sz="900" b="0" i="0" u="none" strike="noStrike">
                        <a:solidFill>
                          <a:srgbClr val="000000"/>
                        </a:solidFill>
                        <a:effectLst/>
                        <a:latin typeface="+mn-ea"/>
                        <a:ea typeface="+mn-ea"/>
                      </a:endParaRPr>
                    </a:p>
                  </a:txBody>
                  <a:tcPr marL="9525" marR="9525" marT="9525" marB="0" anchor="ctr"/>
                </a:tc>
                <a:tc>
                  <a:txBody>
                    <a:bodyPr/>
                    <a:lstStyle/>
                    <a:p>
                      <a:pPr algn="ctr" fontAlgn="ctr"/>
                      <a:r>
                        <a:rPr lang="en-US" sz="900" u="none" strike="noStrike">
                          <a:effectLst/>
                          <a:latin typeface="+mn-ea"/>
                          <a:ea typeface="+mn-ea"/>
                        </a:rPr>
                        <a:t>2A-UPS-2</a:t>
                      </a:r>
                      <a:endParaRPr lang="en-US" sz="900" b="0" i="0" u="none" strike="noStrike">
                        <a:solidFill>
                          <a:srgbClr val="000000"/>
                        </a:solidFill>
                        <a:effectLst/>
                        <a:latin typeface="+mn-ea"/>
                        <a:ea typeface="+mn-ea"/>
                      </a:endParaRPr>
                    </a:p>
                  </a:txBody>
                  <a:tcPr marL="9525" marR="9525" marT="9525" marB="0" anchor="ctr"/>
                </a:tc>
                <a:tc>
                  <a:txBody>
                    <a:bodyPr/>
                    <a:lstStyle/>
                    <a:p>
                      <a:pPr algn="ctr" fontAlgn="ctr"/>
                      <a:r>
                        <a:rPr lang="en-US" sz="900" u="none" strike="noStrike">
                          <a:effectLst/>
                          <a:latin typeface="+mn-ea"/>
                          <a:ea typeface="+mn-ea"/>
                        </a:rPr>
                        <a:t>2B-UPS-1</a:t>
                      </a:r>
                      <a:endParaRPr lang="en-US" sz="900" b="0" i="0" u="none" strike="noStrike">
                        <a:solidFill>
                          <a:srgbClr val="000000"/>
                        </a:solidFill>
                        <a:effectLst/>
                        <a:latin typeface="+mn-ea"/>
                        <a:ea typeface="+mn-ea"/>
                      </a:endParaRPr>
                    </a:p>
                  </a:txBody>
                  <a:tcPr marL="9525" marR="9525" marT="9525" marB="0" anchor="ctr"/>
                </a:tc>
                <a:tc>
                  <a:txBody>
                    <a:bodyPr/>
                    <a:lstStyle/>
                    <a:p>
                      <a:pPr algn="ctr" fontAlgn="ctr"/>
                      <a:r>
                        <a:rPr lang="en-US" sz="900" u="none" strike="noStrike">
                          <a:effectLst/>
                          <a:latin typeface="+mn-ea"/>
                          <a:ea typeface="+mn-ea"/>
                        </a:rPr>
                        <a:t>2B-UPS-2</a:t>
                      </a:r>
                      <a:endParaRPr 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检查内容</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en-US" sz="900" u="none" strike="noStrike">
                          <a:effectLst/>
                          <a:latin typeface="+mn-ea"/>
                          <a:ea typeface="+mn-ea"/>
                        </a:rPr>
                        <a:t>KT-1</a:t>
                      </a:r>
                      <a:endParaRPr lang="en-US" sz="900" b="0" i="0" u="none" strike="noStrike">
                        <a:solidFill>
                          <a:srgbClr val="000000"/>
                        </a:solidFill>
                        <a:effectLst/>
                        <a:latin typeface="+mn-ea"/>
                        <a:ea typeface="+mn-ea"/>
                      </a:endParaRPr>
                    </a:p>
                  </a:txBody>
                  <a:tcPr marL="9525" marR="9525" marT="9525" marB="0" anchor="ctr"/>
                </a:tc>
              </a:tr>
              <a:tr h="396044">
                <a:tc>
                  <a:txBody>
                    <a:bodyPr/>
                    <a:lstStyle/>
                    <a:p>
                      <a:pPr algn="ctr" fontAlgn="ctr"/>
                      <a:r>
                        <a:rPr lang="zh-CN" altLang="en-US" sz="900" u="none" strike="noStrike">
                          <a:effectLst/>
                          <a:latin typeface="+mn-ea"/>
                          <a:ea typeface="+mn-ea"/>
                        </a:rPr>
                        <a:t>运行工况</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□正常    □异常</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□正常    □异常</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□正常    □异常</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□正常    □异常</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运行状态</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□运行</a:t>
                      </a:r>
                      <a:br>
                        <a:rPr lang="zh-CN" altLang="en-US" sz="900" u="none" strike="noStrike">
                          <a:effectLst/>
                          <a:latin typeface="+mn-ea"/>
                          <a:ea typeface="+mn-ea"/>
                        </a:rPr>
                      </a:br>
                      <a:r>
                        <a:rPr lang="zh-CN" altLang="en-US" sz="900" u="none" strike="noStrike">
                          <a:effectLst/>
                          <a:latin typeface="+mn-ea"/>
                          <a:ea typeface="+mn-ea"/>
                        </a:rPr>
                        <a:t>□关闭</a:t>
                      </a:r>
                      <a:endParaRPr lang="zh-CN" altLang="en-US" sz="900" b="0" i="0" u="none" strike="noStrike">
                        <a:solidFill>
                          <a:srgbClr val="000000"/>
                        </a:solidFill>
                        <a:effectLst/>
                        <a:latin typeface="+mn-ea"/>
                        <a:ea typeface="+mn-ea"/>
                      </a:endParaRPr>
                    </a:p>
                  </a:txBody>
                  <a:tcPr marL="9525" marR="9525" marT="9525" marB="0" anchor="ctr"/>
                </a:tc>
              </a:tr>
              <a:tr h="396044">
                <a:tc>
                  <a:txBody>
                    <a:bodyPr/>
                    <a:lstStyle/>
                    <a:p>
                      <a:pPr algn="ctr" fontAlgn="ctr"/>
                      <a:r>
                        <a:rPr lang="zh-CN" altLang="en-US" sz="900" u="none" strike="noStrike">
                          <a:effectLst/>
                          <a:latin typeface="+mn-ea"/>
                          <a:ea typeface="+mn-ea"/>
                        </a:rPr>
                        <a:t>输出相电压</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运行工况</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□正常</a:t>
                      </a:r>
                      <a:br>
                        <a:rPr lang="zh-CN" altLang="en-US" sz="900" u="none" strike="noStrike">
                          <a:effectLst/>
                          <a:latin typeface="+mn-ea"/>
                          <a:ea typeface="+mn-ea"/>
                        </a:rPr>
                      </a:br>
                      <a:r>
                        <a:rPr lang="zh-CN" altLang="en-US" sz="900" u="none" strike="noStrike">
                          <a:effectLst/>
                          <a:latin typeface="+mn-ea"/>
                          <a:ea typeface="+mn-ea"/>
                        </a:rPr>
                        <a:t>□异常</a:t>
                      </a:r>
                      <a:endParaRPr lang="zh-CN" altLang="en-US" sz="900" b="0" i="0" u="none" strike="noStrike">
                        <a:solidFill>
                          <a:srgbClr val="000000"/>
                        </a:solidFill>
                        <a:effectLst/>
                        <a:latin typeface="+mn-ea"/>
                        <a:ea typeface="+mn-ea"/>
                      </a:endParaRPr>
                    </a:p>
                  </a:txBody>
                  <a:tcPr marL="9525" marR="9525" marT="9525" marB="0" anchor="ctr"/>
                </a:tc>
              </a:tr>
              <a:tr h="396044">
                <a:tc>
                  <a:txBody>
                    <a:bodyPr/>
                    <a:lstStyle/>
                    <a:p>
                      <a:pPr algn="ctr" fontAlgn="ctr"/>
                      <a:r>
                        <a:rPr lang="zh-CN" altLang="en-US" sz="900" u="none" strike="noStrike">
                          <a:effectLst/>
                          <a:latin typeface="+mn-ea"/>
                          <a:ea typeface="+mn-ea"/>
                        </a:rPr>
                        <a:t>输出电流</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湿度</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　</a:t>
                      </a:r>
                      <a:endParaRPr lang="zh-CN" altLang="en-US" sz="900" b="0" i="0" u="none" strike="noStrike">
                        <a:solidFill>
                          <a:srgbClr val="000000"/>
                        </a:solidFill>
                        <a:effectLst/>
                        <a:latin typeface="+mn-ea"/>
                        <a:ea typeface="+mn-ea"/>
                      </a:endParaRPr>
                    </a:p>
                  </a:txBody>
                  <a:tcPr marL="9525" marR="9525" marT="9525" marB="0" anchor="ctr"/>
                </a:tc>
              </a:tr>
              <a:tr h="396044">
                <a:tc>
                  <a:txBody>
                    <a:bodyPr/>
                    <a:lstStyle/>
                    <a:p>
                      <a:pPr algn="ctr" fontAlgn="ctr"/>
                      <a:r>
                        <a:rPr lang="zh-CN" altLang="en-US" sz="900" u="none" strike="noStrike">
                          <a:effectLst/>
                          <a:latin typeface="+mn-ea"/>
                          <a:ea typeface="+mn-ea"/>
                        </a:rPr>
                        <a:t>功率因数</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湿度</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　</a:t>
                      </a:r>
                      <a:endParaRPr lang="zh-CN" altLang="en-US" sz="900" b="0" i="0" u="none" strike="noStrike">
                        <a:solidFill>
                          <a:srgbClr val="000000"/>
                        </a:solidFill>
                        <a:effectLst/>
                        <a:latin typeface="+mn-ea"/>
                        <a:ea typeface="+mn-ea"/>
                      </a:endParaRPr>
                    </a:p>
                  </a:txBody>
                  <a:tcPr marL="9525" marR="9525" marT="9525" marB="0" anchor="ctr"/>
                </a:tc>
              </a:tr>
              <a:tr h="396044">
                <a:tc rowSpan="2">
                  <a:txBody>
                    <a:bodyPr/>
                    <a:lstStyle/>
                    <a:p>
                      <a:pPr algn="ctr" fontAlgn="ctr"/>
                      <a:r>
                        <a:rPr lang="zh-CN" altLang="en-US" sz="900" u="none" strike="noStrike">
                          <a:effectLst/>
                          <a:latin typeface="+mn-ea"/>
                          <a:ea typeface="+mn-ea"/>
                        </a:rPr>
                        <a:t>　</a:t>
                      </a:r>
                      <a:endParaRPr lang="zh-CN" altLang="en-US" sz="900" b="0" i="0" u="none" strike="noStrike">
                        <a:solidFill>
                          <a:srgbClr val="000000"/>
                        </a:solidFill>
                        <a:effectLst/>
                        <a:latin typeface="+mn-ea"/>
                        <a:ea typeface="+mn-ea"/>
                      </a:endParaRPr>
                    </a:p>
                  </a:txBody>
                  <a:tcPr marL="9525" marR="9525" marT="9525" marB="0" anchor="ctr"/>
                </a:tc>
                <a:tc gridSpan="6">
                  <a:txBody>
                    <a:bodyPr/>
                    <a:lstStyle/>
                    <a:p>
                      <a:pPr algn="ctr" fontAlgn="ctr"/>
                      <a:r>
                        <a:rPr lang="zh-CN" altLang="en-US" sz="900" u="none" strike="noStrike" dirty="0">
                          <a:effectLst/>
                          <a:latin typeface="+mn-ea"/>
                          <a:ea typeface="+mn-ea"/>
                        </a:rPr>
                        <a:t>配电柜设备检查</a:t>
                      </a:r>
                      <a:endParaRPr lang="zh-CN" altLang="en-US" sz="900" b="0" i="0" u="none" strike="noStrike" dirty="0">
                        <a:solidFill>
                          <a:srgbClr val="000000"/>
                        </a:solidFill>
                        <a:effectLst/>
                        <a:latin typeface="+mn-ea"/>
                        <a:ea typeface="+mn-ea"/>
                      </a:endParaRPr>
                    </a:p>
                  </a:txBody>
                  <a:tcPr marL="9525" marR="9525" marT="9525"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396044">
                <a:tc vMerge="1">
                  <a:txBody>
                    <a:bodyPr/>
                    <a:lstStyle/>
                    <a:p>
                      <a:endParaRPr lang="zh-CN"/>
                    </a:p>
                  </a:txBody>
                  <a:tcPr/>
                </a:tc>
                <a:tc>
                  <a:txBody>
                    <a:bodyPr/>
                    <a:lstStyle/>
                    <a:p>
                      <a:pPr algn="ctr" fontAlgn="ctr"/>
                      <a:r>
                        <a:rPr lang="en-US" sz="900" u="none" strike="noStrike">
                          <a:effectLst/>
                          <a:latin typeface="+mn-ea"/>
                          <a:ea typeface="+mn-ea"/>
                        </a:rPr>
                        <a:t>AP1</a:t>
                      </a:r>
                      <a:endParaRPr lang="en-US" sz="900" b="0" i="0" u="none" strike="noStrike">
                        <a:solidFill>
                          <a:srgbClr val="000000"/>
                        </a:solidFill>
                        <a:effectLst/>
                        <a:latin typeface="+mn-ea"/>
                        <a:ea typeface="+mn-ea"/>
                      </a:endParaRPr>
                    </a:p>
                  </a:txBody>
                  <a:tcPr marL="9525" marR="9525" marT="9525" marB="0" anchor="ctr"/>
                </a:tc>
                <a:tc>
                  <a:txBody>
                    <a:bodyPr/>
                    <a:lstStyle/>
                    <a:p>
                      <a:pPr algn="ctr" fontAlgn="ctr"/>
                      <a:r>
                        <a:rPr lang="en-US" sz="900" u="none" strike="noStrike">
                          <a:effectLst/>
                          <a:latin typeface="+mn-ea"/>
                          <a:ea typeface="+mn-ea"/>
                        </a:rPr>
                        <a:t>AE1</a:t>
                      </a:r>
                      <a:endParaRPr lang="en-US" sz="900" b="0" i="0" u="none" strike="noStrike">
                        <a:solidFill>
                          <a:srgbClr val="000000"/>
                        </a:solidFill>
                        <a:effectLst/>
                        <a:latin typeface="+mn-ea"/>
                        <a:ea typeface="+mn-ea"/>
                      </a:endParaRPr>
                    </a:p>
                  </a:txBody>
                  <a:tcPr marL="9525" marR="9525" marT="9525" marB="0" anchor="ctr"/>
                </a:tc>
                <a:tc>
                  <a:txBody>
                    <a:bodyPr/>
                    <a:lstStyle/>
                    <a:p>
                      <a:pPr algn="ctr" fontAlgn="ctr"/>
                      <a:r>
                        <a:rPr lang="en-US" sz="900" u="none" strike="noStrike">
                          <a:effectLst/>
                          <a:latin typeface="+mn-ea"/>
                          <a:ea typeface="+mn-ea"/>
                        </a:rPr>
                        <a:t>H4-1</a:t>
                      </a:r>
                      <a:endParaRPr lang="en-US" sz="900" b="0" i="0" u="none" strike="noStrike">
                        <a:solidFill>
                          <a:srgbClr val="000000"/>
                        </a:solidFill>
                        <a:effectLst/>
                        <a:latin typeface="+mn-ea"/>
                        <a:ea typeface="+mn-ea"/>
                      </a:endParaRPr>
                    </a:p>
                  </a:txBody>
                  <a:tcPr marL="9525" marR="9525" marT="9525" marB="0" anchor="ctr"/>
                </a:tc>
                <a:tc>
                  <a:txBody>
                    <a:bodyPr/>
                    <a:lstStyle/>
                    <a:p>
                      <a:pPr algn="ctr" fontAlgn="ctr"/>
                      <a:r>
                        <a:rPr lang="en-US" sz="900" u="none" strike="noStrike">
                          <a:effectLst/>
                          <a:latin typeface="+mn-ea"/>
                          <a:ea typeface="+mn-ea"/>
                        </a:rPr>
                        <a:t>AP8</a:t>
                      </a:r>
                      <a:endParaRPr lang="en-US" sz="900" b="0" i="0" u="none" strike="noStrike">
                        <a:solidFill>
                          <a:srgbClr val="000000"/>
                        </a:solidFill>
                        <a:effectLst/>
                        <a:latin typeface="+mn-ea"/>
                        <a:ea typeface="+mn-ea"/>
                      </a:endParaRPr>
                    </a:p>
                  </a:txBody>
                  <a:tcPr marL="9525" marR="9525" marT="9525" marB="0" anchor="ctr"/>
                </a:tc>
                <a:tc gridSpan="2">
                  <a:txBody>
                    <a:bodyPr/>
                    <a:lstStyle/>
                    <a:p>
                      <a:pPr algn="ctr" fontAlgn="ctr"/>
                      <a:r>
                        <a:rPr lang="en-US" sz="900" u="none" strike="noStrike" dirty="0">
                          <a:effectLst/>
                          <a:latin typeface="+mn-ea"/>
                          <a:ea typeface="+mn-ea"/>
                        </a:rPr>
                        <a:t>ATS</a:t>
                      </a:r>
                      <a:r>
                        <a:rPr lang="zh-CN" altLang="en-US" sz="900" u="none" strike="noStrike" dirty="0">
                          <a:effectLst/>
                          <a:latin typeface="+mn-ea"/>
                          <a:ea typeface="+mn-ea"/>
                        </a:rPr>
                        <a:t>投切柜</a:t>
                      </a:r>
                      <a:endParaRPr lang="zh-CN" altLang="en-US" sz="900" b="0" i="0" u="none" strike="noStrike" dirty="0">
                        <a:solidFill>
                          <a:srgbClr val="000000"/>
                        </a:solidFill>
                        <a:effectLst/>
                        <a:latin typeface="+mn-ea"/>
                        <a:ea typeface="+mn-ea"/>
                      </a:endParaRPr>
                    </a:p>
                  </a:txBody>
                  <a:tcPr marL="9525" marR="9525" marT="9525" marB="0" anchor="ctr"/>
                </a:tc>
                <a:tc hMerge="1">
                  <a:txBody>
                    <a:bodyPr/>
                    <a:lstStyle/>
                    <a:p>
                      <a:endParaRPr lang="zh-CN"/>
                    </a:p>
                  </a:txBody>
                  <a:tcPr/>
                </a:tc>
              </a:tr>
              <a:tr h="396044">
                <a:tc>
                  <a:txBody>
                    <a:bodyPr/>
                    <a:lstStyle/>
                    <a:p>
                      <a:pPr algn="ctr" fontAlgn="ctr"/>
                      <a:r>
                        <a:rPr lang="zh-CN" altLang="en-US" sz="900" u="none" strike="noStrike">
                          <a:effectLst/>
                          <a:latin typeface="+mn-ea"/>
                          <a:ea typeface="+mn-ea"/>
                        </a:rPr>
                        <a:t>运行工况</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□正常    □异常</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□正常    □异常</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□正常    □异常</a:t>
                      </a:r>
                      <a:endParaRPr lang="zh-CN" altLang="en-US" sz="900" b="0" i="0" u="none" strike="noStrike">
                        <a:solidFill>
                          <a:srgbClr val="000000"/>
                        </a:solidFill>
                        <a:effectLst/>
                        <a:latin typeface="+mn-ea"/>
                        <a:ea typeface="+mn-ea"/>
                      </a:endParaRPr>
                    </a:p>
                  </a:txBody>
                  <a:tcPr marL="9525" marR="9525" marT="9525" marB="0" anchor="ctr"/>
                </a:tc>
                <a:tc>
                  <a:txBody>
                    <a:bodyPr/>
                    <a:lstStyle/>
                    <a:p>
                      <a:pPr algn="ctr" fontAlgn="ctr"/>
                      <a:r>
                        <a:rPr lang="zh-CN" altLang="en-US" sz="900" u="none" strike="noStrike">
                          <a:effectLst/>
                          <a:latin typeface="+mn-ea"/>
                          <a:ea typeface="+mn-ea"/>
                        </a:rPr>
                        <a:t>□正常    □异常</a:t>
                      </a:r>
                      <a:endParaRPr lang="zh-CN" altLang="en-US" sz="900" b="0" i="0" u="none" strike="noStrike">
                        <a:solidFill>
                          <a:srgbClr val="000000"/>
                        </a:solidFill>
                        <a:effectLst/>
                        <a:latin typeface="+mn-ea"/>
                        <a:ea typeface="+mn-ea"/>
                      </a:endParaRPr>
                    </a:p>
                  </a:txBody>
                  <a:tcPr marL="9525" marR="9525" marT="9525" marB="0" anchor="ctr"/>
                </a:tc>
                <a:tc gridSpan="2">
                  <a:txBody>
                    <a:bodyPr/>
                    <a:lstStyle/>
                    <a:p>
                      <a:pPr algn="ctr" fontAlgn="ctr"/>
                      <a:r>
                        <a:rPr lang="zh-CN" altLang="en-US" sz="900" u="none" strike="noStrike">
                          <a:effectLst/>
                          <a:latin typeface="+mn-ea"/>
                          <a:ea typeface="+mn-ea"/>
                        </a:rPr>
                        <a:t>□正常   □异常</a:t>
                      </a:r>
                      <a:endParaRPr lang="zh-CN" altLang="en-US" sz="900" b="0" i="0" u="none" strike="noStrike">
                        <a:solidFill>
                          <a:srgbClr val="000000"/>
                        </a:solidFill>
                        <a:effectLst/>
                        <a:latin typeface="+mn-ea"/>
                        <a:ea typeface="+mn-ea"/>
                      </a:endParaRPr>
                    </a:p>
                  </a:txBody>
                  <a:tcPr marL="9525" marR="9525" marT="9525" marB="0" anchor="ctr"/>
                </a:tc>
                <a:tc hMerge="1">
                  <a:txBody>
                    <a:bodyPr/>
                    <a:lstStyle/>
                    <a:p>
                      <a:endParaRPr lang="zh-CN"/>
                    </a:p>
                  </a:txBody>
                  <a:tcPr/>
                </a:tc>
              </a:tr>
              <a:tr h="396044">
                <a:tc>
                  <a:txBody>
                    <a:bodyPr/>
                    <a:lstStyle/>
                    <a:p>
                      <a:pPr algn="ctr" fontAlgn="ctr"/>
                      <a:r>
                        <a:rPr lang="zh-CN" altLang="en-US" sz="900" u="none" strike="noStrike">
                          <a:effectLst/>
                          <a:latin typeface="+mn-ea"/>
                          <a:ea typeface="+mn-ea"/>
                        </a:rPr>
                        <a:t>线电压</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rowSpan="3" gridSpan="3">
                  <a:txBody>
                    <a:bodyPr/>
                    <a:lstStyle/>
                    <a:p>
                      <a:pPr algn="l" fontAlgn="t"/>
                      <a:r>
                        <a:rPr lang="zh-CN" altLang="en-US" sz="900" u="none" strike="noStrike">
                          <a:effectLst/>
                          <a:latin typeface="+mn-ea"/>
                          <a:ea typeface="+mn-ea"/>
                        </a:rPr>
                        <a:t>备注：</a:t>
                      </a:r>
                      <a:endParaRPr lang="zh-CN" altLang="en-US" sz="900" b="0" i="0" u="none" strike="noStrike">
                        <a:solidFill>
                          <a:srgbClr val="000000"/>
                        </a:solidFill>
                        <a:effectLst/>
                        <a:latin typeface="+mn-ea"/>
                        <a:ea typeface="+mn-ea"/>
                      </a:endParaRPr>
                    </a:p>
                  </a:txBody>
                  <a:tcPr marL="9525" marR="9525" marT="9525" marB="0"/>
                </a:tc>
                <a:tc rowSpan="3" hMerge="1">
                  <a:txBody>
                    <a:bodyPr/>
                    <a:lstStyle/>
                    <a:p>
                      <a:endParaRPr lang="zh-CN"/>
                    </a:p>
                  </a:txBody>
                  <a:tcPr/>
                </a:tc>
                <a:tc rowSpan="3" hMerge="1">
                  <a:txBody>
                    <a:bodyPr/>
                    <a:lstStyle/>
                    <a:p>
                      <a:endParaRPr lang="zh-CN"/>
                    </a:p>
                  </a:txBody>
                  <a:tcPr/>
                </a:tc>
              </a:tr>
              <a:tr h="396044">
                <a:tc>
                  <a:txBody>
                    <a:bodyPr/>
                    <a:lstStyle/>
                    <a:p>
                      <a:pPr algn="ctr" fontAlgn="ctr"/>
                      <a:r>
                        <a:rPr lang="zh-CN" altLang="en-US" sz="900" u="none" strike="noStrike">
                          <a:effectLst/>
                          <a:latin typeface="+mn-ea"/>
                          <a:ea typeface="+mn-ea"/>
                        </a:rPr>
                        <a:t>电流</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r>
                        <a:rPr lang="en-US" altLang="zh-CN" sz="900" u="none" strike="noStrike">
                          <a:effectLst/>
                          <a:latin typeface="+mn-ea"/>
                          <a:ea typeface="+mn-ea"/>
                        </a:rPr>
                        <a:t>\            \</a:t>
                      </a:r>
                      <a:endParaRPr lang="en-US" altLang="zh-CN" sz="900" b="0" i="0" u="none" strike="noStrike">
                        <a:solidFill>
                          <a:srgbClr val="000000"/>
                        </a:solidFill>
                        <a:effectLst/>
                        <a:latin typeface="+mn-ea"/>
                        <a:ea typeface="+mn-ea"/>
                      </a:endParaRPr>
                    </a:p>
                  </a:txBody>
                  <a:tcPr marL="9525" marR="9525" marT="9525" marB="0" anchor="ctr"/>
                </a:tc>
                <a:tc gridSpan="3" vMerge="1">
                  <a:txBody>
                    <a:bodyPr/>
                    <a:lstStyle/>
                    <a:p>
                      <a:endParaRPr lang="zh-CN"/>
                    </a:p>
                  </a:txBody>
                  <a:tcPr/>
                </a:tc>
                <a:tc hMerge="1" vMerge="1">
                  <a:txBody>
                    <a:bodyPr/>
                    <a:lstStyle/>
                    <a:p>
                      <a:endParaRPr lang="zh-CN"/>
                    </a:p>
                  </a:txBody>
                  <a:tcPr/>
                </a:tc>
                <a:tc hMerge="1" vMerge="1">
                  <a:txBody>
                    <a:bodyPr/>
                    <a:lstStyle/>
                    <a:p>
                      <a:endParaRPr lang="zh-CN"/>
                    </a:p>
                  </a:txBody>
                  <a:tcPr/>
                </a:tc>
              </a:tr>
              <a:tr h="396044">
                <a:tc>
                  <a:txBody>
                    <a:bodyPr/>
                    <a:lstStyle/>
                    <a:p>
                      <a:pPr algn="ctr" fontAlgn="ctr"/>
                      <a:r>
                        <a:rPr lang="zh-CN" altLang="en-US" sz="900" u="none" strike="noStrike">
                          <a:effectLst/>
                          <a:latin typeface="+mn-ea"/>
                          <a:ea typeface="+mn-ea"/>
                        </a:rPr>
                        <a:t>功率因数</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a:effectLst/>
                          <a:latin typeface="+mn-ea"/>
                          <a:ea typeface="+mn-ea"/>
                        </a:rPr>
                        <a:t>　</a:t>
                      </a:r>
                      <a:endParaRPr lang="zh-CN" altLang="en-US" sz="900" b="0" i="0" u="none" strike="noStrike">
                        <a:solidFill>
                          <a:srgbClr val="000000"/>
                        </a:solidFill>
                        <a:effectLst/>
                        <a:latin typeface="+mn-ea"/>
                        <a:ea typeface="+mn-ea"/>
                      </a:endParaRPr>
                    </a:p>
                  </a:txBody>
                  <a:tcPr marL="9525" marR="9525" marT="9525" marB="0" anchor="ctr"/>
                </a:tc>
                <a:tc>
                  <a:txBody>
                    <a:bodyPr/>
                    <a:lstStyle/>
                    <a:p>
                      <a:pPr algn="l" fontAlgn="ctr"/>
                      <a:r>
                        <a:rPr lang="zh-CN" altLang="en-US" sz="900" u="none" strike="noStrike" dirty="0">
                          <a:effectLst/>
                          <a:latin typeface="+mn-ea"/>
                          <a:ea typeface="+mn-ea"/>
                        </a:rPr>
                        <a:t>　</a:t>
                      </a:r>
                      <a:endParaRPr lang="zh-CN" altLang="en-US" sz="900" b="0" i="0" u="none" strike="noStrike" dirty="0">
                        <a:solidFill>
                          <a:srgbClr val="000000"/>
                        </a:solidFill>
                        <a:effectLst/>
                        <a:latin typeface="+mn-ea"/>
                        <a:ea typeface="+mn-ea"/>
                      </a:endParaRPr>
                    </a:p>
                  </a:txBody>
                  <a:tcPr marL="9525" marR="9525" marT="9525" marB="0" anchor="ctr"/>
                </a:tc>
                <a:tc gridSpan="3" vMerge="1">
                  <a:txBody>
                    <a:bodyPr/>
                    <a:lstStyle/>
                    <a:p>
                      <a:endParaRPr lang="zh-CN"/>
                    </a:p>
                  </a:txBody>
                  <a:tcPr/>
                </a:tc>
                <a:tc hMerge="1" vMerge="1">
                  <a:txBody>
                    <a:bodyPr/>
                    <a:lstStyle/>
                    <a:p>
                      <a:endParaRPr lang="zh-CN"/>
                    </a:p>
                  </a:txBody>
                  <a:tcPr/>
                </a:tc>
                <a:tc hMerge="1" vMerge="1">
                  <a:txBody>
                    <a:bodyPr/>
                    <a:lstStyle/>
                    <a:p>
                      <a:endParaRPr lang="zh-CN"/>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20</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巡检表讲解</a:t>
            </a:r>
            <a:endParaRPr lang="zh-CN" altLang="en-US" sz="2400" b="1" dirty="0">
              <a:solidFill>
                <a:schemeClr val="accent1"/>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005418710"/>
              </p:ext>
            </p:extLst>
          </p:nvPr>
        </p:nvGraphicFramePr>
        <p:xfrm>
          <a:off x="1737544" y="1268760"/>
          <a:ext cx="8609136" cy="4530394"/>
        </p:xfrm>
        <a:graphic>
          <a:graphicData uri="http://schemas.openxmlformats.org/drawingml/2006/table">
            <a:tbl>
              <a:tblPr>
                <a:tableStyleId>{5C22544A-7EE6-4342-B048-85BDC9FD1C3A}</a:tableStyleId>
              </a:tblPr>
              <a:tblGrid>
                <a:gridCol w="717428"/>
                <a:gridCol w="717428"/>
                <a:gridCol w="717428"/>
                <a:gridCol w="717428"/>
                <a:gridCol w="717428"/>
                <a:gridCol w="717428"/>
                <a:gridCol w="717428"/>
                <a:gridCol w="717428"/>
                <a:gridCol w="717428"/>
                <a:gridCol w="717428"/>
                <a:gridCol w="717428"/>
                <a:gridCol w="717428"/>
              </a:tblGrid>
              <a:tr h="336294">
                <a:tc gridSpan="12">
                  <a:txBody>
                    <a:bodyPr/>
                    <a:lstStyle/>
                    <a:p>
                      <a:pPr algn="l" fontAlgn="ctr"/>
                      <a:r>
                        <a:rPr lang="zh-CN" altLang="en-US" sz="1000" u="none" strike="noStrike">
                          <a:effectLst/>
                        </a:rPr>
                        <a:t>巡检人：         巡检开始时间：          巡检日期：    年    月    日         白班 </a:t>
                      </a:r>
                      <a:r>
                        <a:rPr lang="en-US" altLang="zh-CN" sz="1000" u="none" strike="noStrike">
                          <a:effectLst/>
                        </a:rPr>
                        <a:t>¨</a:t>
                      </a:r>
                      <a:r>
                        <a:rPr lang="zh-CN" altLang="en-US" sz="1000" u="none" strike="noStrike">
                          <a:effectLst/>
                        </a:rPr>
                        <a:t>     夜班 </a:t>
                      </a:r>
                      <a:r>
                        <a:rPr lang="en-US" altLang="zh-CN" sz="1000" u="none" strike="noStrike">
                          <a:effectLst/>
                        </a:rPr>
                        <a:t>¨</a:t>
                      </a:r>
                      <a:endParaRPr lang="zh-CN" altLang="en-US" sz="1000" b="0" i="0" u="none" strike="noStrike">
                        <a:solidFill>
                          <a:srgbClr val="000000"/>
                        </a:solidFill>
                        <a:effectLst/>
                        <a:latin typeface="宋体"/>
                      </a:endParaRPr>
                    </a:p>
                  </a:txBody>
                  <a:tcPr marL="0" marR="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0628">
                <a:tc gridSpan="12">
                  <a:txBody>
                    <a:bodyPr/>
                    <a:lstStyle/>
                    <a:p>
                      <a:pPr algn="ctr" fontAlgn="ctr"/>
                      <a:r>
                        <a:rPr lang="zh-CN" altLang="en-US" sz="1400" u="none" strike="noStrike">
                          <a:effectLst/>
                        </a:rPr>
                        <a:t>     </a:t>
                      </a:r>
                      <a:r>
                        <a:rPr lang="en-US" altLang="zh-CN" sz="1400" u="none" strike="noStrike">
                          <a:effectLst/>
                        </a:rPr>
                        <a:t>M1</a:t>
                      </a:r>
                      <a:r>
                        <a:rPr lang="zh-CN" altLang="en-US" sz="1400" u="none" strike="noStrike">
                          <a:effectLst/>
                        </a:rPr>
                        <a:t>列头柜巡检表</a:t>
                      </a:r>
                      <a:endParaRPr lang="zh-CN" altLang="en-US" sz="14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12426">
                <a:tc rowSpan="2" gridSpan="2">
                  <a:txBody>
                    <a:bodyPr/>
                    <a:lstStyle/>
                    <a:p>
                      <a:pPr algn="ctr" fontAlgn="ctr"/>
                      <a:r>
                        <a:rPr lang="zh-CN" altLang="en-US" sz="900" u="none" strike="noStrike">
                          <a:effectLst/>
                        </a:rPr>
                        <a:t>检查项目内容</a:t>
                      </a:r>
                      <a:endParaRPr lang="zh-CN" altLang="en-US" sz="900" b="0" i="0" u="none" strike="noStrike">
                        <a:solidFill>
                          <a:srgbClr val="000000"/>
                        </a:solidFill>
                        <a:effectLst/>
                        <a:latin typeface="宋体"/>
                      </a:endParaRPr>
                    </a:p>
                  </a:txBody>
                  <a:tcPr marL="0" marR="0" marT="0" marB="0" anchor="ctr"/>
                </a:tc>
                <a:tc rowSpan="2" hMerge="1">
                  <a:txBody>
                    <a:bodyPr/>
                    <a:lstStyle/>
                    <a:p>
                      <a:endParaRPr lang="zh-CN" altLang="en-US"/>
                    </a:p>
                  </a:txBody>
                  <a:tcPr/>
                </a:tc>
                <a:tc gridSpan="5">
                  <a:txBody>
                    <a:bodyPr/>
                    <a:lstStyle/>
                    <a:p>
                      <a:pPr algn="ctr" fontAlgn="ctr"/>
                      <a:r>
                        <a:rPr lang="en-US" altLang="zh-CN" sz="1100" u="none" strike="noStrike">
                          <a:effectLst/>
                        </a:rPr>
                        <a:t>301</a:t>
                      </a:r>
                      <a:r>
                        <a:rPr lang="zh-CN" altLang="en-US" sz="1100" u="none" strike="noStrike">
                          <a:effectLst/>
                        </a:rPr>
                        <a:t>机房</a:t>
                      </a:r>
                      <a:endParaRPr lang="zh-CN" altLang="en-US" sz="11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en-US" altLang="zh-CN" sz="1100" u="none" strike="noStrike">
                          <a:effectLst/>
                        </a:rPr>
                        <a:t>302</a:t>
                      </a:r>
                      <a:r>
                        <a:rPr lang="zh-CN" altLang="en-US" sz="1100" u="none" strike="noStrike">
                          <a:effectLst/>
                        </a:rPr>
                        <a:t>机房</a:t>
                      </a:r>
                      <a:endParaRPr lang="zh-CN" altLang="en-US" sz="11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1688">
                <a:tc gridSpan="2" vMerge="1">
                  <a:txBody>
                    <a:bodyPr/>
                    <a:lstStyle/>
                    <a:p>
                      <a:endParaRPr lang="zh-CN" altLang="en-US"/>
                    </a:p>
                  </a:txBody>
                  <a:tcPr/>
                </a:tc>
                <a:tc hMerge="1" vMerge="1">
                  <a:txBody>
                    <a:bodyPr/>
                    <a:lstStyle/>
                    <a:p>
                      <a:endParaRPr lang="zh-CN" altLang="en-US"/>
                    </a:p>
                  </a:txBody>
                  <a:tcPr/>
                </a:tc>
                <a:tc>
                  <a:txBody>
                    <a:bodyPr/>
                    <a:lstStyle/>
                    <a:p>
                      <a:pPr algn="ctr" fontAlgn="ctr"/>
                      <a:r>
                        <a:rPr lang="en-US" altLang="zh-CN" sz="900" u="none" strike="noStrike">
                          <a:effectLst/>
                        </a:rPr>
                        <a:t>1#</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2#</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3#</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4#</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5#</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1#</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2#</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3#</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4#</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5#</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r>
              <a:tr h="191688">
                <a:tc rowSpan="6">
                  <a:txBody>
                    <a:bodyPr/>
                    <a:lstStyle/>
                    <a:p>
                      <a:pPr algn="ctr" fontAlgn="ctr"/>
                      <a:r>
                        <a:rPr lang="zh-CN" altLang="en-US" sz="900" u="none" strike="noStrike">
                          <a:effectLst/>
                        </a:rPr>
                        <a:t>列头柜电流</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sz="900" u="none" strike="noStrike">
                          <a:effectLst/>
                        </a:rPr>
                        <a:t>A</a:t>
                      </a:r>
                      <a:r>
                        <a:rPr lang="zh-CN" altLang="en-US" sz="900" u="none" strike="noStrike">
                          <a:effectLst/>
                        </a:rPr>
                        <a:t>路</a:t>
                      </a:r>
                      <a:r>
                        <a:rPr lang="en-US" sz="900" u="none" strike="noStrike">
                          <a:effectLst/>
                        </a:rPr>
                        <a:t>A</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A</a:t>
                      </a:r>
                      <a:r>
                        <a:rPr lang="zh-CN" altLang="en-US" sz="900" u="none" strike="noStrike">
                          <a:effectLst/>
                        </a:rPr>
                        <a:t>路</a:t>
                      </a:r>
                      <a:r>
                        <a:rPr lang="en-US" sz="900" u="none" strike="noStrike">
                          <a:effectLst/>
                        </a:rPr>
                        <a:t>B</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A</a:t>
                      </a:r>
                      <a:r>
                        <a:rPr lang="zh-CN" altLang="en-US" sz="900" u="none" strike="noStrike">
                          <a:effectLst/>
                        </a:rPr>
                        <a:t>路</a:t>
                      </a:r>
                      <a:r>
                        <a:rPr lang="en-US" sz="900" u="none" strike="noStrike">
                          <a:effectLst/>
                        </a:rPr>
                        <a:t>C</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B</a:t>
                      </a:r>
                      <a:r>
                        <a:rPr lang="zh-CN" altLang="en-US" sz="900" u="none" strike="noStrike">
                          <a:effectLst/>
                        </a:rPr>
                        <a:t>路</a:t>
                      </a:r>
                      <a:r>
                        <a:rPr lang="en-US" sz="900" u="none" strike="noStrike">
                          <a:effectLst/>
                        </a:rPr>
                        <a:t>A</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B</a:t>
                      </a:r>
                      <a:r>
                        <a:rPr lang="zh-CN" altLang="en-US" sz="900" u="none" strike="noStrike">
                          <a:effectLst/>
                        </a:rPr>
                        <a:t>路</a:t>
                      </a:r>
                      <a:r>
                        <a:rPr lang="en-US" sz="900" u="none" strike="noStrike">
                          <a:effectLst/>
                        </a:rPr>
                        <a:t>B</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B</a:t>
                      </a:r>
                      <a:r>
                        <a:rPr lang="zh-CN" altLang="en-US" sz="900" u="none" strike="noStrike">
                          <a:effectLst/>
                        </a:rPr>
                        <a:t>路</a:t>
                      </a:r>
                      <a:r>
                        <a:rPr lang="en-US" sz="900" u="none" strike="noStrike">
                          <a:effectLst/>
                        </a:rPr>
                        <a:t>C</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336294">
                <a:tc gridSpan="2">
                  <a:txBody>
                    <a:bodyPr/>
                    <a:lstStyle/>
                    <a:p>
                      <a:pPr algn="ctr" fontAlgn="ctr"/>
                      <a:r>
                        <a:rPr lang="zh-CN" altLang="en-US" sz="900" u="none" strike="noStrike">
                          <a:effectLst/>
                        </a:rPr>
                        <a:t>检查已运行机柜空开是否闭合</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212426">
                <a:tc rowSpan="2" gridSpan="2">
                  <a:txBody>
                    <a:bodyPr/>
                    <a:lstStyle/>
                    <a:p>
                      <a:pPr algn="ctr" fontAlgn="ctr"/>
                      <a:r>
                        <a:rPr lang="zh-CN" altLang="en-US" sz="900" u="none" strike="noStrike">
                          <a:effectLst/>
                        </a:rPr>
                        <a:t>检查项目内容</a:t>
                      </a:r>
                      <a:endParaRPr lang="zh-CN" altLang="en-US" sz="900" b="0" i="0" u="none" strike="noStrike">
                        <a:solidFill>
                          <a:srgbClr val="000000"/>
                        </a:solidFill>
                        <a:effectLst/>
                        <a:latin typeface="宋体"/>
                      </a:endParaRPr>
                    </a:p>
                  </a:txBody>
                  <a:tcPr marL="0" marR="0" marT="0" marB="0" anchor="ctr"/>
                </a:tc>
                <a:tc rowSpan="2" hMerge="1">
                  <a:txBody>
                    <a:bodyPr/>
                    <a:lstStyle/>
                    <a:p>
                      <a:endParaRPr lang="zh-CN" altLang="en-US"/>
                    </a:p>
                  </a:txBody>
                  <a:tcPr/>
                </a:tc>
                <a:tc gridSpan="5">
                  <a:txBody>
                    <a:bodyPr/>
                    <a:lstStyle/>
                    <a:p>
                      <a:pPr algn="ctr" fontAlgn="ctr"/>
                      <a:r>
                        <a:rPr lang="en-US" altLang="zh-CN" sz="1100" u="none" strike="noStrike">
                          <a:effectLst/>
                        </a:rPr>
                        <a:t>401</a:t>
                      </a:r>
                      <a:r>
                        <a:rPr lang="zh-CN" altLang="en-US" sz="1100" u="none" strike="noStrike">
                          <a:effectLst/>
                        </a:rPr>
                        <a:t>机房</a:t>
                      </a:r>
                      <a:endParaRPr lang="zh-CN" altLang="en-US" sz="11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en-US" altLang="zh-CN" sz="1100" u="none" strike="noStrike">
                          <a:effectLst/>
                        </a:rPr>
                        <a:t>402</a:t>
                      </a:r>
                      <a:r>
                        <a:rPr lang="zh-CN" altLang="en-US" sz="1100" u="none" strike="noStrike">
                          <a:effectLst/>
                        </a:rPr>
                        <a:t>机房</a:t>
                      </a:r>
                      <a:endParaRPr lang="zh-CN" altLang="en-US" sz="1100" b="0" i="0" u="none" strike="noStrike">
                        <a:solidFill>
                          <a:srgbClr val="000000"/>
                        </a:solidFill>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91688">
                <a:tc gridSpan="2" vMerge="1">
                  <a:txBody>
                    <a:bodyPr/>
                    <a:lstStyle/>
                    <a:p>
                      <a:endParaRPr lang="zh-CN" altLang="en-US"/>
                    </a:p>
                  </a:txBody>
                  <a:tcPr/>
                </a:tc>
                <a:tc hMerge="1" vMerge="1">
                  <a:txBody>
                    <a:bodyPr/>
                    <a:lstStyle/>
                    <a:p>
                      <a:endParaRPr lang="zh-CN" altLang="en-US"/>
                    </a:p>
                  </a:txBody>
                  <a:tcPr/>
                </a:tc>
                <a:tc>
                  <a:txBody>
                    <a:bodyPr/>
                    <a:lstStyle/>
                    <a:p>
                      <a:pPr algn="ctr" fontAlgn="ctr"/>
                      <a:r>
                        <a:rPr lang="en-US" altLang="zh-CN" sz="900" u="none" strike="noStrike">
                          <a:effectLst/>
                        </a:rPr>
                        <a:t>1#</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2#</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3#</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4#</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5#</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1#</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2#</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3#</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4#</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altLang="zh-CN" sz="900" u="none" strike="noStrike">
                          <a:effectLst/>
                        </a:rPr>
                        <a:t>5#</a:t>
                      </a:r>
                      <a:r>
                        <a:rPr lang="zh-CN" altLang="en-US" sz="900" u="none" strike="noStrike">
                          <a:effectLst/>
                        </a:rPr>
                        <a:t>列头柜</a:t>
                      </a:r>
                      <a:endParaRPr lang="zh-CN" altLang="en-US" sz="900" b="0" i="0" u="none" strike="noStrike">
                        <a:solidFill>
                          <a:srgbClr val="000000"/>
                        </a:solidFill>
                        <a:effectLst/>
                        <a:latin typeface="宋体"/>
                      </a:endParaRPr>
                    </a:p>
                  </a:txBody>
                  <a:tcPr marL="0" marR="0" marT="0" marB="0" anchor="ctr"/>
                </a:tc>
              </a:tr>
              <a:tr h="191688">
                <a:tc rowSpan="6">
                  <a:txBody>
                    <a:bodyPr/>
                    <a:lstStyle/>
                    <a:p>
                      <a:pPr algn="ctr" fontAlgn="ctr"/>
                      <a:r>
                        <a:rPr lang="zh-CN" altLang="en-US" sz="900" u="none" strike="noStrike">
                          <a:effectLst/>
                        </a:rPr>
                        <a:t>列头柜电流</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en-US" sz="900" u="none" strike="noStrike">
                          <a:effectLst/>
                        </a:rPr>
                        <a:t>A</a:t>
                      </a:r>
                      <a:r>
                        <a:rPr lang="zh-CN" altLang="en-US" sz="900" u="none" strike="noStrike">
                          <a:effectLst/>
                        </a:rPr>
                        <a:t>路</a:t>
                      </a:r>
                      <a:r>
                        <a:rPr lang="en-US" sz="900" u="none" strike="noStrike">
                          <a:effectLst/>
                        </a:rPr>
                        <a:t>A</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A</a:t>
                      </a:r>
                      <a:r>
                        <a:rPr lang="zh-CN" altLang="en-US" sz="900" u="none" strike="noStrike">
                          <a:effectLst/>
                        </a:rPr>
                        <a:t>路</a:t>
                      </a:r>
                      <a:r>
                        <a:rPr lang="en-US" sz="900" u="none" strike="noStrike">
                          <a:effectLst/>
                        </a:rPr>
                        <a:t>B</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A</a:t>
                      </a:r>
                      <a:r>
                        <a:rPr lang="zh-CN" altLang="en-US" sz="900" u="none" strike="noStrike">
                          <a:effectLst/>
                        </a:rPr>
                        <a:t>路</a:t>
                      </a:r>
                      <a:r>
                        <a:rPr lang="en-US" sz="900" u="none" strike="noStrike">
                          <a:effectLst/>
                        </a:rPr>
                        <a:t>C</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B</a:t>
                      </a:r>
                      <a:r>
                        <a:rPr lang="zh-CN" altLang="en-US" sz="900" u="none" strike="noStrike">
                          <a:effectLst/>
                        </a:rPr>
                        <a:t>路</a:t>
                      </a:r>
                      <a:r>
                        <a:rPr lang="en-US" sz="900" u="none" strike="noStrike">
                          <a:effectLst/>
                        </a:rPr>
                        <a:t>A</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B</a:t>
                      </a:r>
                      <a:r>
                        <a:rPr lang="zh-CN" altLang="en-US" sz="900" u="none" strike="noStrike">
                          <a:effectLst/>
                        </a:rPr>
                        <a:t>路</a:t>
                      </a:r>
                      <a:r>
                        <a:rPr lang="en-US" sz="900" u="none" strike="noStrike">
                          <a:effectLst/>
                        </a:rPr>
                        <a:t>B</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91688">
                <a:tc vMerge="1">
                  <a:txBody>
                    <a:bodyPr/>
                    <a:lstStyle/>
                    <a:p>
                      <a:endParaRPr lang="zh-CN" altLang="en-US"/>
                    </a:p>
                  </a:txBody>
                  <a:tcPr/>
                </a:tc>
                <a:tc>
                  <a:txBody>
                    <a:bodyPr/>
                    <a:lstStyle/>
                    <a:p>
                      <a:pPr algn="ctr" fontAlgn="ctr"/>
                      <a:r>
                        <a:rPr lang="en-US" sz="900" u="none" strike="noStrike">
                          <a:effectLst/>
                        </a:rPr>
                        <a:t>B</a:t>
                      </a:r>
                      <a:r>
                        <a:rPr lang="zh-CN" altLang="en-US" sz="900" u="none" strike="noStrike">
                          <a:effectLst/>
                        </a:rPr>
                        <a:t>路</a:t>
                      </a:r>
                      <a:r>
                        <a:rPr lang="en-US" sz="900" u="none" strike="noStrike">
                          <a:effectLst/>
                        </a:rPr>
                        <a:t>C</a:t>
                      </a:r>
                      <a:r>
                        <a:rPr lang="zh-CN" altLang="en-US" sz="900" u="none" strike="noStrike">
                          <a:effectLst/>
                        </a:rPr>
                        <a:t>相</a:t>
                      </a:r>
                      <a:endParaRPr lang="zh-CN" altLang="en-US" sz="9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336294">
                <a:tc gridSpan="2">
                  <a:txBody>
                    <a:bodyPr/>
                    <a:lstStyle/>
                    <a:p>
                      <a:pPr algn="ctr" fontAlgn="ctr"/>
                      <a:r>
                        <a:rPr lang="zh-CN" altLang="en-US" sz="900" u="none" strike="noStrike">
                          <a:effectLst/>
                        </a:rPr>
                        <a:t>检查已运行机柜空开是否闭合</a:t>
                      </a:r>
                      <a:endParaRPr lang="zh-CN" altLang="en-US" sz="900" b="0" i="0" u="none" strike="noStrike">
                        <a:solidFill>
                          <a:srgbClr val="000000"/>
                        </a:solidFill>
                        <a:effectLst/>
                        <a:latin typeface="宋体"/>
                      </a:endParaRPr>
                    </a:p>
                  </a:txBody>
                  <a:tcPr marL="0" marR="0" marT="0" marB="0" anchor="ctr"/>
                </a:tc>
                <a:tc hMerge="1">
                  <a:txBody>
                    <a:bodyPr/>
                    <a:lstStyle/>
                    <a:p>
                      <a:endParaRPr lang="zh-CN" altLang="en-US"/>
                    </a:p>
                  </a:txBody>
                  <a:tcP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c>
                  <a:txBody>
                    <a:bodyPr/>
                    <a:lstStyle/>
                    <a:p>
                      <a:pPr algn="ctr" fontAlgn="ctr"/>
                      <a:r>
                        <a:rPr lang="zh-CN" altLang="en-US" sz="1000" u="none" strike="noStrike">
                          <a:effectLst/>
                        </a:rPr>
                        <a:t>　</a:t>
                      </a:r>
                      <a:endParaRPr lang="zh-CN" altLang="en-US" sz="1000" b="0" i="0" u="none" strike="noStrike">
                        <a:solidFill>
                          <a:srgbClr val="000000"/>
                        </a:solidFill>
                        <a:effectLst/>
                        <a:latin typeface="宋体"/>
                      </a:endParaRPr>
                    </a:p>
                  </a:txBody>
                  <a:tcPr marL="0" marR="0" marT="0" marB="0" anchor="ctr"/>
                </a:tc>
              </a:tr>
              <a:tr h="147970">
                <a:tc gridSpan="12">
                  <a:txBody>
                    <a:bodyPr/>
                    <a:lstStyle/>
                    <a:p>
                      <a:pPr algn="l" fontAlgn="t"/>
                      <a:r>
                        <a:rPr lang="zh-CN" altLang="en-US" sz="1000" u="none" strike="noStrike" dirty="0">
                          <a:effectLst/>
                        </a:rPr>
                        <a:t>巡检发现的问题：</a:t>
                      </a:r>
                      <a:endParaRPr lang="zh-CN" altLang="en-US" sz="1000" b="0" i="0" u="none" strike="noStrike" dirty="0">
                        <a:solidFill>
                          <a:srgbClr val="000000"/>
                        </a:solidFill>
                        <a:effectLst/>
                        <a:latin typeface="宋体"/>
                      </a:endParaRPr>
                    </a:p>
                  </a:txBody>
                  <a:tcPr marL="0" marR="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
          <p:cNvSpPr txBox="1">
            <a:spLocks noChangeArrowheads="1"/>
          </p:cNvSpPr>
          <p:nvPr/>
        </p:nvSpPr>
        <p:spPr bwMode="auto">
          <a:xfrm>
            <a:off x="1703388" y="404813"/>
            <a:ext cx="8856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pPr eaLnBrk="1" hangingPunct="1"/>
            <a:r>
              <a:rPr lang="zh-CN" altLang="en-US" sz="2400" b="1" dirty="0"/>
              <a:t>培训目标及培训要求</a:t>
            </a:r>
          </a:p>
        </p:txBody>
      </p:sp>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2</a:t>
            </a:fld>
            <a:endParaRPr lang="zh-CN" altLang="en-US" dirty="0"/>
          </a:p>
        </p:txBody>
      </p:sp>
      <p:sp>
        <p:nvSpPr>
          <p:cNvPr id="23" name="矩形 22"/>
          <p:cNvSpPr/>
          <p:nvPr/>
        </p:nvSpPr>
        <p:spPr>
          <a:xfrm>
            <a:off x="1847850" y="1412875"/>
            <a:ext cx="8569325" cy="1660525"/>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latin typeface="+mn-ea"/>
                <a:ea typeface="+mn-ea"/>
              </a:rPr>
              <a:t>培训目的</a:t>
            </a:r>
            <a:endParaRPr lang="en-US" altLang="zh-CN" sz="2000" dirty="0">
              <a:latin typeface="+mn-ea"/>
              <a:ea typeface="+mn-ea"/>
            </a:endParaRPr>
          </a:p>
          <a:p>
            <a:pPr>
              <a:lnSpc>
                <a:spcPct val="150000"/>
              </a:lnSpc>
              <a:defRPr/>
            </a:pPr>
            <a:r>
              <a:rPr lang="zh-CN" altLang="en-US" sz="1400" dirty="0">
                <a:latin typeface="+mn-ea"/>
                <a:ea typeface="+mn-ea"/>
              </a:rPr>
              <a:t>            </a:t>
            </a:r>
            <a:r>
              <a:rPr lang="zh-CN" altLang="en-US" sz="1600" dirty="0">
                <a:latin typeface="+mn-ea"/>
                <a:ea typeface="+mn-ea"/>
              </a:rPr>
              <a:t>本课程</a:t>
            </a:r>
            <a:r>
              <a:rPr lang="zh-CN" altLang="en-US" sz="1600" dirty="0" smtClean="0">
                <a:latin typeface="+mn-ea"/>
                <a:ea typeface="+mn-ea"/>
              </a:rPr>
              <a:t>针对润泽科技数据中心基础设施运</a:t>
            </a:r>
            <a:r>
              <a:rPr lang="zh-CN" altLang="en-US" sz="1600" dirty="0">
                <a:latin typeface="+mn-ea"/>
                <a:ea typeface="+mn-ea"/>
              </a:rPr>
              <a:t>维</a:t>
            </a:r>
            <a:r>
              <a:rPr lang="zh-CN" altLang="en-US" sz="1600" dirty="0" smtClean="0">
                <a:latin typeface="+mn-ea"/>
                <a:ea typeface="+mn-ea"/>
              </a:rPr>
              <a:t>团队全</a:t>
            </a:r>
            <a:r>
              <a:rPr lang="zh-CN" altLang="en-US" sz="1600" dirty="0">
                <a:latin typeface="+mn-ea"/>
                <a:ea typeface="+mn-ea"/>
              </a:rPr>
              <a:t>职人员进行，旨在使相关人员</a:t>
            </a:r>
            <a:r>
              <a:rPr lang="zh-CN" altLang="en-US" sz="1600" dirty="0">
                <a:latin typeface="+mn-ea"/>
              </a:rPr>
              <a:t>掌握机房巡检相关规范及要点，以有效降低、规避数据中心运行风险，提高数据中心运行的稳定性、可靠性</a:t>
            </a:r>
            <a:r>
              <a:rPr lang="zh-CN" altLang="en-US" sz="1600" dirty="0" smtClean="0">
                <a:latin typeface="+mn-ea"/>
              </a:rPr>
              <a:t>。</a:t>
            </a:r>
            <a:endParaRPr lang="en-US" altLang="zh-CN" sz="1600" dirty="0">
              <a:latin typeface="+mn-ea"/>
              <a:ea typeface="+mn-ea"/>
            </a:endParaRPr>
          </a:p>
        </p:txBody>
      </p:sp>
      <p:sp>
        <p:nvSpPr>
          <p:cNvPr id="24" name="矩形 23"/>
          <p:cNvSpPr/>
          <p:nvPr/>
        </p:nvSpPr>
        <p:spPr>
          <a:xfrm>
            <a:off x="1847533" y="3597275"/>
            <a:ext cx="8569325" cy="1292662"/>
          </a:xfrm>
          <a:prstGeom prst="rect">
            <a:avLst/>
          </a:prstGeom>
        </p:spPr>
        <p:txBody>
          <a:bodyPr>
            <a:spAutoFit/>
          </a:bodyPr>
          <a:lstStyle/>
          <a:p>
            <a:pPr eaLnBrk="1" fontAlgn="auto" hangingPunct="1">
              <a:lnSpc>
                <a:spcPct val="150000"/>
              </a:lnSpc>
              <a:spcBef>
                <a:spcPts val="0"/>
              </a:spcBef>
              <a:spcAft>
                <a:spcPts val="0"/>
              </a:spcAft>
              <a:defRPr/>
            </a:pPr>
            <a:r>
              <a:rPr lang="zh-CN" altLang="en-US" sz="2000" dirty="0">
                <a:latin typeface="+mn-ea"/>
                <a:ea typeface="+mn-ea"/>
              </a:rPr>
              <a:t>培训要求</a:t>
            </a:r>
            <a:endParaRPr lang="en-US" altLang="zh-CN" sz="2000" dirty="0">
              <a:latin typeface="+mn-ea"/>
              <a:ea typeface="+mn-ea"/>
            </a:endParaRPr>
          </a:p>
          <a:p>
            <a:pPr eaLnBrk="1" fontAlgn="auto" hangingPunct="1">
              <a:lnSpc>
                <a:spcPct val="150000"/>
              </a:lnSpc>
              <a:spcBef>
                <a:spcPts val="0"/>
              </a:spcBef>
              <a:spcAft>
                <a:spcPts val="0"/>
              </a:spcAft>
              <a:defRPr/>
            </a:pPr>
            <a:r>
              <a:rPr lang="zh-CN" altLang="en-US" sz="1600" dirty="0">
                <a:latin typeface="+mj-ea"/>
                <a:ea typeface="+mn-ea"/>
              </a:rPr>
              <a:t>           该课程考核合格分数线</a:t>
            </a:r>
            <a:r>
              <a:rPr lang="zh-CN" altLang="en-US" sz="1600" dirty="0" smtClean="0">
                <a:latin typeface="+mj-ea"/>
                <a:ea typeface="+mn-ea"/>
              </a:rPr>
              <a:t>为</a:t>
            </a:r>
            <a:r>
              <a:rPr lang="en-US" altLang="zh-CN" sz="1600" dirty="0">
                <a:latin typeface="+mj-ea"/>
              </a:rPr>
              <a:t>8</a:t>
            </a:r>
            <a:r>
              <a:rPr lang="en-US" altLang="zh-CN" sz="1600" dirty="0" smtClean="0">
                <a:latin typeface="+mj-ea"/>
                <a:ea typeface="+mn-ea"/>
              </a:rPr>
              <a:t>0</a:t>
            </a:r>
            <a:r>
              <a:rPr lang="zh-CN" altLang="en-US" sz="1600" dirty="0">
                <a:latin typeface="+mj-ea"/>
                <a:ea typeface="+mn-ea"/>
              </a:rPr>
              <a:t>分， </a:t>
            </a:r>
            <a:r>
              <a:rPr lang="zh-CN" altLang="en-US" sz="1600" dirty="0">
                <a:latin typeface="+mn-ea"/>
                <a:ea typeface="+mn-ea"/>
              </a:rPr>
              <a:t>参训人员需要</a:t>
            </a:r>
            <a:r>
              <a:rPr lang="zh-CN" altLang="en-US" sz="1600" dirty="0" smtClean="0">
                <a:latin typeface="+mn-ea"/>
                <a:ea typeface="+mn-ea"/>
              </a:rPr>
              <a:t>掌握数据中心巡检对时间要求、路线要求及巡检内容要点，并能够按照要求格式正确填写巡检记录表，对巡检记录进行规范存档。</a:t>
            </a:r>
            <a:endParaRPr lang="en-US" altLang="zh-CN" sz="1600"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3</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4</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巡检实施方式</a:t>
            </a:r>
            <a:endParaRPr lang="zh-CN" altLang="en-US" sz="2400" b="1" dirty="0">
              <a:solidFill>
                <a:schemeClr val="accent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333741812"/>
              </p:ext>
            </p:extLst>
          </p:nvPr>
        </p:nvGraphicFramePr>
        <p:xfrm>
          <a:off x="2351584" y="1772815"/>
          <a:ext cx="7056784" cy="3264418"/>
        </p:xfrm>
        <a:graphic>
          <a:graphicData uri="http://schemas.openxmlformats.org/drawingml/2006/table">
            <a:tbl>
              <a:tblPr firstRow="1" firstCol="1" bandRow="1">
                <a:tableStyleId>{5C22544A-7EE6-4342-B048-85BDC9FD1C3A}</a:tableStyleId>
              </a:tblPr>
              <a:tblGrid>
                <a:gridCol w="432198"/>
                <a:gridCol w="781374"/>
                <a:gridCol w="1234700"/>
                <a:gridCol w="3857660"/>
                <a:gridCol w="750852"/>
              </a:tblGrid>
              <a:tr h="528195">
                <a:tc>
                  <a:txBody>
                    <a:bodyPr/>
                    <a:lstStyle/>
                    <a:p>
                      <a:pPr algn="ctr">
                        <a:lnSpc>
                          <a:spcPct val="115000"/>
                        </a:lnSpc>
                        <a:spcAft>
                          <a:spcPts val="0"/>
                        </a:spcAft>
                      </a:pPr>
                      <a:r>
                        <a:rPr lang="en-US" sz="1200" dirty="0" err="1">
                          <a:effectLst/>
                          <a:latin typeface="+mn-ea"/>
                          <a:ea typeface="+mn-ea"/>
                        </a:rPr>
                        <a:t>序号</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sz="1200">
                          <a:effectLst/>
                          <a:latin typeface="+mn-ea"/>
                          <a:ea typeface="+mn-ea"/>
                        </a:rPr>
                        <a:t>巡检时间</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smtClean="0">
                          <a:effectLst/>
                          <a:latin typeface="+mn-ea"/>
                          <a:ea typeface="+mn-ea"/>
                          <a:cs typeface="Times New Roman" panose="02020603050405020304"/>
                        </a:rPr>
                        <a:t>巡检类型</a:t>
                      </a:r>
                      <a:endParaRPr 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巡检区域</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备注</a:t>
                      </a:r>
                      <a:endParaRPr lang="zh-CN" sz="2400">
                        <a:effectLst/>
                        <a:latin typeface="+mn-ea"/>
                        <a:ea typeface="+mn-ea"/>
                        <a:cs typeface="Times New Roman" panose="02020603050405020304"/>
                      </a:endParaRPr>
                    </a:p>
                  </a:txBody>
                  <a:tcPr marL="68580" marR="68580" marT="0" marB="0" anchor="ctr"/>
                </a:tc>
              </a:tr>
              <a:tr h="552007">
                <a:tc>
                  <a:txBody>
                    <a:bodyPr/>
                    <a:lstStyle/>
                    <a:p>
                      <a:pPr algn="ctr">
                        <a:lnSpc>
                          <a:spcPct val="115000"/>
                        </a:lnSpc>
                        <a:spcAft>
                          <a:spcPts val="0"/>
                        </a:spcAft>
                      </a:pPr>
                      <a:r>
                        <a:rPr lang="en-US" sz="1200" dirty="0">
                          <a:effectLst/>
                          <a:latin typeface="+mn-ea"/>
                          <a:ea typeface="+mn-ea"/>
                        </a:rPr>
                        <a:t>1</a:t>
                      </a:r>
                      <a:endParaRPr lang="zh-CN" sz="24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9</a:t>
                      </a:r>
                      <a:r>
                        <a:rPr lang="zh-CN" sz="1200">
                          <a:effectLst/>
                          <a:latin typeface="+mn-ea"/>
                          <a:ea typeface="+mn-ea"/>
                        </a:rPr>
                        <a:t>：</a:t>
                      </a:r>
                      <a:r>
                        <a:rPr lang="en-US" sz="1200">
                          <a:effectLst/>
                          <a:latin typeface="+mn-ea"/>
                          <a:ea typeface="+mn-ea"/>
                        </a:rPr>
                        <a:t>00</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smtClean="0">
                          <a:effectLst/>
                          <a:latin typeface="+mn-ea"/>
                          <a:ea typeface="+mn-ea"/>
                          <a:cs typeface="Times New Roman" panose="02020603050405020304"/>
                        </a:rPr>
                        <a:t>深度巡检</a:t>
                      </a:r>
                      <a:endParaRPr lang="zh-CN" sz="12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tabLst/>
                        <a:defRPr/>
                      </a:pPr>
                      <a:r>
                        <a:rPr lang="en-US" altLang="zh-CN" sz="1200" kern="1200" dirty="0" smtClean="0">
                          <a:solidFill>
                            <a:schemeClr val="dk1"/>
                          </a:solidFill>
                          <a:effectLst/>
                          <a:latin typeface="+mn-ea"/>
                          <a:ea typeface="+mn-ea"/>
                          <a:cs typeface="+mn-cs"/>
                        </a:rPr>
                        <a:t>1-4</a:t>
                      </a:r>
                      <a:r>
                        <a:rPr lang="zh-CN" altLang="zh-CN" sz="1200" kern="1200" dirty="0" smtClean="0">
                          <a:solidFill>
                            <a:schemeClr val="dk1"/>
                          </a:solidFill>
                          <a:effectLst/>
                          <a:latin typeface="+mn-ea"/>
                          <a:ea typeface="+mn-ea"/>
                          <a:cs typeface="+mn-cs"/>
                        </a:rPr>
                        <a:t>层机房、</a:t>
                      </a:r>
                      <a:r>
                        <a:rPr lang="zh-CN" altLang="zh-CN" sz="1200" kern="1200" dirty="0" smtClean="0">
                          <a:solidFill>
                            <a:schemeClr val="dk1"/>
                          </a:solidFill>
                          <a:effectLst/>
                          <a:latin typeface="+mn-ea"/>
                          <a:ea typeface="+mn-ea"/>
                          <a:cs typeface="+mn-cs"/>
                        </a:rPr>
                        <a:t>空调室外机区</a:t>
                      </a:r>
                      <a:r>
                        <a:rPr lang="zh-CN" altLang="zh-CN" sz="1200" kern="1200" dirty="0" smtClean="0">
                          <a:solidFill>
                            <a:schemeClr val="dk1"/>
                          </a:solidFill>
                          <a:effectLst/>
                          <a:latin typeface="+mn-ea"/>
                          <a:ea typeface="+mn-ea"/>
                          <a:cs typeface="+mn-cs"/>
                        </a:rPr>
                        <a:t>域</a:t>
                      </a:r>
                      <a:r>
                        <a:rPr lang="zh-CN" altLang="en-US" sz="1200" kern="1200" dirty="0" smtClean="0">
                          <a:solidFill>
                            <a:schemeClr val="dk1"/>
                          </a:solidFill>
                          <a:effectLst/>
                          <a:latin typeface="+mn-ea"/>
                          <a:ea typeface="+mn-ea"/>
                          <a:cs typeface="+mn-cs"/>
                        </a:rPr>
                        <a:t>、夹层</a:t>
                      </a:r>
                      <a:endParaRPr 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528195">
                <a:tc>
                  <a:txBody>
                    <a:bodyPr/>
                    <a:lstStyle/>
                    <a:p>
                      <a:pPr algn="ctr">
                        <a:lnSpc>
                          <a:spcPct val="115000"/>
                        </a:lnSpc>
                        <a:spcAft>
                          <a:spcPts val="0"/>
                        </a:spcAft>
                      </a:pPr>
                      <a:r>
                        <a:rPr lang="en-US" sz="1200">
                          <a:effectLst/>
                          <a:latin typeface="+mn-ea"/>
                          <a:ea typeface="+mn-ea"/>
                        </a:rPr>
                        <a:t>2</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13</a:t>
                      </a:r>
                      <a:r>
                        <a:rPr lang="zh-CN" sz="1200">
                          <a:effectLst/>
                          <a:latin typeface="+mn-ea"/>
                          <a:ea typeface="+mn-ea"/>
                        </a:rPr>
                        <a:t>：</a:t>
                      </a:r>
                      <a:r>
                        <a:rPr lang="en-US" sz="1200">
                          <a:effectLst/>
                          <a:latin typeface="+mn-ea"/>
                          <a:ea typeface="+mn-ea"/>
                        </a:rPr>
                        <a:t>00</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zh-CN" altLang="en-US" sz="1200" dirty="0" smtClean="0">
                          <a:effectLst/>
                          <a:latin typeface="+mn-ea"/>
                          <a:ea typeface="+mn-ea"/>
                          <a:cs typeface="Times New Roman" panose="02020603050405020304"/>
                        </a:rPr>
                        <a:t>基础巡检</a:t>
                      </a:r>
                      <a:endParaRPr 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200" kern="1200" dirty="0" smtClean="0">
                          <a:solidFill>
                            <a:schemeClr val="dk1"/>
                          </a:solidFill>
                          <a:effectLst/>
                          <a:latin typeface="+mn-ea"/>
                          <a:ea typeface="+mn-ea"/>
                          <a:cs typeface="+mn-cs"/>
                        </a:rPr>
                        <a:t>1-4</a:t>
                      </a:r>
                      <a:r>
                        <a:rPr lang="zh-CN" altLang="zh-CN" sz="1200" kern="1200" dirty="0" smtClean="0">
                          <a:solidFill>
                            <a:schemeClr val="dk1"/>
                          </a:solidFill>
                          <a:effectLst/>
                          <a:latin typeface="+mn-ea"/>
                          <a:ea typeface="+mn-ea"/>
                          <a:cs typeface="+mn-cs"/>
                        </a:rPr>
                        <a:t>层</a:t>
                      </a:r>
                      <a:r>
                        <a:rPr lang="zh-CN" altLang="zh-CN" sz="1200" kern="1200" dirty="0" smtClean="0">
                          <a:solidFill>
                            <a:schemeClr val="dk1"/>
                          </a:solidFill>
                          <a:effectLst/>
                          <a:latin typeface="+mn-ea"/>
                          <a:ea typeface="+mn-ea"/>
                          <a:cs typeface="+mn-cs"/>
                        </a:rPr>
                        <a:t>机房</a:t>
                      </a:r>
                      <a:endParaRPr 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552007">
                <a:tc>
                  <a:txBody>
                    <a:bodyPr/>
                    <a:lstStyle/>
                    <a:p>
                      <a:pPr algn="ctr">
                        <a:lnSpc>
                          <a:spcPct val="115000"/>
                        </a:lnSpc>
                        <a:spcAft>
                          <a:spcPts val="0"/>
                        </a:spcAft>
                      </a:pPr>
                      <a:r>
                        <a:rPr lang="en-US" sz="1200">
                          <a:effectLst/>
                          <a:latin typeface="+mn-ea"/>
                          <a:ea typeface="+mn-ea"/>
                        </a:rPr>
                        <a:t>3</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smtClean="0">
                          <a:effectLst/>
                          <a:latin typeface="+mn-ea"/>
                          <a:ea typeface="+mn-ea"/>
                        </a:rPr>
                        <a:t>18</a:t>
                      </a:r>
                      <a:r>
                        <a:rPr lang="zh-CN" sz="1200" dirty="0" smtClean="0">
                          <a:effectLst/>
                          <a:latin typeface="+mn-ea"/>
                          <a:ea typeface="+mn-ea"/>
                        </a:rPr>
                        <a:t>：</a:t>
                      </a:r>
                      <a:r>
                        <a:rPr lang="en-US" sz="1200" dirty="0">
                          <a:effectLst/>
                          <a:latin typeface="+mn-ea"/>
                          <a:ea typeface="+mn-ea"/>
                        </a:rPr>
                        <a:t>00</a:t>
                      </a:r>
                      <a:endParaRPr lang="zh-CN" sz="24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200" dirty="0" smtClean="0">
                          <a:effectLst/>
                          <a:latin typeface="+mn-ea"/>
                          <a:ea typeface="+mn-ea"/>
                          <a:cs typeface="Times New Roman" panose="02020603050405020304"/>
                        </a:rPr>
                        <a:t>基础巡检</a:t>
                      </a:r>
                      <a:endParaRPr lang="zh-CN" altLang="zh-CN" sz="12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200" kern="1200" dirty="0" smtClean="0">
                          <a:solidFill>
                            <a:schemeClr val="dk1"/>
                          </a:solidFill>
                          <a:effectLst/>
                          <a:latin typeface="+mn-ea"/>
                          <a:ea typeface="+mn-ea"/>
                          <a:cs typeface="+mn-cs"/>
                        </a:rPr>
                        <a:t>1-4</a:t>
                      </a:r>
                      <a:r>
                        <a:rPr lang="zh-CN" altLang="zh-CN" sz="1200" kern="1200" dirty="0" smtClean="0">
                          <a:solidFill>
                            <a:schemeClr val="dk1"/>
                          </a:solidFill>
                          <a:effectLst/>
                          <a:latin typeface="+mn-ea"/>
                          <a:ea typeface="+mn-ea"/>
                          <a:cs typeface="+mn-cs"/>
                        </a:rPr>
                        <a:t>层机房</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552007">
                <a:tc>
                  <a:txBody>
                    <a:bodyPr/>
                    <a:lstStyle/>
                    <a:p>
                      <a:pPr algn="ctr">
                        <a:lnSpc>
                          <a:spcPct val="115000"/>
                        </a:lnSpc>
                        <a:spcAft>
                          <a:spcPts val="0"/>
                        </a:spcAft>
                      </a:pPr>
                      <a:r>
                        <a:rPr lang="en-US" sz="1200">
                          <a:effectLst/>
                          <a:latin typeface="+mn-ea"/>
                          <a:ea typeface="+mn-ea"/>
                        </a:rPr>
                        <a:t>4</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smtClean="0">
                          <a:effectLst/>
                          <a:latin typeface="+mn-ea"/>
                          <a:ea typeface="+mn-ea"/>
                        </a:rPr>
                        <a:t>23</a:t>
                      </a:r>
                      <a:r>
                        <a:rPr lang="zh-CN" sz="1200" dirty="0" smtClean="0">
                          <a:effectLst/>
                          <a:latin typeface="+mn-ea"/>
                          <a:ea typeface="+mn-ea"/>
                        </a:rPr>
                        <a:t>：</a:t>
                      </a:r>
                      <a:r>
                        <a:rPr lang="en-US" sz="1200" dirty="0">
                          <a:effectLst/>
                          <a:latin typeface="+mn-ea"/>
                          <a:ea typeface="+mn-ea"/>
                        </a:rPr>
                        <a:t>00</a:t>
                      </a:r>
                      <a:endParaRPr lang="zh-CN" sz="24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200" dirty="0" smtClean="0">
                          <a:effectLst/>
                          <a:latin typeface="+mn-ea"/>
                          <a:ea typeface="+mn-ea"/>
                          <a:cs typeface="Times New Roman" panose="02020603050405020304"/>
                        </a:rPr>
                        <a:t>深度巡</a:t>
                      </a:r>
                      <a:r>
                        <a:rPr lang="zh-CN" altLang="en-US" sz="1200" dirty="0" smtClean="0">
                          <a:effectLst/>
                          <a:latin typeface="+mn-ea"/>
                          <a:ea typeface="+mn-ea"/>
                          <a:cs typeface="Times New Roman" panose="02020603050405020304"/>
                        </a:rPr>
                        <a:t>检</a:t>
                      </a:r>
                      <a:endParaRPr lang="zh-CN" altLang="zh-CN" sz="1200" dirty="0" smtClean="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tabLst/>
                        <a:defRPr/>
                      </a:pPr>
                      <a:r>
                        <a:rPr lang="en-US" altLang="zh-CN" sz="1200" kern="1200" dirty="0" smtClean="0">
                          <a:solidFill>
                            <a:schemeClr val="dk1"/>
                          </a:solidFill>
                          <a:effectLst/>
                          <a:latin typeface="+mn-ea"/>
                          <a:ea typeface="+mn-ea"/>
                          <a:cs typeface="+mn-cs"/>
                        </a:rPr>
                        <a:t>1-4</a:t>
                      </a:r>
                      <a:r>
                        <a:rPr lang="zh-CN" altLang="zh-CN" sz="1200" kern="1200" dirty="0" smtClean="0">
                          <a:solidFill>
                            <a:schemeClr val="dk1"/>
                          </a:solidFill>
                          <a:effectLst/>
                          <a:latin typeface="+mn-ea"/>
                          <a:ea typeface="+mn-ea"/>
                          <a:cs typeface="+mn-cs"/>
                        </a:rPr>
                        <a:t>层机房、空调室外机区域</a:t>
                      </a:r>
                      <a:r>
                        <a:rPr lang="zh-CN" altLang="en-US" sz="1200" kern="1200" dirty="0" smtClean="0">
                          <a:solidFill>
                            <a:schemeClr val="dk1"/>
                          </a:solidFill>
                          <a:effectLst/>
                          <a:latin typeface="+mn-ea"/>
                          <a:ea typeface="+mn-ea"/>
                          <a:cs typeface="+mn-cs"/>
                        </a:rPr>
                        <a:t>、夹层</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a:effectLst/>
                          <a:latin typeface="+mn-ea"/>
                          <a:ea typeface="+mn-ea"/>
                        </a:rPr>
                        <a:t> </a:t>
                      </a:r>
                      <a:endParaRPr lang="zh-CN" sz="2400">
                        <a:effectLst/>
                        <a:latin typeface="+mn-ea"/>
                        <a:ea typeface="+mn-ea"/>
                        <a:cs typeface="Times New Roman" panose="02020603050405020304"/>
                      </a:endParaRPr>
                    </a:p>
                  </a:txBody>
                  <a:tcPr marL="68580" marR="68580" marT="0" marB="0" anchor="ctr"/>
                </a:tc>
              </a:tr>
              <a:tr h="552007">
                <a:tc>
                  <a:txBody>
                    <a:bodyPr/>
                    <a:lstStyle/>
                    <a:p>
                      <a:pPr algn="ctr">
                        <a:lnSpc>
                          <a:spcPct val="115000"/>
                        </a:lnSpc>
                        <a:spcAft>
                          <a:spcPts val="0"/>
                        </a:spcAft>
                      </a:pPr>
                      <a:r>
                        <a:rPr lang="en-US" sz="1200">
                          <a:effectLst/>
                          <a:latin typeface="+mn-ea"/>
                          <a:ea typeface="+mn-ea"/>
                        </a:rPr>
                        <a:t>5</a:t>
                      </a:r>
                      <a:endParaRPr lang="zh-CN" sz="240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smtClean="0">
                          <a:effectLst/>
                          <a:latin typeface="+mn-ea"/>
                          <a:ea typeface="+mn-ea"/>
                        </a:rPr>
                        <a:t>4</a:t>
                      </a:r>
                      <a:r>
                        <a:rPr lang="zh-CN" sz="1200" dirty="0" smtClean="0">
                          <a:effectLst/>
                          <a:latin typeface="+mn-ea"/>
                          <a:ea typeface="+mn-ea"/>
                        </a:rPr>
                        <a:t>：</a:t>
                      </a:r>
                      <a:r>
                        <a:rPr lang="en-US" sz="1200" dirty="0">
                          <a:effectLst/>
                          <a:latin typeface="+mn-ea"/>
                          <a:ea typeface="+mn-ea"/>
                        </a:rPr>
                        <a:t>00</a:t>
                      </a:r>
                      <a:endParaRPr lang="zh-CN" sz="2400" dirty="0">
                        <a:effectLst/>
                        <a:latin typeface="+mn-ea"/>
                        <a:ea typeface="+mn-ea"/>
                        <a:cs typeface="Times New Roman" panose="02020603050405020304"/>
                      </a:endParaRPr>
                    </a:p>
                  </a:txBody>
                  <a:tcPr marL="68580" marR="68580" marT="0" marB="0" anchor="ctr"/>
                </a:tc>
                <a:tc>
                  <a:txBody>
                    <a:bodyPr/>
                    <a:lstStyle/>
                    <a:p>
                      <a:pPr marL="0" marR="0" indent="0" algn="ctr" defTabSz="1218565" rtl="0" eaLnBrk="1" fontAlgn="auto" latinLnBrk="0" hangingPunct="1">
                        <a:lnSpc>
                          <a:spcPct val="115000"/>
                        </a:lnSpc>
                        <a:spcBef>
                          <a:spcPts val="0"/>
                        </a:spcBef>
                        <a:spcAft>
                          <a:spcPts val="0"/>
                        </a:spcAft>
                        <a:buClrTx/>
                        <a:buSzTx/>
                        <a:buFontTx/>
                        <a:buNone/>
                        <a:defRPr/>
                      </a:pPr>
                      <a:r>
                        <a:rPr lang="zh-CN" altLang="en-US" sz="1200" dirty="0" smtClean="0">
                          <a:effectLst/>
                          <a:latin typeface="+mn-ea"/>
                          <a:ea typeface="+mn-ea"/>
                          <a:cs typeface="Times New Roman" panose="02020603050405020304"/>
                        </a:rPr>
                        <a:t>基础巡检</a:t>
                      </a:r>
                      <a:endParaRPr lang="zh-CN" altLang="zh-CN" sz="1200" dirty="0" smtClean="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altLang="zh-CN" sz="1200" kern="1200" dirty="0" smtClean="0">
                          <a:solidFill>
                            <a:schemeClr val="dk1"/>
                          </a:solidFill>
                          <a:effectLst/>
                          <a:latin typeface="+mn-ea"/>
                          <a:ea typeface="+mn-ea"/>
                          <a:cs typeface="+mn-cs"/>
                        </a:rPr>
                        <a:t>1-4</a:t>
                      </a:r>
                      <a:r>
                        <a:rPr lang="zh-CN" altLang="zh-CN" sz="1200" kern="1200" dirty="0" smtClean="0">
                          <a:solidFill>
                            <a:schemeClr val="dk1"/>
                          </a:solidFill>
                          <a:effectLst/>
                          <a:latin typeface="+mn-ea"/>
                          <a:ea typeface="+mn-ea"/>
                          <a:cs typeface="+mn-cs"/>
                        </a:rPr>
                        <a:t>层机房</a:t>
                      </a:r>
                      <a:endParaRPr lang="zh-CN" altLang="zh-CN" sz="1200" dirty="0">
                        <a:effectLst/>
                        <a:latin typeface="+mn-ea"/>
                        <a:ea typeface="+mn-ea"/>
                        <a:cs typeface="Times New Roman" panose="02020603050405020304"/>
                      </a:endParaRPr>
                    </a:p>
                  </a:txBody>
                  <a:tcPr marL="68580" marR="68580" marT="0" marB="0" anchor="ctr"/>
                </a:tc>
                <a:tc>
                  <a:txBody>
                    <a:bodyPr/>
                    <a:lstStyle/>
                    <a:p>
                      <a:pPr algn="ctr">
                        <a:lnSpc>
                          <a:spcPct val="115000"/>
                        </a:lnSpc>
                        <a:spcAft>
                          <a:spcPts val="0"/>
                        </a:spcAft>
                      </a:pPr>
                      <a:r>
                        <a:rPr lang="en-US" sz="1200" dirty="0">
                          <a:effectLst/>
                          <a:latin typeface="+mn-ea"/>
                          <a:ea typeface="+mn-ea"/>
                        </a:rPr>
                        <a:t> </a:t>
                      </a:r>
                      <a:endParaRPr lang="zh-CN" sz="2400" dirty="0">
                        <a:effectLst/>
                        <a:latin typeface="+mn-ea"/>
                        <a:ea typeface="+mn-ea"/>
                        <a:cs typeface="Times New Roman" panose="02020603050405020304"/>
                      </a:endParaRPr>
                    </a:p>
                  </a:txBody>
                  <a:tcPr marL="68580" marR="68580" marT="0" marB="0"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5</a:t>
            </a:fld>
            <a:endParaRPr lang="zh-CN" altLang="en-US" dirty="0"/>
          </a:p>
        </p:txBody>
      </p:sp>
      <p:cxnSp>
        <p:nvCxnSpPr>
          <p:cNvPr id="34" name="直接连接符 33"/>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4940" y="17728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159490" y="202299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154940" y="2255416"/>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154940" y="2060848"/>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159490" y="184482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424754" y="1873807"/>
            <a:ext cx="7775701" cy="810099"/>
            <a:chOff x="3504874" y="1353111"/>
            <a:chExt cx="5182251" cy="1057946"/>
          </a:xfrm>
        </p:grpSpPr>
        <p:sp>
          <p:nvSpPr>
            <p:cNvPr id="13" name="矩形 12"/>
            <p:cNvSpPr/>
            <p:nvPr/>
          </p:nvSpPr>
          <p:spPr>
            <a:xfrm>
              <a:off x="5108996" y="1353111"/>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29"/>
            <p:cNvSpPr/>
            <p:nvPr/>
          </p:nvSpPr>
          <p:spPr>
            <a:xfrm>
              <a:off x="3504874" y="1353111"/>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5" name="TextBox 14"/>
            <p:cNvSpPr txBox="1"/>
            <p:nvPr/>
          </p:nvSpPr>
          <p:spPr>
            <a:xfrm>
              <a:off x="3758792" y="1516717"/>
              <a:ext cx="564237"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01</a:t>
              </a:r>
              <a:endParaRPr lang="zh-CN" altLang="en-US" sz="3200" dirty="0">
                <a:solidFill>
                  <a:schemeClr val="accent1"/>
                </a:solidFill>
                <a:latin typeface="Impact" panose="020B0806030902050204" pitchFamily="34" charset="0"/>
              </a:endParaRPr>
            </a:p>
          </p:txBody>
        </p:sp>
        <p:sp>
          <p:nvSpPr>
            <p:cNvPr id="16" name="TextBox 42"/>
            <p:cNvSpPr txBox="1"/>
            <p:nvPr/>
          </p:nvSpPr>
          <p:spPr>
            <a:xfrm>
              <a:off x="5269496" y="1716282"/>
              <a:ext cx="3416854" cy="442133"/>
            </a:xfrm>
            <a:prstGeom prst="rect">
              <a:avLst/>
            </a:prstGeom>
            <a:noFill/>
          </p:spPr>
          <p:txBody>
            <a:bodyPr wrap="square" rtlCol="0">
              <a:spAutoFit/>
            </a:bodyPr>
            <a:lstStyle/>
            <a:p>
              <a:r>
                <a:rPr lang="zh-CN" altLang="en-US" sz="1600" b="1" dirty="0" smtClean="0">
                  <a:solidFill>
                    <a:schemeClr val="bg1"/>
                  </a:solidFill>
                </a:rPr>
                <a:t>培训目标及要求</a:t>
              </a:r>
              <a:endParaRPr lang="zh-CN" altLang="en-US" sz="1600" b="1" dirty="0">
                <a:solidFill>
                  <a:schemeClr val="bg1"/>
                </a:solidFill>
              </a:endParaRPr>
            </a:p>
          </p:txBody>
        </p:sp>
      </p:grpSp>
      <p:grpSp>
        <p:nvGrpSpPr>
          <p:cNvPr id="17" name="组合 16"/>
          <p:cNvGrpSpPr/>
          <p:nvPr/>
        </p:nvGrpSpPr>
        <p:grpSpPr>
          <a:xfrm>
            <a:off x="2424754" y="2759787"/>
            <a:ext cx="7775702" cy="810099"/>
            <a:chOff x="3504874" y="2510154"/>
            <a:chExt cx="5182252" cy="1057946"/>
          </a:xfrm>
        </p:grpSpPr>
        <p:sp>
          <p:nvSpPr>
            <p:cNvPr id="18" name="矩形 17"/>
            <p:cNvSpPr/>
            <p:nvPr/>
          </p:nvSpPr>
          <p:spPr>
            <a:xfrm>
              <a:off x="5108996" y="2510154"/>
              <a:ext cx="3578130"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29"/>
            <p:cNvSpPr/>
            <p:nvPr/>
          </p:nvSpPr>
          <p:spPr>
            <a:xfrm>
              <a:off x="3504874" y="2510154"/>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TextBox 80"/>
            <p:cNvSpPr txBox="1"/>
            <p:nvPr/>
          </p:nvSpPr>
          <p:spPr>
            <a:xfrm>
              <a:off x="3744450" y="2670391"/>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02</a:t>
              </a:r>
              <a:endParaRPr lang="zh-CN" altLang="en-US" sz="3200" dirty="0">
                <a:solidFill>
                  <a:schemeClr val="accent1"/>
                </a:solidFill>
                <a:latin typeface="Impact" panose="020B0806030902050204" pitchFamily="34" charset="0"/>
              </a:endParaRPr>
            </a:p>
          </p:txBody>
        </p:sp>
        <p:sp>
          <p:nvSpPr>
            <p:cNvPr id="21" name="TextBox 81"/>
            <p:cNvSpPr txBox="1"/>
            <p:nvPr/>
          </p:nvSpPr>
          <p:spPr>
            <a:xfrm>
              <a:off x="5269498" y="2873327"/>
              <a:ext cx="3417628" cy="442133"/>
            </a:xfrm>
            <a:prstGeom prst="rect">
              <a:avLst/>
            </a:prstGeom>
            <a:noFill/>
          </p:spPr>
          <p:txBody>
            <a:bodyPr wrap="square" rtlCol="0">
              <a:spAutoFit/>
            </a:bodyPr>
            <a:lstStyle/>
            <a:p>
              <a:r>
                <a:rPr lang="zh-CN" altLang="en-US" sz="1600" b="1" dirty="0" smtClean="0">
                  <a:solidFill>
                    <a:schemeClr val="bg1"/>
                  </a:solidFill>
                </a:rPr>
                <a:t>巡检实施方式</a:t>
              </a:r>
              <a:endParaRPr lang="zh-CN" altLang="en-US" sz="1600" b="1" dirty="0">
                <a:solidFill>
                  <a:schemeClr val="bg1"/>
                </a:solidFill>
              </a:endParaRPr>
            </a:p>
          </p:txBody>
        </p:sp>
      </p:grpSp>
      <p:grpSp>
        <p:nvGrpSpPr>
          <p:cNvPr id="22" name="组合 21"/>
          <p:cNvGrpSpPr/>
          <p:nvPr/>
        </p:nvGrpSpPr>
        <p:grpSpPr>
          <a:xfrm>
            <a:off x="2424754" y="3645767"/>
            <a:ext cx="7775701" cy="810099"/>
            <a:chOff x="3504874" y="3667198"/>
            <a:chExt cx="5182251" cy="1057946"/>
          </a:xfrm>
        </p:grpSpPr>
        <p:sp>
          <p:nvSpPr>
            <p:cNvPr id="23" name="矩形 22"/>
            <p:cNvSpPr/>
            <p:nvPr/>
          </p:nvSpPr>
          <p:spPr>
            <a:xfrm>
              <a:off x="5108996" y="3667198"/>
              <a:ext cx="3578129" cy="1057946"/>
            </a:xfrm>
            <a:prstGeom prst="rect">
              <a:avLst/>
            </a:prstGeom>
            <a:solidFill>
              <a:schemeClr val="accent1"/>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9"/>
            <p:cNvSpPr/>
            <p:nvPr/>
          </p:nvSpPr>
          <p:spPr>
            <a:xfrm>
              <a:off x="3504874" y="3667198"/>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rgbClr val="339933"/>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TextBox 89"/>
            <p:cNvSpPr txBox="1"/>
            <p:nvPr/>
          </p:nvSpPr>
          <p:spPr>
            <a:xfrm>
              <a:off x="3736212" y="3822566"/>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03</a:t>
              </a:r>
              <a:endParaRPr lang="zh-CN" altLang="en-US" sz="3200" dirty="0">
                <a:solidFill>
                  <a:schemeClr val="accent1"/>
                </a:solidFill>
                <a:latin typeface="Impact" panose="020B0806030902050204" pitchFamily="34" charset="0"/>
              </a:endParaRPr>
            </a:p>
          </p:txBody>
        </p:sp>
        <p:sp>
          <p:nvSpPr>
            <p:cNvPr id="26" name="TextBox 90"/>
            <p:cNvSpPr txBox="1"/>
            <p:nvPr/>
          </p:nvSpPr>
          <p:spPr>
            <a:xfrm>
              <a:off x="5269499" y="4030369"/>
              <a:ext cx="3416852" cy="442133"/>
            </a:xfrm>
            <a:prstGeom prst="rect">
              <a:avLst/>
            </a:prstGeom>
            <a:noFill/>
          </p:spPr>
          <p:txBody>
            <a:bodyPr wrap="square" rtlCol="0">
              <a:spAutoFit/>
            </a:bodyPr>
            <a:lstStyle/>
            <a:p>
              <a:r>
                <a:rPr lang="zh-CN" altLang="en-US" sz="1600" b="1" dirty="0" smtClean="0">
                  <a:solidFill>
                    <a:schemeClr val="bg1"/>
                  </a:solidFill>
                </a:rPr>
                <a:t>巡检工作要求</a:t>
              </a:r>
              <a:endParaRPr lang="zh-CN" altLang="en-US" sz="1600" b="1" dirty="0">
                <a:solidFill>
                  <a:schemeClr val="bg1"/>
                </a:solidFill>
              </a:endParaRPr>
            </a:p>
          </p:txBody>
        </p:sp>
      </p:grpSp>
      <p:grpSp>
        <p:nvGrpSpPr>
          <p:cNvPr id="27" name="组合 26"/>
          <p:cNvGrpSpPr/>
          <p:nvPr/>
        </p:nvGrpSpPr>
        <p:grpSpPr>
          <a:xfrm>
            <a:off x="2423592" y="4527983"/>
            <a:ext cx="7775701" cy="810099"/>
            <a:chOff x="3503712" y="4819326"/>
            <a:chExt cx="5182251" cy="1057946"/>
          </a:xfrm>
        </p:grpSpPr>
        <p:sp>
          <p:nvSpPr>
            <p:cNvPr id="28" name="矩形 27"/>
            <p:cNvSpPr/>
            <p:nvPr/>
          </p:nvSpPr>
          <p:spPr>
            <a:xfrm>
              <a:off x="5107834" y="4819326"/>
              <a:ext cx="3578129" cy="1057946"/>
            </a:xfrm>
            <a:prstGeom prst="rect">
              <a:avLst/>
            </a:prstGeom>
            <a:solidFill>
              <a:schemeClr val="tx1">
                <a:lumMod val="50000"/>
                <a:lumOff val="50000"/>
              </a:schemeClr>
            </a:solidFill>
            <a:ln w="3175">
              <a:solidFill>
                <a:srgbClr val="FFFFFF"/>
              </a:solidFill>
            </a:ln>
            <a:effectLst>
              <a:outerShdw blurRad="76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9"/>
            <p:cNvSpPr/>
            <p:nvPr/>
          </p:nvSpPr>
          <p:spPr>
            <a:xfrm>
              <a:off x="3503712" y="4819326"/>
              <a:ext cx="1764623" cy="1057946"/>
            </a:xfrm>
            <a:custGeom>
              <a:avLst/>
              <a:gdLst/>
              <a:ahLst/>
              <a:cxnLst/>
              <a:rect l="l" t="t" r="r" b="b"/>
              <a:pathLst>
                <a:path w="1801608" h="1080120">
                  <a:moveTo>
                    <a:pt x="566538" y="144016"/>
                  </a:moveTo>
                  <a:cubicBezTo>
                    <a:pt x="347809" y="144016"/>
                    <a:pt x="170494" y="321331"/>
                    <a:pt x="170494" y="540060"/>
                  </a:cubicBezTo>
                  <a:cubicBezTo>
                    <a:pt x="170494" y="758789"/>
                    <a:pt x="347809" y="936104"/>
                    <a:pt x="566538" y="936104"/>
                  </a:cubicBezTo>
                  <a:cubicBezTo>
                    <a:pt x="785267" y="936104"/>
                    <a:pt x="962582" y="758789"/>
                    <a:pt x="962582" y="540060"/>
                  </a:cubicBezTo>
                  <a:cubicBezTo>
                    <a:pt x="962582" y="321331"/>
                    <a:pt x="785267" y="144016"/>
                    <a:pt x="566538" y="144016"/>
                  </a:cubicBezTo>
                  <a:close/>
                  <a:moveTo>
                    <a:pt x="0" y="0"/>
                  </a:moveTo>
                  <a:lnTo>
                    <a:pt x="1649800" y="0"/>
                  </a:lnTo>
                  <a:lnTo>
                    <a:pt x="1649800" y="376201"/>
                  </a:lnTo>
                  <a:lnTo>
                    <a:pt x="1801608" y="550380"/>
                  </a:lnTo>
                  <a:lnTo>
                    <a:pt x="1649800" y="703920"/>
                  </a:lnTo>
                  <a:lnTo>
                    <a:pt x="1649800" y="1080120"/>
                  </a:lnTo>
                  <a:lnTo>
                    <a:pt x="0" y="1080120"/>
                  </a:lnTo>
                  <a:close/>
                </a:path>
              </a:pathLst>
            </a:custGeom>
            <a:solidFill>
              <a:schemeClr val="accent1"/>
            </a:solidFill>
            <a:ln w="3175">
              <a:solidFill>
                <a:schemeClr val="accent1"/>
              </a:solidFill>
            </a:ln>
            <a:effectLst>
              <a:outerShdw blurRad="76200" dist="38100" dir="81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TextBox 89"/>
            <p:cNvSpPr txBox="1"/>
            <p:nvPr/>
          </p:nvSpPr>
          <p:spPr>
            <a:xfrm>
              <a:off x="3744450" y="4974694"/>
              <a:ext cx="616706" cy="763685"/>
            </a:xfrm>
            <a:prstGeom prst="rect">
              <a:avLst/>
            </a:prstGeom>
            <a:noFill/>
          </p:spPr>
          <p:txBody>
            <a:bodyPr wrap="square" rtlCol="0" anchor="ctr" anchorCtr="1">
              <a:spAutoFit/>
            </a:bodyPr>
            <a:lstStyle/>
            <a:p>
              <a:pPr algn="ctr"/>
              <a:r>
                <a:rPr lang="en-US" altLang="zh-CN" sz="3200" dirty="0" smtClean="0">
                  <a:solidFill>
                    <a:schemeClr val="accent1"/>
                  </a:solidFill>
                  <a:latin typeface="Impact" panose="020B0806030902050204" pitchFamily="34" charset="0"/>
                </a:rPr>
                <a:t>04</a:t>
              </a:r>
              <a:endParaRPr lang="zh-CN" altLang="en-US" sz="3200" dirty="0">
                <a:solidFill>
                  <a:schemeClr val="accent1"/>
                </a:solidFill>
                <a:latin typeface="Impact" panose="020B0806030902050204" pitchFamily="34" charset="0"/>
              </a:endParaRPr>
            </a:p>
          </p:txBody>
        </p:sp>
        <p:sp>
          <p:nvSpPr>
            <p:cNvPr id="33" name="TextBox 90"/>
            <p:cNvSpPr txBox="1"/>
            <p:nvPr/>
          </p:nvSpPr>
          <p:spPr>
            <a:xfrm>
              <a:off x="5268337" y="5182497"/>
              <a:ext cx="3417626" cy="442133"/>
            </a:xfrm>
            <a:prstGeom prst="rect">
              <a:avLst/>
            </a:prstGeom>
            <a:noFill/>
          </p:spPr>
          <p:txBody>
            <a:bodyPr wrap="square" rtlCol="0">
              <a:spAutoFit/>
            </a:bodyPr>
            <a:lstStyle/>
            <a:p>
              <a:r>
                <a:rPr lang="zh-CN" altLang="en-US" sz="1600" b="1" dirty="0" smtClean="0">
                  <a:solidFill>
                    <a:schemeClr val="bg1"/>
                  </a:solidFill>
                </a:rPr>
                <a:t>巡检表讲解</a:t>
              </a:r>
              <a:endParaRPr lang="zh-CN" altLang="en-US" sz="1600" b="1"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6</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1703512" y="2132856"/>
            <a:ext cx="8784976" cy="2308324"/>
          </a:xfrm>
          <a:prstGeom prst="rect">
            <a:avLst/>
          </a:prstGeom>
        </p:spPr>
        <p:txBody>
          <a:bodyPr wrap="square">
            <a:spAutoFit/>
          </a:bodyPr>
          <a:lstStyle/>
          <a:p>
            <a:pPr marL="0" lvl="1">
              <a:lnSpc>
                <a:spcPct val="150000"/>
              </a:lnSpc>
            </a:pPr>
            <a:r>
              <a:rPr lang="zh-CN" altLang="en-US" sz="2000" cap="small" dirty="0"/>
              <a:t>巡检</a:t>
            </a:r>
            <a:r>
              <a:rPr lang="zh-CN" altLang="zh-CN" sz="2000" cap="small" dirty="0" smtClean="0"/>
              <a:t>人员</a:t>
            </a:r>
            <a:endParaRPr lang="zh-CN" altLang="zh-CN" sz="2000" cap="small" dirty="0"/>
          </a:p>
          <a:p>
            <a:pPr>
              <a:lnSpc>
                <a:spcPct val="150000"/>
              </a:lnSpc>
            </a:pPr>
            <a:r>
              <a:rPr lang="en-US" altLang="zh-CN" sz="1400" dirty="0" smtClean="0"/>
              <a:t>         </a:t>
            </a:r>
            <a:r>
              <a:rPr lang="zh-CN" altLang="zh-CN" sz="1400" dirty="0" smtClean="0"/>
              <a:t>数据</a:t>
            </a:r>
            <a:r>
              <a:rPr lang="zh-CN" altLang="zh-CN" sz="1400" dirty="0"/>
              <a:t>中心现场巡检人员需要具备相关专业证照及专业培训的合格人员，巡检人员须熟悉现场设备运行状态和设备的操作</a:t>
            </a:r>
            <a:r>
              <a:rPr lang="zh-CN" altLang="zh-CN" sz="1400" dirty="0" smtClean="0"/>
              <a:t>方法</a:t>
            </a:r>
            <a:r>
              <a:rPr lang="zh-CN" altLang="en-US" sz="1400" dirty="0" smtClean="0"/>
              <a:t>；</a:t>
            </a:r>
            <a:endParaRPr lang="en-US" altLang="zh-CN" sz="1400" dirty="0" smtClean="0"/>
          </a:p>
          <a:p>
            <a:pPr>
              <a:lnSpc>
                <a:spcPct val="150000"/>
              </a:lnSpc>
            </a:pPr>
            <a:r>
              <a:rPr lang="zh-CN" altLang="zh-CN" sz="2000" cap="small" dirty="0" smtClean="0"/>
              <a:t>巡检</a:t>
            </a:r>
            <a:r>
              <a:rPr lang="zh-CN" altLang="zh-CN" sz="2000" cap="small" dirty="0"/>
              <a:t>过程</a:t>
            </a:r>
          </a:p>
          <a:p>
            <a:pPr>
              <a:lnSpc>
                <a:spcPct val="150000"/>
              </a:lnSpc>
            </a:pPr>
            <a:r>
              <a:rPr lang="en-US" altLang="zh-CN" sz="1400" dirty="0" smtClean="0"/>
              <a:t>         </a:t>
            </a:r>
            <a:r>
              <a:rPr lang="zh-CN" altLang="zh-CN" sz="1400" dirty="0" smtClean="0"/>
              <a:t>数据</a:t>
            </a:r>
            <a:r>
              <a:rPr lang="zh-CN" altLang="zh-CN" sz="1400" dirty="0"/>
              <a:t>中心各机房巡检过程中巡检人员应注意力集中，不可从事与设备巡检无关事宜，巡检人员应严格按照规定巡检路线、巡检内容和要求进行巡检工作。</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7</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2495600" y="1700808"/>
            <a:ext cx="6552728" cy="3462486"/>
          </a:xfrm>
          <a:prstGeom prst="rect">
            <a:avLst/>
          </a:prstGeom>
        </p:spPr>
        <p:txBody>
          <a:bodyPr wrap="square">
            <a:spAutoFit/>
          </a:bodyPr>
          <a:lstStyle/>
          <a:p>
            <a:pPr marL="0" lvl="1">
              <a:lnSpc>
                <a:spcPct val="150000"/>
              </a:lnSpc>
            </a:pPr>
            <a:r>
              <a:rPr lang="zh-CN" altLang="en-US" sz="2000" cap="small" dirty="0" smtClean="0">
                <a:latin typeface="+mn-ea"/>
              </a:rPr>
              <a:t>巡检表填写</a:t>
            </a:r>
            <a:endParaRPr lang="zh-CN" altLang="zh-CN" sz="2000" cap="small" dirty="0">
              <a:latin typeface="+mn-ea"/>
            </a:endParaRPr>
          </a:p>
          <a:p>
            <a:pPr>
              <a:lnSpc>
                <a:spcPct val="150000"/>
              </a:lnSpc>
            </a:pPr>
            <a:r>
              <a:rPr lang="en-US" altLang="zh-CN" sz="1400" dirty="0" smtClean="0">
                <a:latin typeface="+mn-ea"/>
              </a:rPr>
              <a:t>        </a:t>
            </a:r>
            <a:r>
              <a:rPr lang="zh-CN" altLang="zh-CN" sz="1400" dirty="0" smtClean="0">
                <a:latin typeface="+mn-ea"/>
              </a:rPr>
              <a:t>值班</a:t>
            </a:r>
            <a:r>
              <a:rPr lang="zh-CN" altLang="zh-CN" sz="1400" dirty="0">
                <a:latin typeface="+mn-ea"/>
              </a:rPr>
              <a:t>人员应认真填写巡检表格，巡检表格应格式统一、内容准确、字迹清晰。具体要求如下：</a:t>
            </a:r>
          </a:p>
          <a:p>
            <a:pPr marL="742950" lvl="1" indent="-285750">
              <a:lnSpc>
                <a:spcPct val="150000"/>
              </a:lnSpc>
              <a:buFont typeface="Wingdings" panose="05000000000000000000" pitchFamily="2" charset="2"/>
              <a:buChar char="Ø"/>
            </a:pPr>
            <a:r>
              <a:rPr lang="zh-CN" altLang="en-US" sz="1400" dirty="0" smtClean="0">
                <a:latin typeface="+mn-ea"/>
              </a:rPr>
              <a:t>巡检</a:t>
            </a:r>
            <a:r>
              <a:rPr lang="zh-CN" altLang="en-US" sz="1400" dirty="0">
                <a:latin typeface="+mn-ea"/>
              </a:rPr>
              <a:t>表格不得有空白项，无巡检内容区域应用“</a:t>
            </a:r>
            <a:r>
              <a:rPr lang="en-US" altLang="zh-CN" sz="1400" dirty="0">
                <a:latin typeface="+mn-ea"/>
              </a:rPr>
              <a:t>\”</a:t>
            </a:r>
            <a:r>
              <a:rPr lang="zh-CN" altLang="en-US" sz="1400" dirty="0">
                <a:latin typeface="+mn-ea"/>
              </a:rPr>
              <a:t>划掉，备注无</a:t>
            </a:r>
            <a:r>
              <a:rPr lang="zh-CN" altLang="en-US" sz="1400" dirty="0" smtClean="0">
                <a:latin typeface="+mn-ea"/>
              </a:rPr>
              <a:t>内容   的</a:t>
            </a:r>
            <a:r>
              <a:rPr lang="zh-CN" altLang="en-US" sz="1400" dirty="0">
                <a:latin typeface="+mn-ea"/>
              </a:rPr>
              <a:t>应填写“无”；</a:t>
            </a:r>
          </a:p>
          <a:p>
            <a:pPr marL="742950" lvl="1" indent="-285750">
              <a:lnSpc>
                <a:spcPct val="150000"/>
              </a:lnSpc>
              <a:buFont typeface="Wingdings" panose="05000000000000000000" pitchFamily="2" charset="2"/>
              <a:buChar char="Ø"/>
            </a:pPr>
            <a:r>
              <a:rPr lang="zh-CN" altLang="en-US" sz="1400" dirty="0" smtClean="0">
                <a:latin typeface="+mn-ea"/>
              </a:rPr>
              <a:t>巡检</a:t>
            </a:r>
            <a:r>
              <a:rPr lang="zh-CN" altLang="en-US" sz="1400" dirty="0">
                <a:latin typeface="+mn-ea"/>
              </a:rPr>
              <a:t>人员应保证巡检内容的准确性，同一张巡检表格中不得出现</a:t>
            </a:r>
            <a:r>
              <a:rPr lang="en-US" altLang="zh-CN" sz="1400" dirty="0">
                <a:latin typeface="+mn-ea"/>
              </a:rPr>
              <a:t>2</a:t>
            </a:r>
            <a:r>
              <a:rPr lang="zh-CN" altLang="en-US" sz="1400" dirty="0">
                <a:latin typeface="+mn-ea"/>
              </a:rPr>
              <a:t>处以上的修改、涂改痕迹；</a:t>
            </a:r>
          </a:p>
          <a:p>
            <a:pPr marL="742950" lvl="1" indent="-285750">
              <a:lnSpc>
                <a:spcPct val="150000"/>
              </a:lnSpc>
              <a:buFont typeface="Wingdings" panose="05000000000000000000" pitchFamily="2" charset="2"/>
              <a:buChar char="Ø"/>
            </a:pPr>
            <a:r>
              <a:rPr lang="zh-CN" altLang="en-US" sz="1400" dirty="0" smtClean="0">
                <a:latin typeface="+mn-ea"/>
              </a:rPr>
              <a:t>巡检</a:t>
            </a:r>
            <a:r>
              <a:rPr lang="zh-CN" altLang="en-US" sz="1400" dirty="0">
                <a:latin typeface="+mn-ea"/>
              </a:rPr>
              <a:t>表中环境及状态等判定巡检结论，应使用“√”进行勾选，若巡检项中有异常情况，应在备注栏中进行说明。</a:t>
            </a:r>
          </a:p>
          <a:p>
            <a:pPr>
              <a:lnSpc>
                <a:spcPct val="150000"/>
              </a:lnSpc>
            </a:pPr>
            <a:endParaRPr lang="en-US" altLang="zh-CN" sz="1400" dirty="0" smtClean="0">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035971" y="6334897"/>
            <a:ext cx="292061" cy="283147"/>
          </a:xfrm>
        </p:spPr>
        <p:txBody>
          <a:bodyPr/>
          <a:lstStyle/>
          <a:p>
            <a:fld id="{55183D58-648D-4475-BEF8-624F48514A30}" type="slidenum">
              <a:rPr lang="zh-CN" altLang="en-US" smtClean="0"/>
              <a:t>8</a:t>
            </a:fld>
            <a:endParaRPr lang="zh-CN" altLang="en-US" dirty="0"/>
          </a:p>
        </p:txBody>
      </p:sp>
      <p:sp>
        <p:nvSpPr>
          <p:cNvPr id="6" name="TextBox 5"/>
          <p:cNvSpPr txBox="1"/>
          <p:nvPr/>
        </p:nvSpPr>
        <p:spPr>
          <a:xfrm>
            <a:off x="1703512" y="404664"/>
            <a:ext cx="8856984" cy="461665"/>
          </a:xfrm>
          <a:prstGeom prst="rect">
            <a:avLst/>
          </a:prstGeom>
          <a:noFill/>
        </p:spPr>
        <p:txBody>
          <a:bodyPr wrap="square" rtlCol="0">
            <a:spAutoFit/>
          </a:bodyPr>
          <a:lstStyle/>
          <a:p>
            <a:r>
              <a:rPr lang="zh-CN" altLang="en-US" sz="2400" b="1" dirty="0" smtClean="0">
                <a:solidFill>
                  <a:schemeClr val="accent1"/>
                </a:solidFill>
              </a:rPr>
              <a:t>巡检工作要求</a:t>
            </a:r>
            <a:endParaRPr lang="zh-CN" altLang="en-US" sz="2400" b="1" dirty="0">
              <a:solidFill>
                <a:schemeClr val="accent1"/>
              </a:solidFill>
            </a:endParaRPr>
          </a:p>
        </p:txBody>
      </p:sp>
      <p:sp>
        <p:nvSpPr>
          <p:cNvPr id="4" name="矩形 3"/>
          <p:cNvSpPr/>
          <p:nvPr/>
        </p:nvSpPr>
        <p:spPr>
          <a:xfrm>
            <a:off x="2495600" y="1700808"/>
            <a:ext cx="6552728" cy="2954655"/>
          </a:xfrm>
          <a:prstGeom prst="rect">
            <a:avLst/>
          </a:prstGeom>
        </p:spPr>
        <p:txBody>
          <a:bodyPr wrap="square">
            <a:spAutoFit/>
          </a:bodyPr>
          <a:lstStyle/>
          <a:p>
            <a:pPr marL="0" lvl="1">
              <a:lnSpc>
                <a:spcPct val="150000"/>
              </a:lnSpc>
            </a:pPr>
            <a:r>
              <a:rPr lang="zh-CN" altLang="en-US" sz="2000" dirty="0" smtClean="0">
                <a:latin typeface="+mn-ea"/>
              </a:rPr>
              <a:t>巡检</a:t>
            </a:r>
            <a:r>
              <a:rPr lang="zh-CN" altLang="en-US" sz="2000" dirty="0">
                <a:latin typeface="+mn-ea"/>
              </a:rPr>
              <a:t>表存档</a:t>
            </a:r>
          </a:p>
          <a:p>
            <a:pPr>
              <a:lnSpc>
                <a:spcPct val="150000"/>
              </a:lnSpc>
            </a:pPr>
            <a:r>
              <a:rPr lang="zh-CN" altLang="en-US" sz="1400" dirty="0" smtClean="0">
                <a:latin typeface="+mn-ea"/>
              </a:rPr>
              <a:t>        巡检</a:t>
            </a:r>
            <a:r>
              <a:rPr lang="zh-CN" altLang="en-US" sz="1400" dirty="0">
                <a:latin typeface="+mn-ea"/>
              </a:rPr>
              <a:t>表格应和交接班记录一起与接班人员进行交接，巡检记录应由专人负责保管，保存期为</a:t>
            </a:r>
            <a:r>
              <a:rPr lang="en-US" altLang="zh-CN" sz="1400" dirty="0">
                <a:latin typeface="+mn-ea"/>
              </a:rPr>
              <a:t>2</a:t>
            </a:r>
            <a:r>
              <a:rPr lang="zh-CN" altLang="en-US" sz="1400" dirty="0">
                <a:latin typeface="+mn-ea"/>
              </a:rPr>
              <a:t>年</a:t>
            </a:r>
            <a:r>
              <a:rPr lang="zh-CN" altLang="en-US" sz="1400" dirty="0" smtClean="0">
                <a:latin typeface="+mn-ea"/>
              </a:rPr>
              <a:t>。</a:t>
            </a:r>
            <a:endParaRPr lang="en-US" altLang="zh-CN" sz="1400" dirty="0" smtClean="0">
              <a:latin typeface="+mn-ea"/>
            </a:endParaRPr>
          </a:p>
          <a:p>
            <a:pPr>
              <a:lnSpc>
                <a:spcPct val="150000"/>
              </a:lnSpc>
            </a:pPr>
            <a:endParaRPr lang="zh-CN" altLang="en-US" sz="1400" dirty="0">
              <a:latin typeface="+mn-ea"/>
            </a:endParaRPr>
          </a:p>
          <a:p>
            <a:pPr>
              <a:lnSpc>
                <a:spcPct val="150000"/>
              </a:lnSpc>
            </a:pPr>
            <a:r>
              <a:rPr lang="zh-CN" altLang="en-US" sz="2000" dirty="0" smtClean="0">
                <a:latin typeface="+mn-ea"/>
              </a:rPr>
              <a:t>巡检</a:t>
            </a:r>
            <a:r>
              <a:rPr lang="zh-CN" altLang="en-US" sz="2000" dirty="0">
                <a:latin typeface="+mn-ea"/>
              </a:rPr>
              <a:t>记录审核</a:t>
            </a:r>
          </a:p>
          <a:p>
            <a:pPr>
              <a:lnSpc>
                <a:spcPct val="150000"/>
              </a:lnSpc>
            </a:pPr>
            <a:r>
              <a:rPr lang="zh-CN" altLang="en-US" sz="1400" dirty="0" smtClean="0">
                <a:latin typeface="+mn-ea"/>
              </a:rPr>
              <a:t>        巡检</a:t>
            </a:r>
            <a:r>
              <a:rPr lang="zh-CN" altLang="en-US" sz="1400" dirty="0">
                <a:latin typeface="+mn-ea"/>
              </a:rPr>
              <a:t>表作为基础设施重要的运行记录内容，由接班人对上一班次的巡检内容进行审核，此外所有存档巡检记录表需主管进行审核签字。</a:t>
            </a:r>
          </a:p>
          <a:p>
            <a:pPr>
              <a:lnSpc>
                <a:spcPct val="150000"/>
              </a:lnSpc>
            </a:pPr>
            <a:endParaRPr lang="en-US" altLang="zh-CN" sz="1400" dirty="0" smtClean="0">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EEACA"/>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CEEACA"/>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Paper</Template>
  <TotalTime>43</TotalTime>
  <Words>3215</Words>
  <Application>Microsoft Office PowerPoint</Application>
  <PresentationFormat>自定义</PresentationFormat>
  <Paragraphs>1799</Paragraphs>
  <Slides>22</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Times New Roman</vt:lpstr>
      <vt:lpstr>Copperplate Gothic Bold</vt:lpstr>
      <vt:lpstr>Impact</vt:lpstr>
      <vt:lpstr>微软雅黑</vt:lpstr>
      <vt:lpstr>华康俪金黑W8</vt:lpstr>
      <vt:lpstr>Calibri</vt:lpstr>
      <vt:lpstr>Wingdings</vt:lpstr>
      <vt:lpstr>Tahoma</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Ccc</cp:lastModifiedBy>
  <cp:revision>457</cp:revision>
  <dcterms:created xsi:type="dcterms:W3CDTF">2014-01-11T15:22:00Z</dcterms:created>
  <dcterms:modified xsi:type="dcterms:W3CDTF">2019-10-16T01:18:20Z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