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2"/>
  </p:notesMasterIdLst>
  <p:handoutMasterIdLst>
    <p:handoutMasterId r:id="rId23"/>
  </p:handoutMasterIdLst>
  <p:sldIdLst>
    <p:sldId id="356" r:id="rId2"/>
    <p:sldId id="357" r:id="rId3"/>
    <p:sldId id="358" r:id="rId4"/>
    <p:sldId id="360" r:id="rId5"/>
    <p:sldId id="359" r:id="rId6"/>
    <p:sldId id="362" r:id="rId7"/>
    <p:sldId id="361" r:id="rId8"/>
    <p:sldId id="363" r:id="rId9"/>
    <p:sldId id="364" r:id="rId10"/>
    <p:sldId id="365" r:id="rId11"/>
    <p:sldId id="366" r:id="rId12"/>
    <p:sldId id="367" r:id="rId13"/>
    <p:sldId id="368" r:id="rId14"/>
    <p:sldId id="369" r:id="rId15"/>
    <p:sldId id="370" r:id="rId16"/>
    <p:sldId id="371" r:id="rId17"/>
    <p:sldId id="372" r:id="rId18"/>
    <p:sldId id="373" r:id="rId19"/>
    <p:sldId id="375" r:id="rId20"/>
    <p:sldId id="281" r:id="rId21"/>
  </p:sldIdLst>
  <p:sldSz cx="12192000" cy="6858000"/>
  <p:notesSz cx="6858000" cy="9144000"/>
  <p:embeddedFontLst>
    <p:embeddedFont>
      <p:font typeface="等线" panose="02010600030101010101" pitchFamily="2" charset="-122"/>
      <p:regular r:id="rId24"/>
      <p:bold r:id="rId25"/>
    </p:embeddedFont>
    <p:embeddedFont>
      <p:font typeface="等线 Light" panose="02010600030101010101" pitchFamily="2" charset="-122"/>
      <p:regular r:id="rId26"/>
    </p:embeddedFont>
    <p:embeddedFont>
      <p:font typeface="微软雅黑" panose="020B0503020204020204" pitchFamily="34" charset="-122"/>
      <p:regular r:id="rId27"/>
      <p:bold r:id="rId28"/>
    </p:embeddedFont>
    <p:embeddedFont>
      <p:font typeface="Calibri" panose="020F0502020204030204" pitchFamily="34" charset="0"/>
      <p:regular r:id="rId29"/>
      <p:bold r:id="rId30"/>
      <p:italic r:id="rId31"/>
      <p:boldItalic r:id="rId32"/>
    </p:embeddedFont>
    <p:embeddedFont>
      <p:font typeface="Copperplate Gothic Bold" panose="020E0705020206020404" pitchFamily="34" charset="0"/>
      <p:regular r:id="rId33"/>
    </p:embeddedFont>
    <p:embeddedFont>
      <p:font typeface="Impact" panose="020B0806030902050204" pitchFamily="34" charset="0"/>
      <p:regular r:id="rId34"/>
    </p:embeddedFont>
    <p:embeddedFont>
      <p:font typeface="Tahoma" panose="020B0604030504040204" pitchFamily="34" charset="0"/>
      <p:regular r:id="rId35"/>
      <p:bold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orient="horz" pos="1298">
          <p15:clr>
            <a:srgbClr val="A4A3A4"/>
          </p15:clr>
        </p15:guide>
        <p15:guide id="3" orient="horz" pos="3793">
          <p15:clr>
            <a:srgbClr val="A4A3A4"/>
          </p15:clr>
        </p15:guide>
        <p15:guide id="4" orient="horz" pos="3113">
          <p15:clr>
            <a:srgbClr val="A4A3A4"/>
          </p15:clr>
        </p15:guide>
        <p15:guide id="5" orient="horz" pos="2704">
          <p15:clr>
            <a:srgbClr val="A4A3A4"/>
          </p15:clr>
        </p15:guide>
        <p15:guide id="6" orient="horz" pos="3294">
          <p15:clr>
            <a:srgbClr val="A4A3A4"/>
          </p15:clr>
        </p15:guide>
        <p15:guide id="7" pos="3840">
          <p15:clr>
            <a:srgbClr val="A4A3A4"/>
          </p15:clr>
        </p15:guide>
        <p15:guide id="8" pos="892">
          <p15:clr>
            <a:srgbClr val="A4A3A4"/>
          </p15:clr>
        </p15:guide>
        <p15:guide id="9" pos="7650">
          <p15:clr>
            <a:srgbClr val="A4A3A4"/>
          </p15:clr>
        </p15:guide>
        <p15:guide id="10" pos="7015">
          <p15:clr>
            <a:srgbClr val="A4A3A4"/>
          </p15:clr>
        </p15:guide>
        <p15:guide id="11" pos="1255">
          <p15:clr>
            <a:srgbClr val="A4A3A4"/>
          </p15:clr>
        </p15:guide>
        <p15:guide id="12" pos="6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9" autoAdjust="0"/>
    <p:restoredTop sz="90750" autoAdjust="0"/>
  </p:normalViewPr>
  <p:slideViewPr>
    <p:cSldViewPr showGuides="1">
      <p:cViewPr>
        <p:scale>
          <a:sx n="60" d="100"/>
          <a:sy n="60" d="100"/>
        </p:scale>
        <p:origin x="204" y="42"/>
      </p:cViewPr>
      <p:guideLst>
        <p:guide orient="horz" pos="391"/>
        <p:guide orient="horz" pos="1298"/>
        <p:guide orient="horz" pos="3793"/>
        <p:guide orient="horz" pos="3113"/>
        <p:guide orient="horz" pos="2704"/>
        <p:guide orient="horz" pos="3294"/>
        <p:guide pos="3840"/>
        <p:guide pos="892"/>
        <p:guide pos="7650"/>
        <p:guide pos="7015"/>
        <p:guide pos="1255"/>
        <p:guide pos="6335"/>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t>2019/10/16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润泽科技数据中心</a:t>
            </a:r>
          </a:p>
          <a:p>
            <a:pPr algn="ctr"/>
            <a:endParaRPr lang="en-US" altLang="zh-CN" sz="3200" b="1" dirty="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858385" y="6093460"/>
            <a:ext cx="2790190"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润泽科技发展有限公司</a:t>
            </a: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润泽LOGO"/>
          <p:cNvPicPr>
            <a:picLocks noChangeAspect="1"/>
          </p:cNvPicPr>
          <p:nvPr userDrawn="1"/>
        </p:nvPicPr>
        <p:blipFill>
          <a:blip r:embed="rId3"/>
          <a:stretch>
            <a:fillRect/>
          </a:stretch>
        </p:blipFill>
        <p:spPr>
          <a:xfrm>
            <a:off x="-69215" y="14605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a:solidFill>
                  <a:schemeClr val="accent1"/>
                </a:solidFill>
              </a:rPr>
              <a:t>目录</a:t>
            </a:r>
          </a:p>
        </p:txBody>
      </p:sp>
      <p:pic>
        <p:nvPicPr>
          <p:cNvPr id="2" name="图片 1" descr="润泽LOGO"/>
          <p:cNvPicPr>
            <a:picLocks noChangeAspect="1"/>
          </p:cNvPicPr>
          <p:nvPr userDrawn="1"/>
        </p:nvPicPr>
        <p:blipFill>
          <a:blip r:embed="rId2"/>
          <a:stretch>
            <a:fillRect/>
          </a:stretch>
        </p:blipFill>
        <p:spPr>
          <a:xfrm>
            <a:off x="8386445" y="39433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272780" y="22796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509635" y="9461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333740" y="33274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447405" y="33274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368665" y="33274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45"/>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8" name="TextBox 47"/>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447405" y="33274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858385" y="6093460"/>
            <a:ext cx="2939415"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润泽科技发展有限公司</a:t>
            </a:r>
          </a:p>
        </p:txBody>
      </p:sp>
      <p:pic>
        <p:nvPicPr>
          <p:cNvPr id="2" name="图片 1" descr="润泽LOGO"/>
          <p:cNvPicPr>
            <a:picLocks noChangeAspect="1"/>
          </p:cNvPicPr>
          <p:nvPr userDrawn="1"/>
        </p:nvPicPr>
        <p:blipFill>
          <a:blip r:embed="rId3"/>
          <a:stretch>
            <a:fillRect/>
          </a:stretch>
        </p:blipFill>
        <p:spPr>
          <a:xfrm>
            <a:off x="8482965" y="10223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3"/>
          <p:cNvSpPr txBox="1"/>
          <p:nvPr/>
        </p:nvSpPr>
        <p:spPr>
          <a:xfrm>
            <a:off x="3287688" y="3212976"/>
            <a:ext cx="5387481" cy="584775"/>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zh-CN"/>
            </a:defPPr>
            <a:lvl1pPr algn="ctr">
              <a:defRPr sz="3200" b="1">
                <a:ln w="3175">
                  <a:solidFill>
                    <a:srgbClr val="31A5D7"/>
                  </a:solidFill>
                </a:ln>
                <a:latin typeface="+mj-ea"/>
                <a:ea typeface="+mj-ea"/>
              </a:defRPr>
            </a:lvl1pPr>
          </a:lstStyle>
          <a:p>
            <a:r>
              <a:rPr lang="zh-CN" altLang="en-US" dirty="0">
                <a:solidFill>
                  <a:schemeClr val="bg1"/>
                </a:solidFill>
              </a:rPr>
              <a:t>数据中心例行巡检培训</a:t>
            </a:r>
            <a:endParaRPr lang="en-US" altLang="zh-CN" dirty="0">
              <a:solidFill>
                <a:schemeClr val="bg1"/>
              </a:solidFill>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a:t>培训讲师：</a:t>
            </a:r>
            <a:endParaRPr lang="en-US" altLang="zh-CN" dirty="0"/>
          </a:p>
          <a:p>
            <a:r>
              <a:rPr lang="zh-CN" altLang="en-US" dirty="0"/>
              <a:t>培训日期：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9</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巡检工作要求</a:t>
            </a:r>
          </a:p>
        </p:txBody>
      </p:sp>
      <p:sp>
        <p:nvSpPr>
          <p:cNvPr id="4" name="矩形 3"/>
          <p:cNvSpPr/>
          <p:nvPr/>
        </p:nvSpPr>
        <p:spPr>
          <a:xfrm>
            <a:off x="1775520" y="1700808"/>
            <a:ext cx="8136904" cy="3785652"/>
          </a:xfrm>
          <a:prstGeom prst="rect">
            <a:avLst/>
          </a:prstGeom>
        </p:spPr>
        <p:txBody>
          <a:bodyPr wrap="square">
            <a:spAutoFit/>
          </a:bodyPr>
          <a:lstStyle/>
          <a:p>
            <a:pPr marL="0" lvl="1">
              <a:lnSpc>
                <a:spcPct val="150000"/>
              </a:lnSpc>
            </a:pPr>
            <a:r>
              <a:rPr lang="zh-CN" altLang="en-US" sz="2000" dirty="0"/>
              <a:t>巡检方法</a:t>
            </a:r>
          </a:p>
          <a:p>
            <a:pPr>
              <a:lnSpc>
                <a:spcPct val="150000"/>
              </a:lnSpc>
            </a:pPr>
            <a:r>
              <a:rPr lang="zh-CN" altLang="en-US" sz="1400" dirty="0"/>
              <a:t>        运维人员对基础设施进行例行巡检时应应通过设备状态指示、设备周边环境等因素的变化来判断设备状态，及时发现设备运行问题。基本巡检原则遵循如下方法：</a:t>
            </a:r>
          </a:p>
          <a:p>
            <a:pPr marL="742950" lvl="1" indent="-285750">
              <a:lnSpc>
                <a:spcPct val="150000"/>
              </a:lnSpc>
              <a:buFont typeface="Wingdings" panose="05000000000000000000" pitchFamily="2" charset="2"/>
              <a:buChar char="Ø"/>
            </a:pPr>
            <a:r>
              <a:rPr lang="zh-CN" altLang="en-US" sz="1400" dirty="0"/>
              <a:t>听：倾听设备运行的声音是否正常，有无因设备机械问题导致的异响或设备报警导致的异响；</a:t>
            </a:r>
          </a:p>
          <a:p>
            <a:pPr marL="742950" lvl="1" indent="-285750">
              <a:lnSpc>
                <a:spcPct val="150000"/>
              </a:lnSpc>
              <a:buFont typeface="Wingdings" panose="05000000000000000000" pitchFamily="2" charset="2"/>
              <a:buChar char="Ø"/>
            </a:pPr>
            <a:r>
              <a:rPr lang="zh-CN" altLang="en-US" sz="1400" dirty="0"/>
              <a:t>看：观察设备外观有无异常如，设备破损、指示灯状态异常，有无小动物运动痕迹、漏水现象；</a:t>
            </a:r>
          </a:p>
          <a:p>
            <a:pPr marL="742950" lvl="1" indent="-285750">
              <a:lnSpc>
                <a:spcPct val="150000"/>
              </a:lnSpc>
              <a:buFont typeface="Wingdings" panose="05000000000000000000" pitchFamily="2" charset="2"/>
              <a:buChar char="Ø"/>
            </a:pPr>
            <a:r>
              <a:rPr lang="zh-CN" altLang="en-US" sz="1400" dirty="0"/>
              <a:t>嗅：嗅识设备所在区域中有无因高温导致的异常气味或设备泄露导致的异常气味 ；</a:t>
            </a:r>
          </a:p>
          <a:p>
            <a:pPr marL="742950" lvl="1" indent="-285750">
              <a:lnSpc>
                <a:spcPct val="150000"/>
              </a:lnSpc>
              <a:buFont typeface="Wingdings" panose="05000000000000000000" pitchFamily="2" charset="2"/>
              <a:buChar char="Ø"/>
            </a:pPr>
            <a:r>
              <a:rPr lang="zh-CN" altLang="en-US" sz="1400" dirty="0"/>
              <a:t>查：检查设备运行参数是否正常，有无异常状态或报警信息；；</a:t>
            </a:r>
          </a:p>
          <a:p>
            <a:pPr marL="742950" lvl="1" indent="-285750">
              <a:lnSpc>
                <a:spcPct val="150000"/>
              </a:lnSpc>
              <a:buFont typeface="Wingdings" panose="05000000000000000000" pitchFamily="2" charset="2"/>
              <a:buChar char="Ø"/>
            </a:pPr>
            <a:r>
              <a:rPr lang="zh-CN" altLang="en-US" sz="1400" dirty="0"/>
              <a:t>测：用仪器仪表检查环境温湿度、设备温度及设备运行参数等数值是否正常；</a:t>
            </a:r>
          </a:p>
          <a:p>
            <a:pPr marL="742950" lvl="1" indent="-285750">
              <a:lnSpc>
                <a:spcPct val="150000"/>
              </a:lnSpc>
              <a:buFont typeface="Wingdings" panose="05000000000000000000" pitchFamily="2" charset="2"/>
              <a:buChar char="Ø"/>
            </a:pPr>
            <a:r>
              <a:rPr lang="zh-CN" altLang="en-US" sz="1400" dirty="0"/>
              <a:t>记：记录设备运行参数，及时掌握设备运行状况，发现设备异常情况，并做好应急处理工作。 </a:t>
            </a:r>
          </a:p>
          <a:p>
            <a:pPr>
              <a:lnSpc>
                <a:spcPct val="150000"/>
              </a:lnSpc>
            </a:pPr>
            <a:endParaRPr lang="en-US" altLang="zh-CN"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10</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巡检工作要求</a:t>
            </a:r>
          </a:p>
        </p:txBody>
      </p:sp>
      <p:sp>
        <p:nvSpPr>
          <p:cNvPr id="4" name="矩形 3"/>
          <p:cNvSpPr/>
          <p:nvPr/>
        </p:nvSpPr>
        <p:spPr>
          <a:xfrm>
            <a:off x="1703512" y="980728"/>
            <a:ext cx="8136904" cy="501099"/>
          </a:xfrm>
          <a:prstGeom prst="rect">
            <a:avLst/>
          </a:prstGeom>
        </p:spPr>
        <p:txBody>
          <a:bodyPr wrap="square">
            <a:spAutoFit/>
          </a:bodyPr>
          <a:lstStyle/>
          <a:p>
            <a:pPr marL="0" lvl="1">
              <a:lnSpc>
                <a:spcPct val="150000"/>
              </a:lnSpc>
            </a:pPr>
            <a:r>
              <a:rPr lang="zh-CN" altLang="en-US" sz="2000" dirty="0"/>
              <a:t>巡检路线</a:t>
            </a:r>
            <a:r>
              <a:rPr lang="en-US" altLang="zh-CN" sz="2000" dirty="0"/>
              <a:t>-</a:t>
            </a:r>
            <a:r>
              <a:rPr lang="zh-CN" altLang="en-US" sz="2000" dirty="0"/>
              <a:t>一层</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a:extLst>
              <a:ext uri="{FF2B5EF4-FFF2-40B4-BE49-F238E27FC236}">
                <a16:creationId xmlns:a16="http://schemas.microsoft.com/office/drawing/2014/main" id="{06218057-298F-4815-B52F-DD1F307E7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996" y="1437997"/>
            <a:ext cx="5430008" cy="39820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11</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巡检工作要求</a:t>
            </a:r>
          </a:p>
        </p:txBody>
      </p:sp>
      <p:sp>
        <p:nvSpPr>
          <p:cNvPr id="4" name="矩形 3"/>
          <p:cNvSpPr/>
          <p:nvPr/>
        </p:nvSpPr>
        <p:spPr>
          <a:xfrm>
            <a:off x="1703512" y="980728"/>
            <a:ext cx="8136904" cy="501099"/>
          </a:xfrm>
          <a:prstGeom prst="rect">
            <a:avLst/>
          </a:prstGeom>
        </p:spPr>
        <p:txBody>
          <a:bodyPr wrap="square">
            <a:spAutoFit/>
          </a:bodyPr>
          <a:lstStyle/>
          <a:p>
            <a:pPr marL="0" lvl="1">
              <a:lnSpc>
                <a:spcPct val="150000"/>
              </a:lnSpc>
            </a:pPr>
            <a:r>
              <a:rPr lang="zh-CN" altLang="en-US" sz="2000" dirty="0"/>
              <a:t>巡检路线</a:t>
            </a:r>
            <a:r>
              <a:rPr lang="en-US" altLang="zh-CN" sz="2000" dirty="0"/>
              <a:t>-2-4</a:t>
            </a:r>
            <a:r>
              <a:rPr lang="zh-CN" altLang="en-US" sz="2000" dirty="0"/>
              <a:t>层</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a:extLst>
              <a:ext uri="{FF2B5EF4-FFF2-40B4-BE49-F238E27FC236}">
                <a16:creationId xmlns:a16="http://schemas.microsoft.com/office/drawing/2014/main" id="{AE9503F2-6576-4377-B331-30B5B8949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285" y="1414181"/>
            <a:ext cx="5581035" cy="4163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12</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培训目标及要求</a:t>
              </a: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巡检实施方式</a:t>
              </a: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巡检工作要求</a:t>
              </a: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巡检表讲解</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13</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巡检表讲解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a:extLst>
              <a:ext uri="{FF2B5EF4-FFF2-40B4-BE49-F238E27FC236}">
                <a16:creationId xmlns:a16="http://schemas.microsoft.com/office/drawing/2014/main" id="{FBACAEE1-78F8-40D1-96BA-746ADD8CECF0}"/>
              </a:ext>
            </a:extLst>
          </p:cNvPr>
          <p:cNvGraphicFramePr>
            <a:graphicFrameLocks noGrp="1"/>
          </p:cNvGraphicFramePr>
          <p:nvPr>
            <p:extLst>
              <p:ext uri="{D42A27DB-BD31-4B8C-83A1-F6EECF244321}">
                <p14:modId xmlns:p14="http://schemas.microsoft.com/office/powerpoint/2010/main" val="49646371"/>
              </p:ext>
            </p:extLst>
          </p:nvPr>
        </p:nvGraphicFramePr>
        <p:xfrm>
          <a:off x="508000" y="1556902"/>
          <a:ext cx="11492654" cy="4608391"/>
        </p:xfrm>
        <a:graphic>
          <a:graphicData uri="http://schemas.openxmlformats.org/drawingml/2006/table">
            <a:tbl>
              <a:tblPr>
                <a:tableStyleId>{5C22544A-7EE6-4342-B048-85BDC9FD1C3A}</a:tableStyleId>
              </a:tblPr>
              <a:tblGrid>
                <a:gridCol w="686129">
                  <a:extLst>
                    <a:ext uri="{9D8B030D-6E8A-4147-A177-3AD203B41FA5}">
                      <a16:colId xmlns:a16="http://schemas.microsoft.com/office/drawing/2014/main" val="949929271"/>
                    </a:ext>
                  </a:extLst>
                </a:gridCol>
                <a:gridCol w="686129">
                  <a:extLst>
                    <a:ext uri="{9D8B030D-6E8A-4147-A177-3AD203B41FA5}">
                      <a16:colId xmlns:a16="http://schemas.microsoft.com/office/drawing/2014/main" val="3366574319"/>
                    </a:ext>
                  </a:extLst>
                </a:gridCol>
                <a:gridCol w="711540">
                  <a:extLst>
                    <a:ext uri="{9D8B030D-6E8A-4147-A177-3AD203B41FA5}">
                      <a16:colId xmlns:a16="http://schemas.microsoft.com/office/drawing/2014/main" val="2670266475"/>
                    </a:ext>
                  </a:extLst>
                </a:gridCol>
                <a:gridCol w="711540">
                  <a:extLst>
                    <a:ext uri="{9D8B030D-6E8A-4147-A177-3AD203B41FA5}">
                      <a16:colId xmlns:a16="http://schemas.microsoft.com/office/drawing/2014/main" val="2373672950"/>
                    </a:ext>
                  </a:extLst>
                </a:gridCol>
                <a:gridCol w="787777">
                  <a:extLst>
                    <a:ext uri="{9D8B030D-6E8A-4147-A177-3AD203B41FA5}">
                      <a16:colId xmlns:a16="http://schemas.microsoft.com/office/drawing/2014/main" val="1585140878"/>
                    </a:ext>
                  </a:extLst>
                </a:gridCol>
                <a:gridCol w="790954">
                  <a:extLst>
                    <a:ext uri="{9D8B030D-6E8A-4147-A177-3AD203B41FA5}">
                      <a16:colId xmlns:a16="http://schemas.microsoft.com/office/drawing/2014/main" val="2557118305"/>
                    </a:ext>
                  </a:extLst>
                </a:gridCol>
                <a:gridCol w="686129">
                  <a:extLst>
                    <a:ext uri="{9D8B030D-6E8A-4147-A177-3AD203B41FA5}">
                      <a16:colId xmlns:a16="http://schemas.microsoft.com/office/drawing/2014/main" val="479411113"/>
                    </a:ext>
                  </a:extLst>
                </a:gridCol>
                <a:gridCol w="686129">
                  <a:extLst>
                    <a:ext uri="{9D8B030D-6E8A-4147-A177-3AD203B41FA5}">
                      <a16:colId xmlns:a16="http://schemas.microsoft.com/office/drawing/2014/main" val="2595906990"/>
                    </a:ext>
                  </a:extLst>
                </a:gridCol>
                <a:gridCol w="686129">
                  <a:extLst>
                    <a:ext uri="{9D8B030D-6E8A-4147-A177-3AD203B41FA5}">
                      <a16:colId xmlns:a16="http://schemas.microsoft.com/office/drawing/2014/main" val="3881647971"/>
                    </a:ext>
                  </a:extLst>
                </a:gridCol>
                <a:gridCol w="686129">
                  <a:extLst>
                    <a:ext uri="{9D8B030D-6E8A-4147-A177-3AD203B41FA5}">
                      <a16:colId xmlns:a16="http://schemas.microsoft.com/office/drawing/2014/main" val="3253288969"/>
                    </a:ext>
                  </a:extLst>
                </a:gridCol>
                <a:gridCol w="711540">
                  <a:extLst>
                    <a:ext uri="{9D8B030D-6E8A-4147-A177-3AD203B41FA5}">
                      <a16:colId xmlns:a16="http://schemas.microsoft.com/office/drawing/2014/main" val="1210227340"/>
                    </a:ext>
                  </a:extLst>
                </a:gridCol>
                <a:gridCol w="711540">
                  <a:extLst>
                    <a:ext uri="{9D8B030D-6E8A-4147-A177-3AD203B41FA5}">
                      <a16:colId xmlns:a16="http://schemas.microsoft.com/office/drawing/2014/main" val="3496020098"/>
                    </a:ext>
                  </a:extLst>
                </a:gridCol>
                <a:gridCol w="787777">
                  <a:extLst>
                    <a:ext uri="{9D8B030D-6E8A-4147-A177-3AD203B41FA5}">
                      <a16:colId xmlns:a16="http://schemas.microsoft.com/office/drawing/2014/main" val="1028473629"/>
                    </a:ext>
                  </a:extLst>
                </a:gridCol>
                <a:gridCol w="790954">
                  <a:extLst>
                    <a:ext uri="{9D8B030D-6E8A-4147-A177-3AD203B41FA5}">
                      <a16:colId xmlns:a16="http://schemas.microsoft.com/office/drawing/2014/main" val="1678321274"/>
                    </a:ext>
                  </a:extLst>
                </a:gridCol>
                <a:gridCol w="686129">
                  <a:extLst>
                    <a:ext uri="{9D8B030D-6E8A-4147-A177-3AD203B41FA5}">
                      <a16:colId xmlns:a16="http://schemas.microsoft.com/office/drawing/2014/main" val="1089589809"/>
                    </a:ext>
                  </a:extLst>
                </a:gridCol>
                <a:gridCol w="686129">
                  <a:extLst>
                    <a:ext uri="{9D8B030D-6E8A-4147-A177-3AD203B41FA5}">
                      <a16:colId xmlns:a16="http://schemas.microsoft.com/office/drawing/2014/main" val="2175633886"/>
                    </a:ext>
                  </a:extLst>
                </a:gridCol>
              </a:tblGrid>
              <a:tr h="316462">
                <a:tc gridSpan="16">
                  <a:txBody>
                    <a:bodyPr/>
                    <a:lstStyle/>
                    <a:p>
                      <a:pPr algn="l" fontAlgn="b"/>
                      <a:r>
                        <a:rPr lang="zh-CN" altLang="en-US" sz="1600" u="none" strike="noStrike" dirty="0">
                          <a:effectLst/>
                        </a:rPr>
                        <a:t>                         抄表人：               日期：                     时间：   </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97121792"/>
                  </a:ext>
                </a:extLst>
              </a:tr>
              <a:tr h="239264">
                <a:tc gridSpan="16">
                  <a:txBody>
                    <a:bodyPr/>
                    <a:lstStyle/>
                    <a:p>
                      <a:pPr algn="ctr" fontAlgn="b"/>
                      <a:r>
                        <a:rPr lang="en-US" altLang="zh-CN" sz="900" u="none" strike="noStrike">
                          <a:effectLst/>
                        </a:rPr>
                        <a:t>M2</a:t>
                      </a:r>
                      <a:r>
                        <a:rPr lang="zh-CN" altLang="en-US" sz="900" u="none" strike="noStrike">
                          <a:effectLst/>
                        </a:rPr>
                        <a:t>高压配电巡检表</a:t>
                      </a:r>
                      <a:endParaRPr lang="zh-CN" altLang="en-US" sz="900" b="0" i="0" u="none" strike="noStrike">
                        <a:solidFill>
                          <a:srgbClr val="000000"/>
                        </a:solidFill>
                        <a:effectLst/>
                        <a:latin typeface="等线 Light" panose="02010600030101010101" pitchFamily="2" charset="-122"/>
                        <a:ea typeface="等线 Light" panose="02010600030101010101" pitchFamily="2" charset="-122"/>
                      </a:endParaRPr>
                    </a:p>
                  </a:txBody>
                  <a:tcPr marL="0" marR="0"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0403021"/>
                  </a:ext>
                </a:extLst>
              </a:tr>
              <a:tr h="325571">
                <a:tc>
                  <a:txBody>
                    <a:bodyPr/>
                    <a:lstStyle/>
                    <a:p>
                      <a:pPr algn="ctr" fontAlgn="ctr"/>
                      <a:r>
                        <a:rPr lang="zh-CN" altLang="en-US" sz="900" u="none" strike="noStrike">
                          <a:effectLst/>
                        </a:rPr>
                        <a:t>检查项目内容</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A1-08</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A1-09</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A1-10</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A1-13</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A1-19</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156164260"/>
                  </a:ext>
                </a:extLst>
              </a:tr>
              <a:tr h="325571">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受电</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油机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二层</a:t>
                      </a:r>
                      <a:r>
                        <a:rPr lang="en-US" sz="900" u="none" strike="noStrike">
                          <a:effectLst/>
                        </a:rPr>
                        <a:t>A1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二层</a:t>
                      </a:r>
                      <a:r>
                        <a:rPr lang="en-US" sz="900" u="none" strike="noStrike">
                          <a:effectLst/>
                        </a:rPr>
                        <a:t>A2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三层</a:t>
                      </a:r>
                      <a:r>
                        <a:rPr lang="en-US" sz="900" u="none" strike="noStrike">
                          <a:effectLst/>
                        </a:rPr>
                        <a:t>A1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一层</a:t>
                      </a:r>
                      <a:r>
                        <a:rPr lang="en-US" sz="900" u="none" strike="noStrike">
                          <a:effectLst/>
                        </a:rPr>
                        <a:t>IT B</a:t>
                      </a:r>
                      <a:r>
                        <a:rPr lang="zh-CN" altLang="en-US" sz="900" u="none" strike="noStrike">
                          <a:effectLst/>
                        </a:rPr>
                        <a:t>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900" u="none" strike="noStrike">
                          <a:effectLst/>
                        </a:rPr>
                        <a:t>2</a:t>
                      </a:r>
                      <a:r>
                        <a:rPr lang="zh-CN" altLang="en-US" sz="900" u="none" strike="noStrike">
                          <a:effectLst/>
                        </a:rPr>
                        <a:t>号冷机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联络柜</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900" u="none" strike="noStrike">
                          <a:effectLst/>
                        </a:rPr>
                        <a:t>1</a:t>
                      </a:r>
                      <a:r>
                        <a:rPr lang="zh-CN" altLang="en-US" sz="900" u="none" strike="noStrike">
                          <a:effectLst/>
                        </a:rPr>
                        <a:t>号冷机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一层</a:t>
                      </a:r>
                      <a:r>
                        <a:rPr lang="en-US" sz="900" u="none" strike="noStrike">
                          <a:effectLst/>
                        </a:rPr>
                        <a:t>BB2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三层</a:t>
                      </a:r>
                      <a:r>
                        <a:rPr lang="en-US" sz="900" u="none" strike="noStrike">
                          <a:effectLst/>
                        </a:rPr>
                        <a:t>B1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二层</a:t>
                      </a:r>
                      <a:r>
                        <a:rPr lang="en-US" sz="900" u="none" strike="noStrike">
                          <a:effectLst/>
                        </a:rPr>
                        <a:t>B2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二层</a:t>
                      </a:r>
                      <a:r>
                        <a:rPr lang="en-US" sz="900" u="none" strike="noStrike">
                          <a:effectLst/>
                        </a:rPr>
                        <a:t>B1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油机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受电</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653864640"/>
                  </a:ext>
                </a:extLst>
              </a:tr>
              <a:tr h="239264">
                <a:tc rowSpan="3">
                  <a:txBody>
                    <a:bodyPr/>
                    <a:lstStyle/>
                    <a:p>
                      <a:pPr algn="ctr" fontAlgn="ctr"/>
                      <a:r>
                        <a:rPr lang="zh-CN" altLang="en-US" sz="900" u="none" strike="noStrike">
                          <a:effectLst/>
                        </a:rPr>
                        <a:t>进线电压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gridSpan="8">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24000193"/>
                  </a:ext>
                </a:extLst>
              </a:tr>
              <a:tr h="239264">
                <a:tc vMerge="1">
                  <a:txBody>
                    <a:bodyPr/>
                    <a:lstStyle/>
                    <a:p>
                      <a:endParaRPr lang="zh-CN" altLang="en-US"/>
                    </a:p>
                  </a:txBody>
                  <a:tcPr/>
                </a:tc>
                <a:tc gridSpan="8">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9233739"/>
                  </a:ext>
                </a:extLst>
              </a:tr>
              <a:tr h="239264">
                <a:tc vMerge="1">
                  <a:txBody>
                    <a:bodyPr/>
                    <a:lstStyle/>
                    <a:p>
                      <a:endParaRPr lang="zh-CN" altLang="en-US"/>
                    </a:p>
                  </a:txBody>
                  <a:tcPr/>
                </a:tc>
                <a:tc gridSpan="8">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173408"/>
                  </a:ext>
                </a:extLst>
              </a:tr>
              <a:tr h="239264">
                <a:tc rowSpan="3">
                  <a:txBody>
                    <a:bodyPr/>
                    <a:lstStyle/>
                    <a:p>
                      <a:pPr algn="ctr" fontAlgn="ctr"/>
                      <a:r>
                        <a:rPr lang="zh-CN" altLang="en-US" sz="900" u="none" strike="noStrike">
                          <a:effectLst/>
                        </a:rPr>
                        <a:t>进线电流</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1753768537"/>
                  </a:ext>
                </a:extLst>
              </a:tr>
              <a:tr h="239264">
                <a:tc v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1161905350"/>
                  </a:ext>
                </a:extLst>
              </a:tr>
              <a:tr h="239264">
                <a:tc v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3448418531"/>
                  </a:ext>
                </a:extLst>
              </a:tr>
              <a:tr h="239264">
                <a:tc rowSpan="2">
                  <a:txBody>
                    <a:bodyPr/>
                    <a:lstStyle/>
                    <a:p>
                      <a:pPr algn="ctr" fontAlgn="ctr"/>
                      <a:r>
                        <a:rPr lang="zh-CN" altLang="en-US" sz="900" u="none" strike="noStrike">
                          <a:effectLst/>
                        </a:rPr>
                        <a:t>检查项目内容</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A2-08</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A2-09</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A1-10</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A2-13</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900" u="none" strike="noStrike">
                          <a:effectLst/>
                        </a:rPr>
                        <a:t>A2-18</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055165112"/>
                  </a:ext>
                </a:extLst>
              </a:tr>
              <a:tr h="291091">
                <a:tc vMerge="1">
                  <a:txBody>
                    <a:bodyPr/>
                    <a:lstStyle/>
                    <a:p>
                      <a:endParaRPr lang="zh-CN" altLang="en-US"/>
                    </a:p>
                  </a:txBody>
                  <a:tcPr/>
                </a:tc>
                <a:tc>
                  <a:txBody>
                    <a:bodyPr/>
                    <a:lstStyle/>
                    <a:p>
                      <a:pPr algn="ctr" fontAlgn="ctr"/>
                      <a:r>
                        <a:rPr lang="zh-CN" altLang="en-US" sz="900" u="none" strike="noStrike">
                          <a:effectLst/>
                        </a:rPr>
                        <a:t>受电</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油机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四层</a:t>
                      </a:r>
                      <a:r>
                        <a:rPr lang="en-US" sz="900" u="none" strike="noStrike">
                          <a:effectLst/>
                        </a:rPr>
                        <a:t>A1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四层</a:t>
                      </a:r>
                      <a:r>
                        <a:rPr lang="en-US" sz="900" u="none" strike="noStrike">
                          <a:effectLst/>
                        </a:rPr>
                        <a:t>A2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三层</a:t>
                      </a:r>
                      <a:r>
                        <a:rPr lang="en-US" sz="900" u="none" strike="noStrike">
                          <a:effectLst/>
                        </a:rPr>
                        <a:t>A2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一层</a:t>
                      </a:r>
                      <a:r>
                        <a:rPr lang="en-US" sz="900" u="none" strike="noStrike">
                          <a:effectLst/>
                        </a:rPr>
                        <a:t>ZB1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900" u="none" strike="noStrike">
                          <a:effectLst/>
                        </a:rPr>
                        <a:t>4</a:t>
                      </a:r>
                      <a:r>
                        <a:rPr lang="zh-CN" altLang="en-US" sz="900" u="none" strike="noStrike">
                          <a:effectLst/>
                        </a:rPr>
                        <a:t>号冷机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联络柜</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900" u="none" strike="noStrike">
                          <a:effectLst/>
                        </a:rPr>
                        <a:t>3</a:t>
                      </a:r>
                      <a:r>
                        <a:rPr lang="zh-CN" altLang="en-US" sz="900" u="none" strike="noStrike">
                          <a:effectLst/>
                        </a:rPr>
                        <a:t>号冷机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一层</a:t>
                      </a:r>
                      <a:r>
                        <a:rPr lang="en-US" sz="900" u="none" strike="noStrike">
                          <a:effectLst/>
                        </a:rPr>
                        <a:t>IT A</a:t>
                      </a:r>
                      <a:r>
                        <a:rPr lang="zh-CN" altLang="en-US" sz="900" u="none" strike="noStrike">
                          <a:effectLst/>
                        </a:rPr>
                        <a:t>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三层</a:t>
                      </a:r>
                      <a:r>
                        <a:rPr lang="en-US" sz="900" u="none" strike="noStrike">
                          <a:effectLst/>
                        </a:rPr>
                        <a:t>B2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四层</a:t>
                      </a:r>
                      <a:r>
                        <a:rPr lang="en-US" sz="900" u="none" strike="noStrike">
                          <a:effectLst/>
                        </a:rPr>
                        <a:t>B2</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四层</a:t>
                      </a:r>
                      <a:r>
                        <a:rPr lang="en-US" sz="900" u="none" strike="noStrike">
                          <a:effectLst/>
                        </a:rPr>
                        <a:t>B1</a:t>
                      </a:r>
                      <a:r>
                        <a:rPr lang="zh-CN" altLang="en-US" sz="900" u="none" strike="noStrike">
                          <a:effectLst/>
                        </a:rPr>
                        <a:t>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油机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受电</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014975537"/>
                  </a:ext>
                </a:extLst>
              </a:tr>
              <a:tr h="239264">
                <a:tc rowSpan="3">
                  <a:txBody>
                    <a:bodyPr/>
                    <a:lstStyle/>
                    <a:p>
                      <a:pPr algn="ctr" fontAlgn="ctr"/>
                      <a:r>
                        <a:rPr lang="zh-CN" altLang="en-US" sz="900" u="none" strike="noStrike">
                          <a:effectLst/>
                        </a:rPr>
                        <a:t>进线电压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gridSpan="8">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0786126"/>
                  </a:ext>
                </a:extLst>
              </a:tr>
              <a:tr h="239264">
                <a:tc vMerge="1">
                  <a:txBody>
                    <a:bodyPr/>
                    <a:lstStyle/>
                    <a:p>
                      <a:endParaRPr lang="zh-CN" altLang="en-US"/>
                    </a:p>
                  </a:txBody>
                  <a:tcPr/>
                </a:tc>
                <a:tc gridSpan="8">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84155982"/>
                  </a:ext>
                </a:extLst>
              </a:tr>
              <a:tr h="239264">
                <a:tc vMerge="1">
                  <a:txBody>
                    <a:bodyPr/>
                    <a:lstStyle/>
                    <a:p>
                      <a:endParaRPr lang="zh-CN" altLang="en-US"/>
                    </a:p>
                  </a:txBody>
                  <a:tcPr/>
                </a:tc>
                <a:tc gridSpan="8">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08120564"/>
                  </a:ext>
                </a:extLst>
              </a:tr>
              <a:tr h="239264">
                <a:tc rowSpan="3">
                  <a:txBody>
                    <a:bodyPr/>
                    <a:lstStyle/>
                    <a:p>
                      <a:pPr algn="ctr" fontAlgn="ctr"/>
                      <a:r>
                        <a:rPr lang="zh-CN" altLang="en-US" sz="900" u="none" strike="noStrike">
                          <a:effectLst/>
                        </a:rPr>
                        <a:t>进线电流</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2954030262"/>
                  </a:ext>
                </a:extLst>
              </a:tr>
              <a:tr h="239264">
                <a:tc v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2071538551"/>
                  </a:ext>
                </a:extLst>
              </a:tr>
              <a:tr h="239264">
                <a:tc v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322894755"/>
                  </a:ext>
                </a:extLst>
              </a:tr>
            </a:tbl>
          </a:graphicData>
        </a:graphic>
      </p:graphicFrame>
      <p:graphicFrame>
        <p:nvGraphicFramePr>
          <p:cNvPr id="9" name="表格 9">
            <a:extLst>
              <a:ext uri="{FF2B5EF4-FFF2-40B4-BE49-F238E27FC236}">
                <a16:creationId xmlns:a16="http://schemas.microsoft.com/office/drawing/2014/main" id="{419B4463-4C71-4B60-98BA-DB9AB0115278}"/>
              </a:ext>
            </a:extLst>
          </p:cNvPr>
          <p:cNvGraphicFramePr>
            <a:graphicFrameLocks noGrp="1"/>
          </p:cNvGraphicFramePr>
          <p:nvPr>
            <p:extLst>
              <p:ext uri="{D42A27DB-BD31-4B8C-83A1-F6EECF244321}">
                <p14:modId xmlns:p14="http://schemas.microsoft.com/office/powerpoint/2010/main" val="2062822391"/>
              </p:ext>
            </p:extLst>
          </p:nvPr>
        </p:nvGraphicFramePr>
        <p:xfrm>
          <a:off x="2068004" y="1099701"/>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2807031"/>
                    </a:ext>
                  </a:extLst>
                </a:gridCol>
              </a:tblGrid>
              <a:tr h="370840">
                <a:tc>
                  <a:txBody>
                    <a:bodyPr/>
                    <a:lstStyle/>
                    <a:p>
                      <a:pPr algn="ctr"/>
                      <a:r>
                        <a:rPr lang="en-US" altLang="zh-CN" dirty="0"/>
                        <a:t>A2</a:t>
                      </a:r>
                      <a:r>
                        <a:rPr lang="zh-CN" altLang="en-US" dirty="0"/>
                        <a:t>数据中心高压巡检表格</a:t>
                      </a:r>
                    </a:p>
                  </a:txBody>
                  <a:tcPr/>
                </a:tc>
                <a:extLst>
                  <a:ext uri="{0D108BD9-81ED-4DB2-BD59-A6C34878D82A}">
                    <a16:rowId xmlns:a16="http://schemas.microsoft.com/office/drawing/2014/main" val="26533129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巡检表讲解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表格 9">
            <a:extLst>
              <a:ext uri="{FF2B5EF4-FFF2-40B4-BE49-F238E27FC236}">
                <a16:creationId xmlns:a16="http://schemas.microsoft.com/office/drawing/2014/main" id="{73FFC2A0-7873-45FD-9498-064A0FD25A7F}"/>
              </a:ext>
            </a:extLst>
          </p:cNvPr>
          <p:cNvGraphicFramePr>
            <a:graphicFrameLocks noGrp="1"/>
          </p:cNvGraphicFramePr>
          <p:nvPr>
            <p:extLst>
              <p:ext uri="{D42A27DB-BD31-4B8C-83A1-F6EECF244321}">
                <p14:modId xmlns:p14="http://schemas.microsoft.com/office/powerpoint/2010/main" val="515431870"/>
              </p:ext>
            </p:extLst>
          </p:nvPr>
        </p:nvGraphicFramePr>
        <p:xfrm>
          <a:off x="2032000" y="1042392"/>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2807031"/>
                    </a:ext>
                  </a:extLst>
                </a:gridCol>
              </a:tblGrid>
              <a:tr h="370840">
                <a:tc>
                  <a:txBody>
                    <a:bodyPr/>
                    <a:lstStyle/>
                    <a:p>
                      <a:pPr algn="ctr"/>
                      <a:r>
                        <a:rPr lang="en-US" altLang="zh-CN" dirty="0"/>
                        <a:t>A2</a:t>
                      </a:r>
                      <a:r>
                        <a:rPr lang="zh-CN" altLang="en-US" dirty="0"/>
                        <a:t>数据中心变压器巡检表格</a:t>
                      </a:r>
                    </a:p>
                  </a:txBody>
                  <a:tcPr/>
                </a:tc>
                <a:extLst>
                  <a:ext uri="{0D108BD9-81ED-4DB2-BD59-A6C34878D82A}">
                    <a16:rowId xmlns:a16="http://schemas.microsoft.com/office/drawing/2014/main" val="2653312950"/>
                  </a:ext>
                </a:extLst>
              </a:tr>
            </a:tbl>
          </a:graphicData>
        </a:graphic>
      </p:graphicFrame>
      <p:graphicFrame>
        <p:nvGraphicFramePr>
          <p:cNvPr id="4" name="表格 3">
            <a:extLst>
              <a:ext uri="{FF2B5EF4-FFF2-40B4-BE49-F238E27FC236}">
                <a16:creationId xmlns:a16="http://schemas.microsoft.com/office/drawing/2014/main" id="{C69B50FA-2887-4774-871B-969ED359609F}"/>
              </a:ext>
            </a:extLst>
          </p:cNvPr>
          <p:cNvGraphicFramePr>
            <a:graphicFrameLocks noGrp="1"/>
          </p:cNvGraphicFramePr>
          <p:nvPr>
            <p:extLst>
              <p:ext uri="{D42A27DB-BD31-4B8C-83A1-F6EECF244321}">
                <p14:modId xmlns:p14="http://schemas.microsoft.com/office/powerpoint/2010/main" val="2259638710"/>
              </p:ext>
            </p:extLst>
          </p:nvPr>
        </p:nvGraphicFramePr>
        <p:xfrm>
          <a:off x="1328032" y="1499592"/>
          <a:ext cx="9799632" cy="4749650"/>
        </p:xfrm>
        <a:graphic>
          <a:graphicData uri="http://schemas.openxmlformats.org/drawingml/2006/table">
            <a:tbl>
              <a:tblPr>
                <a:tableStyleId>{5C22544A-7EE6-4342-B048-85BDC9FD1C3A}</a:tableStyleId>
              </a:tblPr>
              <a:tblGrid>
                <a:gridCol w="612477">
                  <a:extLst>
                    <a:ext uri="{9D8B030D-6E8A-4147-A177-3AD203B41FA5}">
                      <a16:colId xmlns:a16="http://schemas.microsoft.com/office/drawing/2014/main" val="1035608246"/>
                    </a:ext>
                  </a:extLst>
                </a:gridCol>
                <a:gridCol w="612477">
                  <a:extLst>
                    <a:ext uri="{9D8B030D-6E8A-4147-A177-3AD203B41FA5}">
                      <a16:colId xmlns:a16="http://schemas.microsoft.com/office/drawing/2014/main" val="247863977"/>
                    </a:ext>
                  </a:extLst>
                </a:gridCol>
                <a:gridCol w="612477">
                  <a:extLst>
                    <a:ext uri="{9D8B030D-6E8A-4147-A177-3AD203B41FA5}">
                      <a16:colId xmlns:a16="http://schemas.microsoft.com/office/drawing/2014/main" val="1659729325"/>
                    </a:ext>
                  </a:extLst>
                </a:gridCol>
                <a:gridCol w="612477">
                  <a:extLst>
                    <a:ext uri="{9D8B030D-6E8A-4147-A177-3AD203B41FA5}">
                      <a16:colId xmlns:a16="http://schemas.microsoft.com/office/drawing/2014/main" val="3748037297"/>
                    </a:ext>
                  </a:extLst>
                </a:gridCol>
                <a:gridCol w="612477">
                  <a:extLst>
                    <a:ext uri="{9D8B030D-6E8A-4147-A177-3AD203B41FA5}">
                      <a16:colId xmlns:a16="http://schemas.microsoft.com/office/drawing/2014/main" val="2219079479"/>
                    </a:ext>
                  </a:extLst>
                </a:gridCol>
                <a:gridCol w="612477">
                  <a:extLst>
                    <a:ext uri="{9D8B030D-6E8A-4147-A177-3AD203B41FA5}">
                      <a16:colId xmlns:a16="http://schemas.microsoft.com/office/drawing/2014/main" val="139812882"/>
                    </a:ext>
                  </a:extLst>
                </a:gridCol>
                <a:gridCol w="612477">
                  <a:extLst>
                    <a:ext uri="{9D8B030D-6E8A-4147-A177-3AD203B41FA5}">
                      <a16:colId xmlns:a16="http://schemas.microsoft.com/office/drawing/2014/main" val="2114305494"/>
                    </a:ext>
                  </a:extLst>
                </a:gridCol>
                <a:gridCol w="612477">
                  <a:extLst>
                    <a:ext uri="{9D8B030D-6E8A-4147-A177-3AD203B41FA5}">
                      <a16:colId xmlns:a16="http://schemas.microsoft.com/office/drawing/2014/main" val="265688128"/>
                    </a:ext>
                  </a:extLst>
                </a:gridCol>
                <a:gridCol w="612477">
                  <a:extLst>
                    <a:ext uri="{9D8B030D-6E8A-4147-A177-3AD203B41FA5}">
                      <a16:colId xmlns:a16="http://schemas.microsoft.com/office/drawing/2014/main" val="243711497"/>
                    </a:ext>
                  </a:extLst>
                </a:gridCol>
                <a:gridCol w="612477">
                  <a:extLst>
                    <a:ext uri="{9D8B030D-6E8A-4147-A177-3AD203B41FA5}">
                      <a16:colId xmlns:a16="http://schemas.microsoft.com/office/drawing/2014/main" val="807943302"/>
                    </a:ext>
                  </a:extLst>
                </a:gridCol>
                <a:gridCol w="612477">
                  <a:extLst>
                    <a:ext uri="{9D8B030D-6E8A-4147-A177-3AD203B41FA5}">
                      <a16:colId xmlns:a16="http://schemas.microsoft.com/office/drawing/2014/main" val="1076450301"/>
                    </a:ext>
                  </a:extLst>
                </a:gridCol>
                <a:gridCol w="612477">
                  <a:extLst>
                    <a:ext uri="{9D8B030D-6E8A-4147-A177-3AD203B41FA5}">
                      <a16:colId xmlns:a16="http://schemas.microsoft.com/office/drawing/2014/main" val="2986925152"/>
                    </a:ext>
                  </a:extLst>
                </a:gridCol>
                <a:gridCol w="612477">
                  <a:extLst>
                    <a:ext uri="{9D8B030D-6E8A-4147-A177-3AD203B41FA5}">
                      <a16:colId xmlns:a16="http://schemas.microsoft.com/office/drawing/2014/main" val="2786963981"/>
                    </a:ext>
                  </a:extLst>
                </a:gridCol>
                <a:gridCol w="612477">
                  <a:extLst>
                    <a:ext uri="{9D8B030D-6E8A-4147-A177-3AD203B41FA5}">
                      <a16:colId xmlns:a16="http://schemas.microsoft.com/office/drawing/2014/main" val="1470143406"/>
                    </a:ext>
                  </a:extLst>
                </a:gridCol>
                <a:gridCol w="612477">
                  <a:extLst>
                    <a:ext uri="{9D8B030D-6E8A-4147-A177-3AD203B41FA5}">
                      <a16:colId xmlns:a16="http://schemas.microsoft.com/office/drawing/2014/main" val="736188729"/>
                    </a:ext>
                  </a:extLst>
                </a:gridCol>
                <a:gridCol w="612477">
                  <a:extLst>
                    <a:ext uri="{9D8B030D-6E8A-4147-A177-3AD203B41FA5}">
                      <a16:colId xmlns:a16="http://schemas.microsoft.com/office/drawing/2014/main" val="619201185"/>
                    </a:ext>
                  </a:extLst>
                </a:gridCol>
              </a:tblGrid>
              <a:tr h="242085">
                <a:tc>
                  <a:txBody>
                    <a:bodyPr/>
                    <a:lstStyle/>
                    <a:p>
                      <a:pPr algn="ctr" fontAlgn="ctr"/>
                      <a:r>
                        <a:rPr lang="zh-CN" altLang="en-US" sz="600" u="none" strike="noStrike">
                          <a:effectLst/>
                        </a:rPr>
                        <a:t>设备位置</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gridSpan="3">
                  <a:txBody>
                    <a:bodyPr/>
                    <a:lstStyle/>
                    <a:p>
                      <a:pPr algn="ctr" fontAlgn="ctr"/>
                      <a:r>
                        <a:rPr lang="zh-CN" altLang="en-US" sz="600" u="none" strike="noStrike">
                          <a:effectLst/>
                        </a:rPr>
                        <a:t>电压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u="none" strike="noStrike">
                          <a:effectLst/>
                        </a:rPr>
                        <a:t>电流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设备位置</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gridSpan="3">
                  <a:txBody>
                    <a:bodyPr/>
                    <a:lstStyle/>
                    <a:p>
                      <a:pPr algn="ctr" fontAlgn="ctr"/>
                      <a:r>
                        <a:rPr lang="zh-CN" altLang="en-US" sz="600" u="none" strike="noStrike" dirty="0">
                          <a:effectLst/>
                        </a:rPr>
                        <a:t>电压</a:t>
                      </a:r>
                      <a:endParaRPr lang="zh-CN" altLang="en-US" sz="600" b="0" i="0" u="none" strike="noStrike" dirty="0">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u="none" strike="noStrike">
                          <a:effectLst/>
                        </a:rPr>
                        <a:t>电流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600" u="none" strike="noStrike">
                          <a:effectLst/>
                        </a:rPr>
                        <a:t>温度</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extLst>
                  <a:ext uri="{0D108BD9-81ED-4DB2-BD59-A6C34878D82A}">
                    <a16:rowId xmlns:a16="http://schemas.microsoft.com/office/drawing/2014/main" val="1474655214"/>
                  </a:ext>
                </a:extLst>
              </a:tr>
              <a:tr h="322414">
                <a:tc>
                  <a:txBody>
                    <a:bodyPr/>
                    <a:lstStyle/>
                    <a:p>
                      <a:pPr algn="ctr" fontAlgn="ctr"/>
                      <a:r>
                        <a:rPr lang="zh-CN" altLang="en-US" sz="600" u="none" strike="noStrike">
                          <a:effectLst/>
                        </a:rPr>
                        <a:t>一层       </a:t>
                      </a:r>
                      <a:r>
                        <a:rPr lang="en-US" sz="600" u="none" strike="noStrike">
                          <a:effectLst/>
                        </a:rPr>
                        <a:t>BB1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一层       </a:t>
                      </a:r>
                      <a:r>
                        <a:rPr lang="en-US" sz="600" u="none" strike="noStrike">
                          <a:effectLst/>
                        </a:rPr>
                        <a:t>BB2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2349774027"/>
                  </a:ext>
                </a:extLst>
              </a:tr>
              <a:tr h="322414">
                <a:tc>
                  <a:txBody>
                    <a:bodyPr/>
                    <a:lstStyle/>
                    <a:p>
                      <a:pPr algn="ctr" fontAlgn="ctr"/>
                      <a:r>
                        <a:rPr lang="zh-CN" altLang="en-US" sz="600" u="none" strike="noStrike">
                          <a:effectLst/>
                        </a:rPr>
                        <a:t>一层       </a:t>
                      </a:r>
                      <a:r>
                        <a:rPr lang="en-US" sz="600" u="none" strike="noStrike">
                          <a:effectLst/>
                        </a:rPr>
                        <a:t>ZB1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一层</a:t>
                      </a:r>
                      <a:br>
                        <a:rPr lang="zh-CN" altLang="en-US" sz="600" u="none" strike="noStrike">
                          <a:effectLst/>
                        </a:rPr>
                      </a:br>
                      <a:r>
                        <a:rPr lang="en-US" sz="600" u="none" strike="noStrike">
                          <a:effectLst/>
                        </a:rPr>
                        <a:t>ZB2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133475420"/>
                  </a:ext>
                </a:extLst>
              </a:tr>
              <a:tr h="216777">
                <a:tc>
                  <a:txBody>
                    <a:bodyPr/>
                    <a:lstStyle/>
                    <a:p>
                      <a:pPr algn="ctr" fontAlgn="ctr"/>
                      <a:r>
                        <a:rPr lang="zh-CN" altLang="en-US" sz="600" u="none" strike="noStrike">
                          <a:effectLst/>
                        </a:rPr>
                        <a:t>一层</a:t>
                      </a:r>
                      <a:r>
                        <a:rPr lang="en-US" sz="600" u="none" strike="noStrike">
                          <a:effectLst/>
                        </a:rPr>
                        <a:t>ITA</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一层</a:t>
                      </a:r>
                      <a:r>
                        <a:rPr lang="en-US" sz="600" u="none" strike="noStrike">
                          <a:effectLst/>
                        </a:rPr>
                        <a:t>ITB</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1011944987"/>
                  </a:ext>
                </a:extLst>
              </a:tr>
              <a:tr h="216777">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A1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A2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868639965"/>
                  </a:ext>
                </a:extLst>
              </a:tr>
              <a:tr h="216777">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2058714697"/>
                  </a:ext>
                </a:extLst>
              </a:tr>
              <a:tr h="216777">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A1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A2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769581971"/>
                  </a:ext>
                </a:extLst>
              </a:tr>
              <a:tr h="216777">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3063466572"/>
                  </a:ext>
                </a:extLst>
              </a:tr>
              <a:tr h="216777">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A1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A2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798543702"/>
                  </a:ext>
                </a:extLst>
              </a:tr>
              <a:tr h="216777">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506552799"/>
                  </a:ext>
                </a:extLst>
              </a:tr>
              <a:tr h="183031">
                <a:tc>
                  <a:txBody>
                    <a:bodyPr/>
                    <a:lstStyle/>
                    <a:p>
                      <a:pPr algn="ctr" fontAlgn="ctr"/>
                      <a:r>
                        <a:rPr lang="zh-CN" altLang="en-US" sz="600" u="none" strike="noStrike">
                          <a:effectLst/>
                        </a:rPr>
                        <a:t>设备位置</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gridSpan="3">
                  <a:txBody>
                    <a:bodyPr/>
                    <a:lstStyle/>
                    <a:p>
                      <a:pPr algn="ctr" fontAlgn="ctr"/>
                      <a:r>
                        <a:rPr lang="zh-CN" altLang="en-US" sz="600" u="none" strike="noStrike">
                          <a:effectLst/>
                        </a:rPr>
                        <a:t>电压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u="none" strike="noStrike">
                          <a:effectLst/>
                        </a:rPr>
                        <a:t>电流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设备位置</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gridSpan="3">
                  <a:txBody>
                    <a:bodyPr/>
                    <a:lstStyle/>
                    <a:p>
                      <a:pPr algn="ctr" fontAlgn="ctr"/>
                      <a:r>
                        <a:rPr lang="zh-CN" altLang="en-US" sz="600" u="none" strike="noStrike">
                          <a:effectLst/>
                        </a:rPr>
                        <a:t>电压</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600" u="none" strike="noStrike">
                          <a:effectLst/>
                        </a:rPr>
                        <a:t>电流</a:t>
                      </a: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5041" marR="5041" marT="5041"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600" u="none" strike="noStrike">
                          <a:effectLst/>
                        </a:rPr>
                        <a:t>温度</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extLst>
                  <a:ext uri="{0D108BD9-81ED-4DB2-BD59-A6C34878D82A}">
                    <a16:rowId xmlns:a16="http://schemas.microsoft.com/office/drawing/2014/main" val="3628221377"/>
                  </a:ext>
                </a:extLst>
              </a:tr>
              <a:tr h="322414">
                <a:tc>
                  <a:txBody>
                    <a:bodyPr/>
                    <a:lstStyle/>
                    <a:p>
                      <a:pPr algn="ctr" fontAlgn="ctr"/>
                      <a:r>
                        <a:rPr lang="zh-CN" altLang="en-US" sz="600" u="none" strike="noStrike">
                          <a:effectLst/>
                        </a:rPr>
                        <a:t>一层       </a:t>
                      </a:r>
                      <a:r>
                        <a:rPr lang="en-US" sz="600" u="none" strike="noStrike">
                          <a:effectLst/>
                        </a:rPr>
                        <a:t>BB1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一层       </a:t>
                      </a:r>
                      <a:r>
                        <a:rPr lang="en-US" sz="600" u="none" strike="noStrike">
                          <a:effectLst/>
                        </a:rPr>
                        <a:t>BB2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1452536077"/>
                  </a:ext>
                </a:extLst>
              </a:tr>
              <a:tr h="322414">
                <a:tc>
                  <a:txBody>
                    <a:bodyPr/>
                    <a:lstStyle/>
                    <a:p>
                      <a:pPr algn="ctr" fontAlgn="ctr"/>
                      <a:r>
                        <a:rPr lang="zh-CN" altLang="en-US" sz="600" u="none" strike="noStrike">
                          <a:effectLst/>
                        </a:rPr>
                        <a:t>一层       </a:t>
                      </a:r>
                      <a:r>
                        <a:rPr lang="en-US" sz="600" u="none" strike="noStrike">
                          <a:effectLst/>
                        </a:rPr>
                        <a:t>ZB1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一层</a:t>
                      </a:r>
                      <a:br>
                        <a:rPr lang="zh-CN" altLang="en-US" sz="600" u="none" strike="noStrike">
                          <a:effectLst/>
                        </a:rPr>
                      </a:br>
                      <a:r>
                        <a:rPr lang="en-US" sz="600" u="none" strike="noStrike">
                          <a:effectLst/>
                        </a:rPr>
                        <a:t>ZB2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3026766686"/>
                  </a:ext>
                </a:extLst>
              </a:tr>
              <a:tr h="216777">
                <a:tc>
                  <a:txBody>
                    <a:bodyPr/>
                    <a:lstStyle/>
                    <a:p>
                      <a:pPr algn="ctr" fontAlgn="ctr"/>
                      <a:r>
                        <a:rPr lang="zh-CN" altLang="en-US" sz="600" u="none" strike="noStrike">
                          <a:effectLst/>
                        </a:rPr>
                        <a:t>一层</a:t>
                      </a:r>
                      <a:r>
                        <a:rPr lang="en-US" sz="600" u="none" strike="noStrike">
                          <a:effectLst/>
                        </a:rPr>
                        <a:t>ITA</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一层</a:t>
                      </a:r>
                      <a:r>
                        <a:rPr lang="en-US" sz="600" u="none" strike="noStrike">
                          <a:effectLst/>
                        </a:rPr>
                        <a:t>ITB</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2954316528"/>
                  </a:ext>
                </a:extLst>
              </a:tr>
              <a:tr h="216777">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A1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A2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1152702022"/>
                  </a:ext>
                </a:extLst>
              </a:tr>
              <a:tr h="216777">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二层</a:t>
                      </a:r>
                      <a:br>
                        <a:rPr lang="zh-CN" altLang="en-US" sz="600" u="none" strike="noStrike">
                          <a:effectLst/>
                        </a:rPr>
                      </a:br>
                      <a:r>
                        <a:rPr lang="en-US" sz="600" u="none" strike="noStrike">
                          <a:effectLst/>
                        </a:rPr>
                        <a:t>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2868803168"/>
                  </a:ext>
                </a:extLst>
              </a:tr>
              <a:tr h="216777">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A1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A2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2389437877"/>
                  </a:ext>
                </a:extLst>
              </a:tr>
              <a:tr h="216777">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三层</a:t>
                      </a:r>
                      <a:br>
                        <a:rPr lang="zh-CN" altLang="en-US" sz="600" u="none" strike="noStrike">
                          <a:effectLst/>
                        </a:rPr>
                      </a:br>
                      <a:r>
                        <a:rPr lang="en-US" sz="600" u="none" strike="noStrike">
                          <a:effectLst/>
                        </a:rPr>
                        <a:t>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1271449915"/>
                  </a:ext>
                </a:extLst>
              </a:tr>
              <a:tr h="216777">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A1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A2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3097535879"/>
                  </a:ext>
                </a:extLst>
              </a:tr>
              <a:tr h="216777">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B1</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四层</a:t>
                      </a:r>
                      <a:br>
                        <a:rPr lang="zh-CN" altLang="en-US" sz="600" u="none" strike="noStrike">
                          <a:effectLst/>
                        </a:rPr>
                      </a:br>
                      <a:r>
                        <a:rPr lang="en-US" sz="600" u="none" strike="noStrike">
                          <a:effectLst/>
                        </a:rPr>
                        <a:t>B2</a:t>
                      </a:r>
                      <a:r>
                        <a:rPr lang="zh-CN" altLang="en-US" sz="600" u="none" strike="noStrike">
                          <a:effectLst/>
                        </a:rPr>
                        <a:t>变压器</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Tahoma" panose="020B0604030504040204" pitchFamily="34" charset="0"/>
                        <a:ea typeface="等线" panose="02010600030101010101" pitchFamily="2" charset="-122"/>
                      </a:endParaRPr>
                    </a:p>
                  </a:txBody>
                  <a:tcPr marL="5041" marR="5041" marT="5041" marB="0" anchor="ctr"/>
                </a:tc>
                <a:tc>
                  <a:txBody>
                    <a:bodyPr/>
                    <a:lstStyle/>
                    <a:p>
                      <a:pPr algn="ctr" fontAlgn="ctr"/>
                      <a:r>
                        <a:rPr lang="zh-CN" altLang="en-US" sz="600" u="none" strike="noStrike" dirty="0">
                          <a:effectLst/>
                        </a:rPr>
                        <a:t>　</a:t>
                      </a:r>
                      <a:endParaRPr lang="zh-CN" altLang="en-US" sz="600" b="0" i="0" u="none" strike="noStrike" dirty="0">
                        <a:solidFill>
                          <a:srgbClr val="000000"/>
                        </a:solidFill>
                        <a:effectLst/>
                        <a:latin typeface="Tahoma" panose="020B0604030504040204" pitchFamily="34" charset="0"/>
                        <a:ea typeface="等线" panose="02010600030101010101" pitchFamily="2" charset="-122"/>
                      </a:endParaRPr>
                    </a:p>
                  </a:txBody>
                  <a:tcPr marL="5041" marR="5041" marT="5041" marB="0" anchor="ctr"/>
                </a:tc>
                <a:extLst>
                  <a:ext uri="{0D108BD9-81ED-4DB2-BD59-A6C34878D82A}">
                    <a16:rowId xmlns:a16="http://schemas.microsoft.com/office/drawing/2014/main" val="346059757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15</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巡检表讲解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表格 9">
            <a:extLst>
              <a:ext uri="{FF2B5EF4-FFF2-40B4-BE49-F238E27FC236}">
                <a16:creationId xmlns:a16="http://schemas.microsoft.com/office/drawing/2014/main" id="{A3DA3595-4A53-4CCB-B335-7FD7D857661F}"/>
              </a:ext>
            </a:extLst>
          </p:cNvPr>
          <p:cNvGraphicFramePr>
            <a:graphicFrameLocks noGrp="1"/>
          </p:cNvGraphicFramePr>
          <p:nvPr>
            <p:extLst>
              <p:ext uri="{D42A27DB-BD31-4B8C-83A1-F6EECF244321}">
                <p14:modId xmlns:p14="http://schemas.microsoft.com/office/powerpoint/2010/main" val="3671433423"/>
              </p:ext>
            </p:extLst>
          </p:nvPr>
        </p:nvGraphicFramePr>
        <p:xfrm>
          <a:off x="2068004" y="1099701"/>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2807031"/>
                    </a:ext>
                  </a:extLst>
                </a:gridCol>
              </a:tblGrid>
              <a:tr h="370840">
                <a:tc>
                  <a:txBody>
                    <a:bodyPr/>
                    <a:lstStyle/>
                    <a:p>
                      <a:pPr algn="ctr"/>
                      <a:r>
                        <a:rPr lang="en-US" altLang="zh-CN" dirty="0"/>
                        <a:t>A2</a:t>
                      </a:r>
                      <a:r>
                        <a:rPr lang="zh-CN" altLang="en-US" dirty="0"/>
                        <a:t>数据中心</a:t>
                      </a:r>
                      <a:r>
                        <a:rPr lang="en-US" altLang="zh-CN" dirty="0"/>
                        <a:t>UPS</a:t>
                      </a:r>
                      <a:r>
                        <a:rPr lang="zh-CN" altLang="en-US" dirty="0"/>
                        <a:t>巡检表格</a:t>
                      </a:r>
                    </a:p>
                  </a:txBody>
                  <a:tcPr/>
                </a:tc>
                <a:extLst>
                  <a:ext uri="{0D108BD9-81ED-4DB2-BD59-A6C34878D82A}">
                    <a16:rowId xmlns:a16="http://schemas.microsoft.com/office/drawing/2014/main" val="2653312950"/>
                  </a:ext>
                </a:extLst>
              </a:tr>
            </a:tbl>
          </a:graphicData>
        </a:graphic>
      </p:graphicFrame>
      <p:graphicFrame>
        <p:nvGraphicFramePr>
          <p:cNvPr id="9" name="表格 8">
            <a:extLst>
              <a:ext uri="{FF2B5EF4-FFF2-40B4-BE49-F238E27FC236}">
                <a16:creationId xmlns:a16="http://schemas.microsoft.com/office/drawing/2014/main" id="{D495BAA9-5332-4D1A-BE65-02B76CECAFEF}"/>
              </a:ext>
            </a:extLst>
          </p:cNvPr>
          <p:cNvGraphicFramePr>
            <a:graphicFrameLocks noGrp="1"/>
          </p:cNvGraphicFramePr>
          <p:nvPr>
            <p:extLst>
              <p:ext uri="{D42A27DB-BD31-4B8C-83A1-F6EECF244321}">
                <p14:modId xmlns:p14="http://schemas.microsoft.com/office/powerpoint/2010/main" val="2750210935"/>
              </p:ext>
            </p:extLst>
          </p:nvPr>
        </p:nvGraphicFramePr>
        <p:xfrm>
          <a:off x="838201" y="1790273"/>
          <a:ext cx="10515598" cy="4025411"/>
        </p:xfrm>
        <a:graphic>
          <a:graphicData uri="http://schemas.openxmlformats.org/drawingml/2006/table">
            <a:tbl>
              <a:tblPr>
                <a:tableStyleId>{5C22544A-7EE6-4342-B048-85BDC9FD1C3A}</a:tableStyleId>
              </a:tblPr>
              <a:tblGrid>
                <a:gridCol w="642719">
                  <a:extLst>
                    <a:ext uri="{9D8B030D-6E8A-4147-A177-3AD203B41FA5}">
                      <a16:colId xmlns:a16="http://schemas.microsoft.com/office/drawing/2014/main" val="2484213228"/>
                    </a:ext>
                  </a:extLst>
                </a:gridCol>
                <a:gridCol w="642719">
                  <a:extLst>
                    <a:ext uri="{9D8B030D-6E8A-4147-A177-3AD203B41FA5}">
                      <a16:colId xmlns:a16="http://schemas.microsoft.com/office/drawing/2014/main" val="2168821916"/>
                    </a:ext>
                  </a:extLst>
                </a:gridCol>
                <a:gridCol w="642719">
                  <a:extLst>
                    <a:ext uri="{9D8B030D-6E8A-4147-A177-3AD203B41FA5}">
                      <a16:colId xmlns:a16="http://schemas.microsoft.com/office/drawing/2014/main" val="4175665452"/>
                    </a:ext>
                  </a:extLst>
                </a:gridCol>
                <a:gridCol w="660573">
                  <a:extLst>
                    <a:ext uri="{9D8B030D-6E8A-4147-A177-3AD203B41FA5}">
                      <a16:colId xmlns:a16="http://schemas.microsoft.com/office/drawing/2014/main" val="2083009015"/>
                    </a:ext>
                  </a:extLst>
                </a:gridCol>
                <a:gridCol w="642719">
                  <a:extLst>
                    <a:ext uri="{9D8B030D-6E8A-4147-A177-3AD203B41FA5}">
                      <a16:colId xmlns:a16="http://schemas.microsoft.com/office/drawing/2014/main" val="2149004371"/>
                    </a:ext>
                  </a:extLst>
                </a:gridCol>
                <a:gridCol w="740912">
                  <a:extLst>
                    <a:ext uri="{9D8B030D-6E8A-4147-A177-3AD203B41FA5}">
                      <a16:colId xmlns:a16="http://schemas.microsoft.com/office/drawing/2014/main" val="1110022254"/>
                    </a:ext>
                  </a:extLst>
                </a:gridCol>
                <a:gridCol w="642719">
                  <a:extLst>
                    <a:ext uri="{9D8B030D-6E8A-4147-A177-3AD203B41FA5}">
                      <a16:colId xmlns:a16="http://schemas.microsoft.com/office/drawing/2014/main" val="2610276046"/>
                    </a:ext>
                  </a:extLst>
                </a:gridCol>
                <a:gridCol w="642719">
                  <a:extLst>
                    <a:ext uri="{9D8B030D-6E8A-4147-A177-3AD203B41FA5}">
                      <a16:colId xmlns:a16="http://schemas.microsoft.com/office/drawing/2014/main" val="314630751"/>
                    </a:ext>
                  </a:extLst>
                </a:gridCol>
                <a:gridCol w="642719">
                  <a:extLst>
                    <a:ext uri="{9D8B030D-6E8A-4147-A177-3AD203B41FA5}">
                      <a16:colId xmlns:a16="http://schemas.microsoft.com/office/drawing/2014/main" val="3439598917"/>
                    </a:ext>
                  </a:extLst>
                </a:gridCol>
                <a:gridCol w="642719">
                  <a:extLst>
                    <a:ext uri="{9D8B030D-6E8A-4147-A177-3AD203B41FA5}">
                      <a16:colId xmlns:a16="http://schemas.microsoft.com/office/drawing/2014/main" val="3424223744"/>
                    </a:ext>
                  </a:extLst>
                </a:gridCol>
                <a:gridCol w="642719">
                  <a:extLst>
                    <a:ext uri="{9D8B030D-6E8A-4147-A177-3AD203B41FA5}">
                      <a16:colId xmlns:a16="http://schemas.microsoft.com/office/drawing/2014/main" val="1619375706"/>
                    </a:ext>
                  </a:extLst>
                </a:gridCol>
                <a:gridCol w="660573">
                  <a:extLst>
                    <a:ext uri="{9D8B030D-6E8A-4147-A177-3AD203B41FA5}">
                      <a16:colId xmlns:a16="http://schemas.microsoft.com/office/drawing/2014/main" val="4085568762"/>
                    </a:ext>
                  </a:extLst>
                </a:gridCol>
                <a:gridCol w="642719">
                  <a:extLst>
                    <a:ext uri="{9D8B030D-6E8A-4147-A177-3AD203B41FA5}">
                      <a16:colId xmlns:a16="http://schemas.microsoft.com/office/drawing/2014/main" val="2955634839"/>
                    </a:ext>
                  </a:extLst>
                </a:gridCol>
                <a:gridCol w="740912">
                  <a:extLst>
                    <a:ext uri="{9D8B030D-6E8A-4147-A177-3AD203B41FA5}">
                      <a16:colId xmlns:a16="http://schemas.microsoft.com/office/drawing/2014/main" val="2249727387"/>
                    </a:ext>
                  </a:extLst>
                </a:gridCol>
                <a:gridCol w="642719">
                  <a:extLst>
                    <a:ext uri="{9D8B030D-6E8A-4147-A177-3AD203B41FA5}">
                      <a16:colId xmlns:a16="http://schemas.microsoft.com/office/drawing/2014/main" val="4143542941"/>
                    </a:ext>
                  </a:extLst>
                </a:gridCol>
                <a:gridCol w="642719">
                  <a:extLst>
                    <a:ext uri="{9D8B030D-6E8A-4147-A177-3AD203B41FA5}">
                      <a16:colId xmlns:a16="http://schemas.microsoft.com/office/drawing/2014/main" val="2146019480"/>
                    </a:ext>
                  </a:extLst>
                </a:gridCol>
              </a:tblGrid>
              <a:tr h="309647">
                <a:tc>
                  <a:txBody>
                    <a:bodyPr/>
                    <a:lstStyle/>
                    <a:p>
                      <a:pPr algn="ctr" fontAlgn="ctr"/>
                      <a:r>
                        <a:rPr lang="zh-CN" altLang="en-US" sz="1100" u="none" strike="noStrike">
                          <a:effectLst/>
                        </a:rPr>
                        <a:t>设备位置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a:txBody>
                    <a:bodyPr/>
                    <a:lstStyle/>
                    <a:p>
                      <a:pPr algn="ctr" fontAlgn="ctr"/>
                      <a:r>
                        <a:rPr lang="zh-CN" altLang="en-US" sz="1100" u="none" strike="noStrike">
                          <a:effectLst/>
                        </a:rPr>
                        <a:t>设备编号</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gridSpan="3">
                  <a:txBody>
                    <a:bodyPr/>
                    <a:lstStyle/>
                    <a:p>
                      <a:pPr algn="ctr" fontAlgn="ctr"/>
                      <a:r>
                        <a:rPr lang="zh-CN" altLang="en-US" sz="900" u="none" strike="noStrike">
                          <a:effectLst/>
                        </a:rPr>
                        <a:t>输入电压（</a:t>
                      </a:r>
                      <a:r>
                        <a:rPr lang="en-US" sz="900" u="none" strike="noStrike">
                          <a:effectLst/>
                        </a:rPr>
                        <a:t>V)</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100" u="none" strike="noStrike">
                          <a:effectLst/>
                        </a:rPr>
                        <a:t>输出电流（</a:t>
                      </a:r>
                      <a:r>
                        <a:rPr lang="en-US" altLang="zh-CN" sz="1100" u="none" strike="noStrike">
                          <a:effectLst/>
                        </a:rPr>
                        <a:t>A</a:t>
                      </a:r>
                      <a:r>
                        <a:rPr lang="zh-CN" altLang="en-US" sz="1100" u="none" strike="noStrike">
                          <a:effectLst/>
                        </a:rPr>
                        <a:t>）</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100" u="none" strike="noStrike">
                          <a:effectLst/>
                        </a:rPr>
                        <a:t>输出电压（</a:t>
                      </a:r>
                      <a:r>
                        <a:rPr lang="en-US" sz="1100" u="none" strike="noStrike">
                          <a:effectLst/>
                        </a:rPr>
                        <a:t>V)</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900" u="none" strike="noStrike">
                          <a:effectLst/>
                        </a:rPr>
                        <a:t>输出电流（</a:t>
                      </a:r>
                      <a:r>
                        <a:rPr lang="en-US" altLang="zh-CN" sz="900" u="none" strike="noStrike">
                          <a:effectLst/>
                        </a:rPr>
                        <a:t>A</a:t>
                      </a:r>
                      <a:r>
                        <a:rPr lang="zh-CN" altLang="en-US" sz="900" u="none" strike="noStrike">
                          <a:effectLst/>
                        </a:rPr>
                        <a:t>）</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100" u="none" strike="noStrike">
                          <a:effectLst/>
                        </a:rPr>
                        <a:t>负载率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a:txBody>
                    <a:bodyPr/>
                    <a:lstStyle/>
                    <a:p>
                      <a:pPr algn="ctr" fontAlgn="ctr"/>
                      <a:r>
                        <a:rPr lang="zh-CN" altLang="en-US" sz="1100" u="none" strike="noStrike">
                          <a:effectLst/>
                        </a:rPr>
                        <a:t>电池电压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1651119160"/>
                  </a:ext>
                </a:extLst>
              </a:tr>
              <a:tr h="309647">
                <a:tc rowSpan="2">
                  <a:txBody>
                    <a:bodyPr/>
                    <a:lstStyle/>
                    <a:p>
                      <a:pPr algn="ctr" fontAlgn="ctr"/>
                      <a:r>
                        <a:rPr lang="zh-CN" altLang="en-US" sz="1100" u="none" strike="noStrike">
                          <a:effectLst/>
                        </a:rPr>
                        <a:t>一层</a:t>
                      </a:r>
                      <a:br>
                        <a:rPr lang="zh-CN" altLang="en-US" sz="1100" u="none" strike="noStrike">
                          <a:effectLst/>
                        </a:rPr>
                      </a:br>
                      <a:r>
                        <a:rPr lang="zh-CN" altLang="en-US" sz="1100" u="none" strike="noStrike">
                          <a:effectLst/>
                        </a:rPr>
                        <a:t>南电力室</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en-US" sz="1100" u="none" strike="noStrike">
                          <a:effectLst/>
                        </a:rPr>
                        <a:t>UPS-A1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2968097096"/>
                  </a:ext>
                </a:extLst>
              </a:tr>
              <a:tr h="309647">
                <a:tc vMerge="1">
                  <a:txBody>
                    <a:bodyPr/>
                    <a:lstStyle/>
                    <a:p>
                      <a:endParaRPr lang="zh-CN" altLang="en-US"/>
                    </a:p>
                  </a:txBody>
                  <a:tcPr/>
                </a:tc>
                <a:tc>
                  <a:txBody>
                    <a:bodyPr/>
                    <a:lstStyle/>
                    <a:p>
                      <a:pPr algn="ctr" fontAlgn="ctr"/>
                      <a:r>
                        <a:rPr lang="en-US" sz="1100" u="none" strike="noStrike">
                          <a:effectLst/>
                        </a:rPr>
                        <a:t>UPS-A2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1250716635"/>
                  </a:ext>
                </a:extLst>
              </a:tr>
              <a:tr h="309647">
                <a:tc rowSpan="2">
                  <a:txBody>
                    <a:bodyPr/>
                    <a:lstStyle/>
                    <a:p>
                      <a:pPr algn="ctr" fontAlgn="ctr"/>
                      <a:r>
                        <a:rPr lang="zh-CN" altLang="en-US" sz="1100" u="none" strike="noStrike">
                          <a:effectLst/>
                        </a:rPr>
                        <a:t>一层</a:t>
                      </a:r>
                      <a:br>
                        <a:rPr lang="zh-CN" altLang="en-US" sz="1100" u="none" strike="noStrike">
                          <a:effectLst/>
                        </a:rPr>
                      </a:br>
                      <a:r>
                        <a:rPr lang="zh-CN" altLang="en-US" sz="1100" u="none" strike="noStrike">
                          <a:effectLst/>
                        </a:rPr>
                        <a:t>北电力室</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en-US" sz="1100" u="none" strike="noStrike">
                          <a:effectLst/>
                        </a:rPr>
                        <a:t>UPS-B1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3116882954"/>
                  </a:ext>
                </a:extLst>
              </a:tr>
              <a:tr h="309647">
                <a:tc vMerge="1">
                  <a:txBody>
                    <a:bodyPr/>
                    <a:lstStyle/>
                    <a:p>
                      <a:endParaRPr lang="zh-CN" altLang="en-US"/>
                    </a:p>
                  </a:txBody>
                  <a:tcPr/>
                </a:tc>
                <a:tc>
                  <a:txBody>
                    <a:bodyPr/>
                    <a:lstStyle/>
                    <a:p>
                      <a:pPr algn="ctr" fontAlgn="ctr"/>
                      <a:r>
                        <a:rPr lang="en-US" sz="1100" u="none" strike="noStrike">
                          <a:effectLst/>
                        </a:rPr>
                        <a:t>UPS-B2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1088427996"/>
                  </a:ext>
                </a:extLst>
              </a:tr>
              <a:tr h="309647">
                <a:tc rowSpan="8">
                  <a:txBody>
                    <a:bodyPr/>
                    <a:lstStyle/>
                    <a:p>
                      <a:pPr algn="ctr" fontAlgn="ctr"/>
                      <a:r>
                        <a:rPr lang="zh-CN" altLang="en-US" sz="1100" u="none" strike="noStrike">
                          <a:effectLst/>
                        </a:rPr>
                        <a:t>一层</a:t>
                      </a:r>
                      <a:r>
                        <a:rPr lang="en-US" sz="1100" u="none" strike="noStrike">
                          <a:effectLst/>
                        </a:rPr>
                        <a:t>IT</a:t>
                      </a:r>
                      <a:r>
                        <a:rPr lang="zh-CN" altLang="en-US" sz="1100" u="none" strike="noStrike">
                          <a:effectLst/>
                        </a:rPr>
                        <a:t>电力室</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en-US" sz="1100" u="none" strike="noStrike">
                          <a:effectLst/>
                        </a:rPr>
                        <a:t>UPS-A1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892608064"/>
                  </a:ext>
                </a:extLst>
              </a:tr>
              <a:tr h="309647">
                <a:tc vMerge="1">
                  <a:txBody>
                    <a:bodyPr/>
                    <a:lstStyle/>
                    <a:p>
                      <a:endParaRPr lang="zh-CN" altLang="en-US"/>
                    </a:p>
                  </a:txBody>
                  <a:tcPr/>
                </a:tc>
                <a:tc>
                  <a:txBody>
                    <a:bodyPr/>
                    <a:lstStyle/>
                    <a:p>
                      <a:pPr algn="ctr" fontAlgn="ctr"/>
                      <a:r>
                        <a:rPr lang="en-US" sz="1100" u="none" strike="noStrike">
                          <a:effectLst/>
                        </a:rPr>
                        <a:t>UPS-A2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1163980772"/>
                  </a:ext>
                </a:extLst>
              </a:tr>
              <a:tr h="309647">
                <a:tc vMerge="1">
                  <a:txBody>
                    <a:bodyPr/>
                    <a:lstStyle/>
                    <a:p>
                      <a:endParaRPr lang="zh-CN" altLang="en-US"/>
                    </a:p>
                  </a:txBody>
                  <a:tcPr/>
                </a:tc>
                <a:tc>
                  <a:txBody>
                    <a:bodyPr/>
                    <a:lstStyle/>
                    <a:p>
                      <a:pPr algn="ctr" fontAlgn="ctr"/>
                      <a:r>
                        <a:rPr lang="en-US" sz="1100" u="none" strike="noStrike">
                          <a:effectLst/>
                        </a:rPr>
                        <a:t>UPS-A3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250572894"/>
                  </a:ext>
                </a:extLst>
              </a:tr>
              <a:tr h="309647">
                <a:tc vMerge="1">
                  <a:txBody>
                    <a:bodyPr/>
                    <a:lstStyle/>
                    <a:p>
                      <a:endParaRPr lang="zh-CN" altLang="en-US"/>
                    </a:p>
                  </a:txBody>
                  <a:tcPr/>
                </a:tc>
                <a:tc>
                  <a:txBody>
                    <a:bodyPr/>
                    <a:lstStyle/>
                    <a:p>
                      <a:pPr algn="ctr" fontAlgn="ctr"/>
                      <a:r>
                        <a:rPr lang="en-US" sz="1100" u="none" strike="noStrike">
                          <a:effectLst/>
                        </a:rPr>
                        <a:t>UPS-A4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3711536287"/>
                  </a:ext>
                </a:extLst>
              </a:tr>
              <a:tr h="309647">
                <a:tc vMerge="1">
                  <a:txBody>
                    <a:bodyPr/>
                    <a:lstStyle/>
                    <a:p>
                      <a:endParaRPr lang="zh-CN" altLang="en-US"/>
                    </a:p>
                  </a:txBody>
                  <a:tcPr/>
                </a:tc>
                <a:tc>
                  <a:txBody>
                    <a:bodyPr/>
                    <a:lstStyle/>
                    <a:p>
                      <a:pPr algn="ctr" fontAlgn="ctr"/>
                      <a:r>
                        <a:rPr lang="en-US" sz="1100" u="none" strike="noStrike">
                          <a:effectLst/>
                        </a:rPr>
                        <a:t>UPS-B1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rowSpan="4">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1553449003"/>
                  </a:ext>
                </a:extLst>
              </a:tr>
              <a:tr h="309647">
                <a:tc vMerge="1">
                  <a:txBody>
                    <a:bodyPr/>
                    <a:lstStyle/>
                    <a:p>
                      <a:endParaRPr lang="zh-CN" altLang="en-US"/>
                    </a:p>
                  </a:txBody>
                  <a:tcPr/>
                </a:tc>
                <a:tc>
                  <a:txBody>
                    <a:bodyPr/>
                    <a:lstStyle/>
                    <a:p>
                      <a:pPr algn="ctr" fontAlgn="ctr"/>
                      <a:r>
                        <a:rPr lang="en-US" sz="1100" u="none" strike="noStrike">
                          <a:effectLst/>
                        </a:rPr>
                        <a:t>UPS-B2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2197587220"/>
                  </a:ext>
                </a:extLst>
              </a:tr>
              <a:tr h="309647">
                <a:tc vMerge="1">
                  <a:txBody>
                    <a:bodyPr/>
                    <a:lstStyle/>
                    <a:p>
                      <a:endParaRPr lang="zh-CN" altLang="en-US"/>
                    </a:p>
                  </a:txBody>
                  <a:tcPr/>
                </a:tc>
                <a:tc>
                  <a:txBody>
                    <a:bodyPr/>
                    <a:lstStyle/>
                    <a:p>
                      <a:pPr algn="ctr" fontAlgn="ctr"/>
                      <a:r>
                        <a:rPr lang="en-US" sz="1100" u="none" strike="noStrike">
                          <a:effectLst/>
                        </a:rPr>
                        <a:t>UPS-B3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3517320827"/>
                  </a:ext>
                </a:extLst>
              </a:tr>
              <a:tr h="309647">
                <a:tc vMerge="1">
                  <a:txBody>
                    <a:bodyPr/>
                    <a:lstStyle/>
                    <a:p>
                      <a:endParaRPr lang="zh-CN" altLang="en-US"/>
                    </a:p>
                  </a:txBody>
                  <a:tcPr/>
                </a:tc>
                <a:tc>
                  <a:txBody>
                    <a:bodyPr/>
                    <a:lstStyle/>
                    <a:p>
                      <a:pPr algn="ctr" fontAlgn="ctr"/>
                      <a:r>
                        <a:rPr lang="en-US" sz="1100" u="none" strike="noStrike">
                          <a:effectLst/>
                        </a:rPr>
                        <a:t>UPS-B4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922" marR="8922" marT="8922" marB="0" anchor="ctr"/>
                </a:tc>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8922" marR="8922" marT="8922" marB="0" anchor="ctr"/>
                </a:tc>
                <a:extLst>
                  <a:ext uri="{0D108BD9-81ED-4DB2-BD59-A6C34878D82A}">
                    <a16:rowId xmlns:a16="http://schemas.microsoft.com/office/drawing/2014/main" val="58675594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巡检表讲解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a:extLst>
              <a:ext uri="{FF2B5EF4-FFF2-40B4-BE49-F238E27FC236}">
                <a16:creationId xmlns:a16="http://schemas.microsoft.com/office/drawing/2014/main" id="{0A2F1D33-23F2-40C1-ACC4-0611D4D399C5}"/>
              </a:ext>
            </a:extLst>
          </p:cNvPr>
          <p:cNvGraphicFramePr>
            <a:graphicFrameLocks noGrp="1"/>
          </p:cNvGraphicFramePr>
          <p:nvPr>
            <p:extLst>
              <p:ext uri="{D42A27DB-BD31-4B8C-83A1-F6EECF244321}">
                <p14:modId xmlns:p14="http://schemas.microsoft.com/office/powerpoint/2010/main" val="4151622111"/>
              </p:ext>
            </p:extLst>
          </p:nvPr>
        </p:nvGraphicFramePr>
        <p:xfrm>
          <a:off x="1328032" y="1637169"/>
          <a:ext cx="9773794" cy="4333656"/>
        </p:xfrm>
        <a:graphic>
          <a:graphicData uri="http://schemas.openxmlformats.org/drawingml/2006/table">
            <a:tbl>
              <a:tblPr>
                <a:tableStyleId>{5C22544A-7EE6-4342-B048-85BDC9FD1C3A}</a:tableStyleId>
              </a:tblPr>
              <a:tblGrid>
                <a:gridCol w="679697">
                  <a:extLst>
                    <a:ext uri="{9D8B030D-6E8A-4147-A177-3AD203B41FA5}">
                      <a16:colId xmlns:a16="http://schemas.microsoft.com/office/drawing/2014/main" val="2127393688"/>
                    </a:ext>
                  </a:extLst>
                </a:gridCol>
                <a:gridCol w="704872">
                  <a:extLst>
                    <a:ext uri="{9D8B030D-6E8A-4147-A177-3AD203B41FA5}">
                      <a16:colId xmlns:a16="http://schemas.microsoft.com/office/drawing/2014/main" val="963335034"/>
                    </a:ext>
                  </a:extLst>
                </a:gridCol>
                <a:gridCol w="679697">
                  <a:extLst>
                    <a:ext uri="{9D8B030D-6E8A-4147-A177-3AD203B41FA5}">
                      <a16:colId xmlns:a16="http://schemas.microsoft.com/office/drawing/2014/main" val="1196262908"/>
                    </a:ext>
                  </a:extLst>
                </a:gridCol>
                <a:gridCol w="783540">
                  <a:extLst>
                    <a:ext uri="{9D8B030D-6E8A-4147-A177-3AD203B41FA5}">
                      <a16:colId xmlns:a16="http://schemas.microsoft.com/office/drawing/2014/main" val="2625293456"/>
                    </a:ext>
                  </a:extLst>
                </a:gridCol>
                <a:gridCol w="679697">
                  <a:extLst>
                    <a:ext uri="{9D8B030D-6E8A-4147-A177-3AD203B41FA5}">
                      <a16:colId xmlns:a16="http://schemas.microsoft.com/office/drawing/2014/main" val="3433650682"/>
                    </a:ext>
                  </a:extLst>
                </a:gridCol>
                <a:gridCol w="679697">
                  <a:extLst>
                    <a:ext uri="{9D8B030D-6E8A-4147-A177-3AD203B41FA5}">
                      <a16:colId xmlns:a16="http://schemas.microsoft.com/office/drawing/2014/main" val="1850165569"/>
                    </a:ext>
                  </a:extLst>
                </a:gridCol>
                <a:gridCol w="679697">
                  <a:extLst>
                    <a:ext uri="{9D8B030D-6E8A-4147-A177-3AD203B41FA5}">
                      <a16:colId xmlns:a16="http://schemas.microsoft.com/office/drawing/2014/main" val="3870867597"/>
                    </a:ext>
                  </a:extLst>
                </a:gridCol>
                <a:gridCol w="679697">
                  <a:extLst>
                    <a:ext uri="{9D8B030D-6E8A-4147-A177-3AD203B41FA5}">
                      <a16:colId xmlns:a16="http://schemas.microsoft.com/office/drawing/2014/main" val="1152505456"/>
                    </a:ext>
                  </a:extLst>
                </a:gridCol>
                <a:gridCol w="679697">
                  <a:extLst>
                    <a:ext uri="{9D8B030D-6E8A-4147-A177-3AD203B41FA5}">
                      <a16:colId xmlns:a16="http://schemas.microsoft.com/office/drawing/2014/main" val="589078417"/>
                    </a:ext>
                  </a:extLst>
                </a:gridCol>
                <a:gridCol w="704872">
                  <a:extLst>
                    <a:ext uri="{9D8B030D-6E8A-4147-A177-3AD203B41FA5}">
                      <a16:colId xmlns:a16="http://schemas.microsoft.com/office/drawing/2014/main" val="2374786051"/>
                    </a:ext>
                  </a:extLst>
                </a:gridCol>
                <a:gridCol w="679697">
                  <a:extLst>
                    <a:ext uri="{9D8B030D-6E8A-4147-A177-3AD203B41FA5}">
                      <a16:colId xmlns:a16="http://schemas.microsoft.com/office/drawing/2014/main" val="4018492979"/>
                    </a:ext>
                  </a:extLst>
                </a:gridCol>
                <a:gridCol w="783540">
                  <a:extLst>
                    <a:ext uri="{9D8B030D-6E8A-4147-A177-3AD203B41FA5}">
                      <a16:colId xmlns:a16="http://schemas.microsoft.com/office/drawing/2014/main" val="4184479358"/>
                    </a:ext>
                  </a:extLst>
                </a:gridCol>
                <a:gridCol w="679697">
                  <a:extLst>
                    <a:ext uri="{9D8B030D-6E8A-4147-A177-3AD203B41FA5}">
                      <a16:colId xmlns:a16="http://schemas.microsoft.com/office/drawing/2014/main" val="730304207"/>
                    </a:ext>
                  </a:extLst>
                </a:gridCol>
                <a:gridCol w="679697">
                  <a:extLst>
                    <a:ext uri="{9D8B030D-6E8A-4147-A177-3AD203B41FA5}">
                      <a16:colId xmlns:a16="http://schemas.microsoft.com/office/drawing/2014/main" val="3090260441"/>
                    </a:ext>
                  </a:extLst>
                </a:gridCol>
              </a:tblGrid>
              <a:tr h="227314">
                <a:tc>
                  <a:txBody>
                    <a:bodyPr/>
                    <a:lstStyle/>
                    <a:p>
                      <a:pPr algn="ctr" fontAlgn="ctr"/>
                      <a:r>
                        <a:rPr lang="zh-CN" altLang="en-US" sz="800" u="none" strike="noStrike">
                          <a:effectLst/>
                        </a:rPr>
                        <a:t>机组编号</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机组外观</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有无漏水</a:t>
                      </a:r>
                      <a:r>
                        <a:rPr lang="en-US" altLang="zh-CN" sz="800" u="none" strike="noStrike">
                          <a:effectLst/>
                        </a:rPr>
                        <a:t>/</a:t>
                      </a:r>
                      <a:r>
                        <a:rPr lang="zh-CN" altLang="en-US" sz="800" u="none" strike="noStrike">
                          <a:effectLst/>
                        </a:rPr>
                        <a:t>油</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机油位</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燃油位</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电池电压</a:t>
                      </a:r>
                      <a:r>
                        <a:rPr lang="en-US" altLang="zh-CN" sz="800" u="none" strike="noStrike">
                          <a:effectLst/>
                        </a:rPr>
                        <a:t>(</a:t>
                      </a:r>
                      <a:r>
                        <a:rPr lang="en-US" sz="800" u="none" strike="noStrike">
                          <a:effectLst/>
                        </a:rPr>
                        <a:t>V)</a:t>
                      </a:r>
                      <a:endParaRPr 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显示面板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机组有无报警</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管道和阀门</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机组状态</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电加热状态</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gridSpan="3">
                  <a:txBody>
                    <a:bodyPr/>
                    <a:lstStyle/>
                    <a:p>
                      <a:pPr algn="ctr" fontAlgn="ctr"/>
                      <a:r>
                        <a:rPr lang="en-US" altLang="zh-CN" sz="800" u="none" strike="noStrike">
                          <a:effectLst/>
                        </a:rPr>
                        <a:t>1</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14145965"/>
                  </a:ext>
                </a:extLst>
              </a:tr>
              <a:tr h="116402">
                <a:tc>
                  <a:txBody>
                    <a:bodyPr/>
                    <a:lstStyle/>
                    <a:p>
                      <a:pPr algn="ctr" fontAlgn="ctr"/>
                      <a:r>
                        <a:rPr lang="en-US" altLang="zh-CN" sz="800" u="none" strike="noStrike">
                          <a:effectLst/>
                        </a:rPr>
                        <a:t>1#</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rowSpan="10" gridSpan="3">
                  <a:txBody>
                    <a:bodyPr/>
                    <a:lstStyle/>
                    <a:p>
                      <a:pPr algn="ctr" fontAlgn="ctr"/>
                      <a:r>
                        <a:rPr lang="zh-CN" altLang="en-US" sz="800" u="none" strike="noStrike" dirty="0">
                          <a:effectLst/>
                        </a:rPr>
                        <a:t>发电机巡检注意事项</a:t>
                      </a:r>
                      <a:br>
                        <a:rPr lang="zh-CN" altLang="en-US" sz="800" u="none" strike="noStrike" dirty="0">
                          <a:effectLst/>
                        </a:rPr>
                      </a:br>
                      <a:r>
                        <a:rPr lang="en-US" altLang="zh-CN" sz="800" u="none" strike="noStrike" dirty="0">
                          <a:effectLst/>
                        </a:rPr>
                        <a:t>1</a:t>
                      </a:r>
                      <a:r>
                        <a:rPr lang="zh-CN" altLang="en-US" sz="800" u="none" strike="noStrike" dirty="0">
                          <a:effectLst/>
                        </a:rPr>
                        <a:t>、机组外观确认无磨损或无其他可能引发故障的情况；</a:t>
                      </a:r>
                      <a:br>
                        <a:rPr lang="zh-CN" altLang="en-US" sz="800" u="none" strike="noStrike" dirty="0">
                          <a:effectLst/>
                        </a:rPr>
                      </a:br>
                      <a:r>
                        <a:rPr lang="en-US" altLang="zh-CN" sz="800" u="none" strike="noStrike" dirty="0">
                          <a:effectLst/>
                        </a:rPr>
                        <a:t>2</a:t>
                      </a:r>
                      <a:r>
                        <a:rPr lang="zh-CN" altLang="en-US" sz="800" u="none" strike="noStrike" dirty="0">
                          <a:effectLst/>
                        </a:rPr>
                        <a:t>、防冻液应确认无漏液现象；</a:t>
                      </a:r>
                      <a:br>
                        <a:rPr lang="zh-CN" altLang="en-US" sz="800" u="none" strike="noStrike" dirty="0">
                          <a:effectLst/>
                        </a:rPr>
                      </a:br>
                      <a:r>
                        <a:rPr lang="en-US" altLang="zh-CN" sz="800" u="none" strike="noStrike" dirty="0">
                          <a:effectLst/>
                        </a:rPr>
                        <a:t>3</a:t>
                      </a:r>
                      <a:r>
                        <a:rPr lang="zh-CN" altLang="en-US" sz="800" u="none" strike="noStrike" dirty="0">
                          <a:effectLst/>
                        </a:rPr>
                        <a:t>、机油应确认无漏油现象；</a:t>
                      </a:r>
                      <a:br>
                        <a:rPr lang="zh-CN" altLang="en-US" sz="800" u="none" strike="noStrike" dirty="0">
                          <a:effectLst/>
                        </a:rPr>
                      </a:br>
                      <a:r>
                        <a:rPr lang="en-US" altLang="zh-CN" sz="800" u="none" strike="noStrike" dirty="0">
                          <a:effectLst/>
                        </a:rPr>
                        <a:t>4</a:t>
                      </a:r>
                      <a:r>
                        <a:rPr lang="zh-CN" altLang="en-US" sz="800" u="none" strike="noStrike" dirty="0">
                          <a:effectLst/>
                        </a:rPr>
                        <a:t>、燃油应确认无漏油现象；</a:t>
                      </a:r>
                      <a:br>
                        <a:rPr lang="zh-CN" altLang="en-US" sz="800" u="none" strike="noStrike" dirty="0">
                          <a:effectLst/>
                        </a:rPr>
                      </a:br>
                      <a:r>
                        <a:rPr lang="en-US" altLang="zh-CN" sz="800" u="none" strike="noStrike" dirty="0">
                          <a:effectLst/>
                        </a:rPr>
                        <a:t>5</a:t>
                      </a:r>
                      <a:r>
                        <a:rPr lang="zh-CN" altLang="en-US" sz="800" u="none" strike="noStrike" dirty="0">
                          <a:effectLst/>
                        </a:rPr>
                        <a:t>、显示面板应正常；</a:t>
                      </a:r>
                      <a:br>
                        <a:rPr lang="zh-CN" altLang="en-US" sz="800" u="none" strike="noStrike" dirty="0">
                          <a:effectLst/>
                        </a:rPr>
                      </a:br>
                      <a:r>
                        <a:rPr lang="en-US" altLang="zh-CN" sz="800" u="none" strike="noStrike" dirty="0">
                          <a:effectLst/>
                        </a:rPr>
                        <a:t>6</a:t>
                      </a:r>
                      <a:r>
                        <a:rPr lang="zh-CN" altLang="en-US" sz="800" u="none" strike="noStrike" dirty="0">
                          <a:effectLst/>
                        </a:rPr>
                        <a:t>、机组应确认无报警；</a:t>
                      </a:r>
                      <a:br>
                        <a:rPr lang="zh-CN" altLang="en-US" sz="800" u="none" strike="noStrike" dirty="0">
                          <a:effectLst/>
                        </a:rPr>
                      </a:br>
                      <a:r>
                        <a:rPr lang="en-US" altLang="zh-CN" sz="800" u="none" strike="noStrike" dirty="0">
                          <a:effectLst/>
                        </a:rPr>
                        <a:t>7</a:t>
                      </a:r>
                      <a:r>
                        <a:rPr lang="zh-CN" altLang="en-US" sz="800" u="none" strike="noStrike" dirty="0">
                          <a:effectLst/>
                        </a:rPr>
                        <a:t>、供水、供油管道应查看有无泄漏；</a:t>
                      </a:r>
                      <a:br>
                        <a:rPr lang="zh-CN" altLang="en-US" sz="800" u="none" strike="noStrike" dirty="0">
                          <a:effectLst/>
                        </a:rPr>
                      </a:br>
                      <a:r>
                        <a:rPr lang="en-US" altLang="zh-CN" sz="800" u="none" strike="noStrike" dirty="0">
                          <a:effectLst/>
                        </a:rPr>
                        <a:t>8</a:t>
                      </a:r>
                      <a:r>
                        <a:rPr lang="zh-CN" altLang="en-US" sz="800" u="none" strike="noStrike" dirty="0">
                          <a:effectLst/>
                        </a:rPr>
                        <a:t>、机组状态需确认油机处于自动、手动或停机状态；</a:t>
                      </a:r>
                      <a:br>
                        <a:rPr lang="zh-CN" altLang="en-US" sz="800" u="none" strike="noStrike" dirty="0">
                          <a:effectLst/>
                        </a:rPr>
                      </a:br>
                      <a:r>
                        <a:rPr lang="en-US" altLang="zh-CN" sz="800" u="none" strike="noStrike" dirty="0">
                          <a:effectLst/>
                        </a:rPr>
                        <a:t>9</a:t>
                      </a:r>
                      <a:r>
                        <a:rPr lang="zh-CN" altLang="en-US" sz="800" u="none" strike="noStrike" dirty="0">
                          <a:effectLst/>
                        </a:rPr>
                        <a:t>、处于自动状态的机组加热器</a:t>
                      </a:r>
                      <a:r>
                        <a:rPr lang="en-US" altLang="zh-CN" sz="800" u="none" strike="noStrike" dirty="0">
                          <a:effectLst/>
                        </a:rPr>
                        <a:t>(</a:t>
                      </a:r>
                      <a:r>
                        <a:rPr lang="zh-CN" altLang="en-US" sz="800" u="none" strike="noStrike" dirty="0">
                          <a:effectLst/>
                        </a:rPr>
                        <a:t>冬季</a:t>
                      </a:r>
                      <a:r>
                        <a:rPr lang="en-US" altLang="zh-CN" sz="800" u="none" strike="noStrike" dirty="0">
                          <a:effectLst/>
                        </a:rPr>
                        <a:t>)</a:t>
                      </a:r>
                      <a:r>
                        <a:rPr lang="zh-CN" altLang="en-US" sz="800" u="none" strike="noStrike" dirty="0">
                          <a:effectLst/>
                        </a:rPr>
                        <a:t>应正常工作；</a:t>
                      </a:r>
                      <a:br>
                        <a:rPr lang="zh-CN" altLang="en-US" sz="800" u="none" strike="noStrike" dirty="0">
                          <a:effectLst/>
                        </a:rPr>
                      </a:br>
                      <a:r>
                        <a:rPr lang="en-US" altLang="zh-CN" sz="800" u="none" strike="noStrike" dirty="0">
                          <a:effectLst/>
                        </a:rPr>
                        <a:t>10</a:t>
                      </a:r>
                      <a:r>
                        <a:rPr lang="zh-CN" altLang="en-US" sz="800" u="none" strike="noStrike" dirty="0">
                          <a:effectLst/>
                        </a:rPr>
                        <a:t>、实际状态：正常（√），异常（</a:t>
                      </a:r>
                      <a:r>
                        <a:rPr lang="en-US" altLang="zh-CN" sz="800" u="none" strike="noStrike" dirty="0">
                          <a:effectLst/>
                        </a:rPr>
                        <a:t>X</a:t>
                      </a:r>
                      <a:r>
                        <a:rPr lang="zh-CN" altLang="en-US" sz="800" u="none" strike="noStrike" dirty="0">
                          <a:effectLst/>
                        </a:rPr>
                        <a:t>）</a:t>
                      </a: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6035" marR="6035" marT="6035" marB="0" anchor="ctr"/>
                </a:tc>
                <a:tc rowSpan="10" hMerge="1">
                  <a:txBody>
                    <a:bodyPr/>
                    <a:lstStyle/>
                    <a:p>
                      <a:endParaRPr lang="zh-CN" altLang="en-US"/>
                    </a:p>
                  </a:txBody>
                  <a:tcPr/>
                </a:tc>
                <a:tc rowSpan="10" hMerge="1">
                  <a:txBody>
                    <a:bodyPr/>
                    <a:lstStyle/>
                    <a:p>
                      <a:endParaRPr lang="zh-CN" altLang="en-US"/>
                    </a:p>
                  </a:txBody>
                  <a:tcPr/>
                </a:tc>
                <a:extLst>
                  <a:ext uri="{0D108BD9-81ED-4DB2-BD59-A6C34878D82A}">
                    <a16:rowId xmlns:a16="http://schemas.microsoft.com/office/drawing/2014/main" val="764547763"/>
                  </a:ext>
                </a:extLst>
              </a:tr>
              <a:tr h="116402">
                <a:tc>
                  <a:txBody>
                    <a:bodyPr/>
                    <a:lstStyle/>
                    <a:p>
                      <a:pPr algn="ctr" fontAlgn="ctr"/>
                      <a:r>
                        <a:rPr lang="en-US" altLang="zh-CN" sz="800" u="none" strike="noStrike">
                          <a:effectLst/>
                        </a:rPr>
                        <a:t>2#</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63668179"/>
                  </a:ext>
                </a:extLst>
              </a:tr>
              <a:tr h="116402">
                <a:tc>
                  <a:txBody>
                    <a:bodyPr/>
                    <a:lstStyle/>
                    <a:p>
                      <a:pPr algn="ctr" fontAlgn="ctr"/>
                      <a:r>
                        <a:rPr lang="en-US" altLang="zh-CN" sz="800" u="none" strike="noStrike">
                          <a:effectLst/>
                        </a:rPr>
                        <a:t>3#</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209620881"/>
                  </a:ext>
                </a:extLst>
              </a:tr>
              <a:tr h="116402">
                <a:tc>
                  <a:txBody>
                    <a:bodyPr/>
                    <a:lstStyle/>
                    <a:p>
                      <a:pPr algn="ctr" fontAlgn="ctr"/>
                      <a:r>
                        <a:rPr lang="en-US" altLang="zh-CN" sz="800" u="none" strike="noStrike">
                          <a:effectLst/>
                        </a:rPr>
                        <a:t>4#</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4140593870"/>
                  </a:ext>
                </a:extLst>
              </a:tr>
              <a:tr h="116402">
                <a:tc>
                  <a:txBody>
                    <a:bodyPr/>
                    <a:lstStyle/>
                    <a:p>
                      <a:pPr algn="ctr" fontAlgn="ctr"/>
                      <a:r>
                        <a:rPr lang="en-US" altLang="zh-CN" sz="800" u="none" strike="noStrike">
                          <a:effectLst/>
                        </a:rPr>
                        <a:t>5#</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6035" marR="6035" marT="6035" marB="0" anchor="b"/>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154764315"/>
                  </a:ext>
                </a:extLst>
              </a:tr>
              <a:tr h="116402">
                <a:tc>
                  <a:txBody>
                    <a:bodyPr/>
                    <a:lstStyle/>
                    <a:p>
                      <a:pPr algn="ctr" fontAlgn="ctr"/>
                      <a:r>
                        <a:rPr lang="en-US" altLang="zh-CN" sz="800" u="none" strike="noStrike">
                          <a:effectLst/>
                        </a:rPr>
                        <a:t>6#</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323831658"/>
                  </a:ext>
                </a:extLst>
              </a:tr>
              <a:tr h="116402">
                <a:tc>
                  <a:txBody>
                    <a:bodyPr/>
                    <a:lstStyle/>
                    <a:p>
                      <a:pPr algn="ctr" fontAlgn="ctr"/>
                      <a:r>
                        <a:rPr lang="en-US" altLang="zh-CN" sz="800" u="none" strike="noStrike">
                          <a:effectLst/>
                        </a:rPr>
                        <a:t>7#</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933215846"/>
                  </a:ext>
                </a:extLst>
              </a:tr>
              <a:tr h="116402">
                <a:tc>
                  <a:txBody>
                    <a:bodyPr/>
                    <a:lstStyle/>
                    <a:p>
                      <a:pPr algn="ctr" fontAlgn="ctr"/>
                      <a:r>
                        <a:rPr lang="en-US" altLang="zh-CN" sz="800" u="none" strike="noStrike">
                          <a:effectLst/>
                        </a:rPr>
                        <a:t>8#</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282251352"/>
                  </a:ext>
                </a:extLst>
              </a:tr>
              <a:tr h="116402">
                <a:tc>
                  <a:txBody>
                    <a:bodyPr/>
                    <a:lstStyle/>
                    <a:p>
                      <a:pPr algn="ctr" fontAlgn="ctr"/>
                      <a:r>
                        <a:rPr lang="en-US" altLang="zh-CN" sz="800" u="none" strike="noStrike">
                          <a:effectLst/>
                        </a:rPr>
                        <a:t>9#</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737825097"/>
                  </a:ext>
                </a:extLst>
              </a:tr>
              <a:tr h="732463">
                <a:tc>
                  <a:txBody>
                    <a:bodyPr/>
                    <a:lstStyle/>
                    <a:p>
                      <a:pPr algn="ctr" fontAlgn="ctr"/>
                      <a:r>
                        <a:rPr lang="en-US" altLang="zh-CN" sz="800" u="none" strike="noStrike">
                          <a:effectLst/>
                        </a:rPr>
                        <a:t>10#</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920368797"/>
                  </a:ext>
                </a:extLst>
              </a:tr>
              <a:tr h="338226">
                <a:tc>
                  <a:txBody>
                    <a:bodyPr/>
                    <a:lstStyle/>
                    <a:p>
                      <a:pPr algn="ctr" fontAlgn="b"/>
                      <a:r>
                        <a:rPr lang="en-US" altLang="zh-CN" sz="800" u="none" strike="noStrike">
                          <a:effectLst/>
                        </a:rPr>
                        <a:t>.M2</a:t>
                      </a:r>
                      <a:r>
                        <a:rPr lang="zh-CN" altLang="en-US" sz="800" u="none" strike="noStrike">
                          <a:effectLst/>
                        </a:rPr>
                        <a:t>柴油发电机巡检表</a:t>
                      </a:r>
                      <a:endParaRPr lang="zh-CN" altLang="en-US" sz="800" b="0" i="0" u="none" strike="noStrike">
                        <a:solidFill>
                          <a:srgbClr val="000000"/>
                        </a:solidFill>
                        <a:effectLst/>
                        <a:latin typeface="等线 Light" panose="02010600030101010101" pitchFamily="2" charset="-122"/>
                        <a:ea typeface="等线 Light" panose="02010600030101010101" pitchFamily="2"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b"/>
                      <a:r>
                        <a:rPr lang="zh-CN" altLang="en-US" sz="800" u="none" strike="noStrike">
                          <a:effectLst/>
                        </a:rPr>
                        <a:t>　</a:t>
                      </a:r>
                      <a:endParaRPr lang="zh-CN" altLang="en-US" sz="800" b="0" i="0" u="none" strike="noStrike">
                        <a:solidFill>
                          <a:srgbClr val="FF0000"/>
                        </a:solidFill>
                        <a:effectLst/>
                        <a:latin typeface="微软雅黑" panose="020B0503020204020204" pitchFamily="34" charset="-122"/>
                        <a:ea typeface="微软雅黑" panose="020B0503020204020204" pitchFamily="34" charset="-122"/>
                      </a:endParaRPr>
                    </a:p>
                  </a:txBody>
                  <a:tcPr marL="6035" marR="6035" marT="6035" marB="0" anchor="b"/>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l" fontAlgn="ct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l" fontAlgn="ct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l" fontAlgn="ct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extLst>
                  <a:ext uri="{0D108BD9-81ED-4DB2-BD59-A6C34878D82A}">
                    <a16:rowId xmlns:a16="http://schemas.microsoft.com/office/drawing/2014/main" val="3294157914"/>
                  </a:ext>
                </a:extLst>
              </a:tr>
              <a:tr h="227314">
                <a:tc>
                  <a:txBody>
                    <a:bodyPr/>
                    <a:lstStyle/>
                    <a:p>
                      <a:pPr algn="ctr" fontAlgn="ctr"/>
                      <a:r>
                        <a:rPr lang="zh-CN" altLang="en-US" sz="800" u="none" strike="noStrike">
                          <a:effectLst/>
                        </a:rPr>
                        <a:t>机组编号</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机组外观</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有无漏水</a:t>
                      </a:r>
                      <a:r>
                        <a:rPr lang="en-US" altLang="zh-CN" sz="800" u="none" strike="noStrike">
                          <a:effectLst/>
                        </a:rPr>
                        <a:t>/</a:t>
                      </a:r>
                      <a:r>
                        <a:rPr lang="zh-CN" altLang="en-US" sz="800" u="none" strike="noStrike">
                          <a:effectLst/>
                        </a:rPr>
                        <a:t>油</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机油位</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燃油位</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电池电压</a:t>
                      </a:r>
                      <a:r>
                        <a:rPr lang="en-US" altLang="zh-CN" sz="800" u="none" strike="noStrike">
                          <a:effectLst/>
                        </a:rPr>
                        <a:t>(</a:t>
                      </a:r>
                      <a:r>
                        <a:rPr lang="en-US" sz="800" u="none" strike="noStrike">
                          <a:effectLst/>
                        </a:rPr>
                        <a:t>V)</a:t>
                      </a:r>
                      <a:endParaRPr 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显示面板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机组有无报警</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管道和阀门</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机组状态</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电加热状态</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rowSpan="11" gridSpan="3">
                  <a:txBody>
                    <a:bodyPr/>
                    <a:lstStyle/>
                    <a:p>
                      <a:pPr algn="l" fontAlgn="ctr"/>
                      <a:r>
                        <a:rPr lang="zh-CN" altLang="en-US" sz="800" u="none" strike="noStrike">
                          <a:effectLst/>
                        </a:rPr>
                        <a:t>发电机巡检注意事项</a:t>
                      </a:r>
                      <a:br>
                        <a:rPr lang="zh-CN" altLang="en-US" sz="800" u="none" strike="noStrike">
                          <a:effectLst/>
                        </a:rPr>
                      </a:br>
                      <a:r>
                        <a:rPr lang="en-US" altLang="zh-CN" sz="800" u="none" strike="noStrike">
                          <a:effectLst/>
                        </a:rPr>
                        <a:t>1</a:t>
                      </a:r>
                      <a:r>
                        <a:rPr lang="zh-CN" altLang="en-US" sz="800" u="none" strike="noStrike">
                          <a:effectLst/>
                        </a:rPr>
                        <a:t>、机组外观确认无磨损或无其他可能引发故障的情况；</a:t>
                      </a:r>
                      <a:br>
                        <a:rPr lang="zh-CN" altLang="en-US" sz="800" u="none" strike="noStrike">
                          <a:effectLst/>
                        </a:rPr>
                      </a:br>
                      <a:r>
                        <a:rPr lang="en-US" altLang="zh-CN" sz="800" u="none" strike="noStrike">
                          <a:effectLst/>
                        </a:rPr>
                        <a:t>2</a:t>
                      </a:r>
                      <a:r>
                        <a:rPr lang="zh-CN" altLang="en-US" sz="800" u="none" strike="noStrike">
                          <a:effectLst/>
                        </a:rPr>
                        <a:t>、防冻液应确认无漏液现象；</a:t>
                      </a:r>
                      <a:br>
                        <a:rPr lang="zh-CN" altLang="en-US" sz="800" u="none" strike="noStrike">
                          <a:effectLst/>
                        </a:rPr>
                      </a:br>
                      <a:r>
                        <a:rPr lang="en-US" altLang="zh-CN" sz="800" u="none" strike="noStrike">
                          <a:effectLst/>
                        </a:rPr>
                        <a:t>3</a:t>
                      </a:r>
                      <a:r>
                        <a:rPr lang="zh-CN" altLang="en-US" sz="800" u="none" strike="noStrike">
                          <a:effectLst/>
                        </a:rPr>
                        <a:t>、机油应确认无漏油现象；</a:t>
                      </a:r>
                      <a:br>
                        <a:rPr lang="zh-CN" altLang="en-US" sz="800" u="none" strike="noStrike">
                          <a:effectLst/>
                        </a:rPr>
                      </a:br>
                      <a:r>
                        <a:rPr lang="en-US" altLang="zh-CN" sz="800" u="none" strike="noStrike">
                          <a:effectLst/>
                        </a:rPr>
                        <a:t>4</a:t>
                      </a:r>
                      <a:r>
                        <a:rPr lang="zh-CN" altLang="en-US" sz="800" u="none" strike="noStrike">
                          <a:effectLst/>
                        </a:rPr>
                        <a:t>、燃油应确认无漏油现象；</a:t>
                      </a:r>
                      <a:br>
                        <a:rPr lang="zh-CN" altLang="en-US" sz="800" u="none" strike="noStrike">
                          <a:effectLst/>
                        </a:rPr>
                      </a:br>
                      <a:r>
                        <a:rPr lang="en-US" altLang="zh-CN" sz="800" u="none" strike="noStrike">
                          <a:effectLst/>
                        </a:rPr>
                        <a:t>5</a:t>
                      </a:r>
                      <a:r>
                        <a:rPr lang="zh-CN" altLang="en-US" sz="800" u="none" strike="noStrike">
                          <a:effectLst/>
                        </a:rPr>
                        <a:t>、显示面板应正常；</a:t>
                      </a:r>
                      <a:br>
                        <a:rPr lang="zh-CN" altLang="en-US" sz="800" u="none" strike="noStrike">
                          <a:effectLst/>
                        </a:rPr>
                      </a:br>
                      <a:r>
                        <a:rPr lang="en-US" altLang="zh-CN" sz="800" u="none" strike="noStrike">
                          <a:effectLst/>
                        </a:rPr>
                        <a:t>6</a:t>
                      </a:r>
                      <a:r>
                        <a:rPr lang="zh-CN" altLang="en-US" sz="800" u="none" strike="noStrike">
                          <a:effectLst/>
                        </a:rPr>
                        <a:t>、机组应确认无报警；</a:t>
                      </a:r>
                      <a:br>
                        <a:rPr lang="zh-CN" altLang="en-US" sz="800" u="none" strike="noStrike">
                          <a:effectLst/>
                        </a:rPr>
                      </a:br>
                      <a:r>
                        <a:rPr lang="en-US" altLang="zh-CN" sz="800" u="none" strike="noStrike">
                          <a:effectLst/>
                        </a:rPr>
                        <a:t>7</a:t>
                      </a:r>
                      <a:r>
                        <a:rPr lang="zh-CN" altLang="en-US" sz="800" u="none" strike="noStrike">
                          <a:effectLst/>
                        </a:rPr>
                        <a:t>、供水、供油管道应查看有无泄漏；</a:t>
                      </a:r>
                      <a:br>
                        <a:rPr lang="zh-CN" altLang="en-US" sz="800" u="none" strike="noStrike">
                          <a:effectLst/>
                        </a:rPr>
                      </a:br>
                      <a:r>
                        <a:rPr lang="en-US" altLang="zh-CN" sz="800" u="none" strike="noStrike">
                          <a:effectLst/>
                        </a:rPr>
                        <a:t>8</a:t>
                      </a:r>
                      <a:r>
                        <a:rPr lang="zh-CN" altLang="en-US" sz="800" u="none" strike="noStrike">
                          <a:effectLst/>
                        </a:rPr>
                        <a:t>、机组状态需确认油机处于自动、手动或停机状态；</a:t>
                      </a:r>
                      <a:br>
                        <a:rPr lang="zh-CN" altLang="en-US" sz="800" u="none" strike="noStrike">
                          <a:effectLst/>
                        </a:rPr>
                      </a:br>
                      <a:r>
                        <a:rPr lang="en-US" altLang="zh-CN" sz="800" u="none" strike="noStrike">
                          <a:effectLst/>
                        </a:rPr>
                        <a:t>9</a:t>
                      </a:r>
                      <a:r>
                        <a:rPr lang="zh-CN" altLang="en-US" sz="800" u="none" strike="noStrike">
                          <a:effectLst/>
                        </a:rPr>
                        <a:t>、处于自动状态的机组加热器</a:t>
                      </a:r>
                      <a:r>
                        <a:rPr lang="en-US" altLang="zh-CN" sz="800" u="none" strike="noStrike">
                          <a:effectLst/>
                        </a:rPr>
                        <a:t>(</a:t>
                      </a:r>
                      <a:r>
                        <a:rPr lang="zh-CN" altLang="en-US" sz="800" u="none" strike="noStrike">
                          <a:effectLst/>
                        </a:rPr>
                        <a:t>冬季</a:t>
                      </a:r>
                      <a:r>
                        <a:rPr lang="en-US" altLang="zh-CN" sz="800" u="none" strike="noStrike">
                          <a:effectLst/>
                        </a:rPr>
                        <a:t>)</a:t>
                      </a:r>
                      <a:r>
                        <a:rPr lang="zh-CN" altLang="en-US" sz="800" u="none" strike="noStrike">
                          <a:effectLst/>
                        </a:rPr>
                        <a:t>应正常工作；</a:t>
                      </a:r>
                      <a:br>
                        <a:rPr lang="zh-CN" altLang="en-US" sz="800" u="none" strike="noStrike">
                          <a:effectLst/>
                        </a:rPr>
                      </a:br>
                      <a:r>
                        <a:rPr lang="en-US" altLang="zh-CN" sz="800" u="none" strike="noStrike">
                          <a:effectLst/>
                        </a:rPr>
                        <a:t>10</a:t>
                      </a:r>
                      <a:r>
                        <a:rPr lang="zh-CN" altLang="en-US" sz="800" u="none" strike="noStrike">
                          <a:effectLst/>
                        </a:rPr>
                        <a:t>、实际状态：正常（√），异常（</a:t>
                      </a:r>
                      <a:r>
                        <a:rPr lang="en-US" altLang="zh-CN" sz="800" u="none" strike="noStrike">
                          <a:effectLst/>
                        </a:rPr>
                        <a:t>X</a:t>
                      </a:r>
                      <a:r>
                        <a:rPr lang="zh-CN" altLang="en-US" sz="800" u="none" strike="noStrike">
                          <a:effectLst/>
                        </a:rPr>
                        <a:t>）</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rowSpan="11" hMerge="1">
                  <a:txBody>
                    <a:bodyPr/>
                    <a:lstStyle/>
                    <a:p>
                      <a:endParaRPr lang="zh-CN" altLang="en-US"/>
                    </a:p>
                  </a:txBody>
                  <a:tcPr/>
                </a:tc>
                <a:tc rowSpan="11" hMerge="1">
                  <a:txBody>
                    <a:bodyPr/>
                    <a:lstStyle/>
                    <a:p>
                      <a:endParaRPr lang="zh-CN" altLang="en-US"/>
                    </a:p>
                  </a:txBody>
                  <a:tcPr/>
                </a:tc>
                <a:extLst>
                  <a:ext uri="{0D108BD9-81ED-4DB2-BD59-A6C34878D82A}">
                    <a16:rowId xmlns:a16="http://schemas.microsoft.com/office/drawing/2014/main" val="812578343"/>
                  </a:ext>
                </a:extLst>
              </a:tr>
              <a:tr h="116402">
                <a:tc>
                  <a:txBody>
                    <a:bodyPr/>
                    <a:lstStyle/>
                    <a:p>
                      <a:pPr algn="ctr" fontAlgn="ctr"/>
                      <a:r>
                        <a:rPr lang="en-US" altLang="zh-CN" sz="800" u="none" strike="noStrike">
                          <a:effectLst/>
                        </a:rPr>
                        <a:t>1#</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66082429"/>
                  </a:ext>
                </a:extLst>
              </a:tr>
              <a:tr h="116402">
                <a:tc>
                  <a:txBody>
                    <a:bodyPr/>
                    <a:lstStyle/>
                    <a:p>
                      <a:pPr algn="ctr" fontAlgn="ctr"/>
                      <a:r>
                        <a:rPr lang="en-US" altLang="zh-CN" sz="800" u="none" strike="noStrike">
                          <a:effectLst/>
                        </a:rPr>
                        <a:t>2#</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395296326"/>
                  </a:ext>
                </a:extLst>
              </a:tr>
              <a:tr h="116402">
                <a:tc>
                  <a:txBody>
                    <a:bodyPr/>
                    <a:lstStyle/>
                    <a:p>
                      <a:pPr algn="ctr" fontAlgn="ctr"/>
                      <a:r>
                        <a:rPr lang="en-US" altLang="zh-CN" sz="800" u="none" strike="noStrike">
                          <a:effectLst/>
                        </a:rPr>
                        <a:t>3#</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75296547"/>
                  </a:ext>
                </a:extLst>
              </a:tr>
              <a:tr h="116402">
                <a:tc>
                  <a:txBody>
                    <a:bodyPr/>
                    <a:lstStyle/>
                    <a:p>
                      <a:pPr algn="ctr" fontAlgn="ctr"/>
                      <a:r>
                        <a:rPr lang="en-US" altLang="zh-CN" sz="800" u="none" strike="noStrike">
                          <a:effectLst/>
                        </a:rPr>
                        <a:t>4#</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2919971442"/>
                  </a:ext>
                </a:extLst>
              </a:tr>
              <a:tr h="116402">
                <a:tc>
                  <a:txBody>
                    <a:bodyPr/>
                    <a:lstStyle/>
                    <a:p>
                      <a:pPr algn="ctr" fontAlgn="ctr"/>
                      <a:r>
                        <a:rPr lang="en-US" altLang="zh-CN" sz="800" u="none" strike="noStrike">
                          <a:effectLst/>
                        </a:rPr>
                        <a:t>5#</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543460812"/>
                  </a:ext>
                </a:extLst>
              </a:tr>
              <a:tr h="116402">
                <a:tc>
                  <a:txBody>
                    <a:bodyPr/>
                    <a:lstStyle/>
                    <a:p>
                      <a:pPr algn="ctr" fontAlgn="ctr"/>
                      <a:r>
                        <a:rPr lang="en-US" altLang="zh-CN" sz="800" u="none" strike="noStrike">
                          <a:effectLst/>
                        </a:rPr>
                        <a:t>6#</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89907543"/>
                  </a:ext>
                </a:extLst>
              </a:tr>
              <a:tr h="116402">
                <a:tc>
                  <a:txBody>
                    <a:bodyPr/>
                    <a:lstStyle/>
                    <a:p>
                      <a:pPr algn="ctr" fontAlgn="ctr"/>
                      <a:r>
                        <a:rPr lang="en-US" altLang="zh-CN" sz="800" u="none" strike="noStrike">
                          <a:effectLst/>
                        </a:rPr>
                        <a:t>7#</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470603100"/>
                  </a:ext>
                </a:extLst>
              </a:tr>
              <a:tr h="116402">
                <a:tc>
                  <a:txBody>
                    <a:bodyPr/>
                    <a:lstStyle/>
                    <a:p>
                      <a:pPr algn="ctr" fontAlgn="ctr"/>
                      <a:r>
                        <a:rPr lang="en-US" altLang="zh-CN" sz="800" u="none" strike="noStrike">
                          <a:effectLst/>
                        </a:rPr>
                        <a:t>8#</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560980006"/>
                  </a:ext>
                </a:extLst>
              </a:tr>
              <a:tr h="116402">
                <a:tc>
                  <a:txBody>
                    <a:bodyPr/>
                    <a:lstStyle/>
                    <a:p>
                      <a:pPr algn="ctr" fontAlgn="ctr"/>
                      <a:r>
                        <a:rPr lang="en-US" altLang="zh-CN" sz="800" u="none" strike="noStrike">
                          <a:effectLst/>
                        </a:rPr>
                        <a:t>9#</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675338762"/>
                  </a:ext>
                </a:extLst>
              </a:tr>
              <a:tr h="505149">
                <a:tc>
                  <a:txBody>
                    <a:bodyPr/>
                    <a:lstStyle/>
                    <a:p>
                      <a:pPr algn="ctr" fontAlgn="ctr"/>
                      <a:r>
                        <a:rPr lang="en-US" altLang="zh-CN" sz="800" u="none" strike="noStrike">
                          <a:effectLst/>
                        </a:rPr>
                        <a:t>10#</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panose="02010600030101010101" pitchFamily="2" charset="-122"/>
                        <a:ea typeface="宋体" panose="02010600030101010101" pitchFamily="2" charset="-122"/>
                      </a:endParaRPr>
                    </a:p>
                  </a:txBody>
                  <a:tcPr marL="6035" marR="6035" marT="6035" marB="0" anchor="ctr"/>
                </a:tc>
                <a:tc>
                  <a:txBody>
                    <a:bodyPr/>
                    <a:lstStyle/>
                    <a:p>
                      <a:pPr algn="ctr" fontAlgn="ctr"/>
                      <a:r>
                        <a:rPr lang="zh-CN" altLang="en-US" sz="800" u="none" strike="noStrike" dirty="0">
                          <a:effectLst/>
                        </a:rPr>
                        <a:t>　</a:t>
                      </a: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6035" marR="6035" marT="6035"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075556847"/>
                  </a:ext>
                </a:extLst>
              </a:tr>
            </a:tbl>
          </a:graphicData>
        </a:graphic>
      </p:graphicFrame>
      <p:graphicFrame>
        <p:nvGraphicFramePr>
          <p:cNvPr id="8" name="表格 9">
            <a:extLst>
              <a:ext uri="{FF2B5EF4-FFF2-40B4-BE49-F238E27FC236}">
                <a16:creationId xmlns:a16="http://schemas.microsoft.com/office/drawing/2014/main" id="{82F00190-29CD-44FD-880C-AE7CC18FE2D6}"/>
              </a:ext>
            </a:extLst>
          </p:cNvPr>
          <p:cNvGraphicFramePr>
            <a:graphicFrameLocks noGrp="1"/>
          </p:cNvGraphicFramePr>
          <p:nvPr>
            <p:extLst>
              <p:ext uri="{D42A27DB-BD31-4B8C-83A1-F6EECF244321}">
                <p14:modId xmlns:p14="http://schemas.microsoft.com/office/powerpoint/2010/main" val="98285969"/>
              </p:ext>
            </p:extLst>
          </p:nvPr>
        </p:nvGraphicFramePr>
        <p:xfrm>
          <a:off x="2068004" y="1099701"/>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2807031"/>
                    </a:ext>
                  </a:extLst>
                </a:gridCol>
              </a:tblGrid>
              <a:tr h="370840">
                <a:tc>
                  <a:txBody>
                    <a:bodyPr/>
                    <a:lstStyle/>
                    <a:p>
                      <a:pPr algn="ctr"/>
                      <a:r>
                        <a:rPr lang="en-US" altLang="zh-CN" dirty="0"/>
                        <a:t>A2</a:t>
                      </a:r>
                      <a:r>
                        <a:rPr lang="zh-CN" altLang="en-US" dirty="0"/>
                        <a:t>数据中心柴油发电机巡检表格</a:t>
                      </a:r>
                    </a:p>
                  </a:txBody>
                  <a:tcPr/>
                </a:tc>
                <a:extLst>
                  <a:ext uri="{0D108BD9-81ED-4DB2-BD59-A6C34878D82A}">
                    <a16:rowId xmlns:a16="http://schemas.microsoft.com/office/drawing/2014/main" val="26533129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巡检表讲解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a:extLst>
              <a:ext uri="{FF2B5EF4-FFF2-40B4-BE49-F238E27FC236}">
                <a16:creationId xmlns:a16="http://schemas.microsoft.com/office/drawing/2014/main" id="{59004FA3-E4F5-43A4-9D5B-95A24533A9DF}"/>
              </a:ext>
            </a:extLst>
          </p:cNvPr>
          <p:cNvGraphicFramePr>
            <a:graphicFrameLocks noGrp="1"/>
          </p:cNvGraphicFramePr>
          <p:nvPr>
            <p:extLst>
              <p:ext uri="{D42A27DB-BD31-4B8C-83A1-F6EECF244321}">
                <p14:modId xmlns:p14="http://schemas.microsoft.com/office/powerpoint/2010/main" val="157763655"/>
              </p:ext>
            </p:extLst>
          </p:nvPr>
        </p:nvGraphicFramePr>
        <p:xfrm>
          <a:off x="1328032" y="1790273"/>
          <a:ext cx="10009111" cy="4432028"/>
        </p:xfrm>
        <a:graphic>
          <a:graphicData uri="http://schemas.openxmlformats.org/drawingml/2006/table">
            <a:tbl>
              <a:tblPr>
                <a:tableStyleId>{5C22544A-7EE6-4342-B048-85BDC9FD1C3A}</a:tableStyleId>
              </a:tblPr>
              <a:tblGrid>
                <a:gridCol w="1925003">
                  <a:extLst>
                    <a:ext uri="{9D8B030D-6E8A-4147-A177-3AD203B41FA5}">
                      <a16:colId xmlns:a16="http://schemas.microsoft.com/office/drawing/2014/main" val="1220902745"/>
                    </a:ext>
                  </a:extLst>
                </a:gridCol>
                <a:gridCol w="976057">
                  <a:extLst>
                    <a:ext uri="{9D8B030D-6E8A-4147-A177-3AD203B41FA5}">
                      <a16:colId xmlns:a16="http://schemas.microsoft.com/office/drawing/2014/main" val="3716789359"/>
                    </a:ext>
                  </a:extLst>
                </a:gridCol>
                <a:gridCol w="976057">
                  <a:extLst>
                    <a:ext uri="{9D8B030D-6E8A-4147-A177-3AD203B41FA5}">
                      <a16:colId xmlns:a16="http://schemas.microsoft.com/office/drawing/2014/main" val="4108011831"/>
                    </a:ext>
                  </a:extLst>
                </a:gridCol>
                <a:gridCol w="976057">
                  <a:extLst>
                    <a:ext uri="{9D8B030D-6E8A-4147-A177-3AD203B41FA5}">
                      <a16:colId xmlns:a16="http://schemas.microsoft.com/office/drawing/2014/main" val="3362405398"/>
                    </a:ext>
                  </a:extLst>
                </a:gridCol>
                <a:gridCol w="976057">
                  <a:extLst>
                    <a:ext uri="{9D8B030D-6E8A-4147-A177-3AD203B41FA5}">
                      <a16:colId xmlns:a16="http://schemas.microsoft.com/office/drawing/2014/main" val="2575489747"/>
                    </a:ext>
                  </a:extLst>
                </a:gridCol>
                <a:gridCol w="1048359">
                  <a:extLst>
                    <a:ext uri="{9D8B030D-6E8A-4147-A177-3AD203B41FA5}">
                      <a16:colId xmlns:a16="http://schemas.microsoft.com/office/drawing/2014/main" val="864544462"/>
                    </a:ext>
                  </a:extLst>
                </a:gridCol>
                <a:gridCol w="1030284">
                  <a:extLst>
                    <a:ext uri="{9D8B030D-6E8A-4147-A177-3AD203B41FA5}">
                      <a16:colId xmlns:a16="http://schemas.microsoft.com/office/drawing/2014/main" val="995049014"/>
                    </a:ext>
                  </a:extLst>
                </a:gridCol>
                <a:gridCol w="1030284">
                  <a:extLst>
                    <a:ext uri="{9D8B030D-6E8A-4147-A177-3AD203B41FA5}">
                      <a16:colId xmlns:a16="http://schemas.microsoft.com/office/drawing/2014/main" val="3089068846"/>
                    </a:ext>
                  </a:extLst>
                </a:gridCol>
                <a:gridCol w="1070953">
                  <a:extLst>
                    <a:ext uri="{9D8B030D-6E8A-4147-A177-3AD203B41FA5}">
                      <a16:colId xmlns:a16="http://schemas.microsoft.com/office/drawing/2014/main" val="2717092878"/>
                    </a:ext>
                  </a:extLst>
                </a:gridCol>
              </a:tblGrid>
              <a:tr h="214447">
                <a:tc gridSpan="9">
                  <a:txBody>
                    <a:bodyPr/>
                    <a:lstStyle/>
                    <a:p>
                      <a:pPr algn="ctr" fontAlgn="ctr"/>
                      <a:r>
                        <a:rPr lang="en-US" altLang="zh-CN" sz="900" u="none" strike="noStrike">
                          <a:effectLst/>
                        </a:rPr>
                        <a:t>M2</a:t>
                      </a:r>
                      <a:r>
                        <a:rPr lang="zh-CN" altLang="en-US" sz="900" u="none" strike="noStrike">
                          <a:effectLst/>
                        </a:rPr>
                        <a:t>冷站设备参数记录</a:t>
                      </a:r>
                      <a:endParaRPr lang="zh-CN" altLang="en-US" sz="9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6579997"/>
                  </a:ext>
                </a:extLst>
              </a:tr>
              <a:tr h="291034">
                <a:tc>
                  <a:txBody>
                    <a:bodyPr/>
                    <a:lstStyle/>
                    <a:p>
                      <a:pPr algn="ctr" fontAlgn="ctr"/>
                      <a:r>
                        <a:rPr lang="zh-CN" altLang="en-US" sz="900" u="none" strike="noStrike">
                          <a:effectLst/>
                        </a:rPr>
                        <a:t>水冷机组水泵编号</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电压</a:t>
                      </a:r>
                      <a:r>
                        <a:rPr lang="en-US" altLang="zh-CN" sz="900" u="none" strike="noStrike">
                          <a:effectLst/>
                        </a:rPr>
                        <a:t>(</a:t>
                      </a:r>
                      <a:r>
                        <a:rPr lang="en-US" sz="900" u="none" strike="noStrike">
                          <a:effectLst/>
                        </a:rPr>
                        <a:t>V)</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电流</a:t>
                      </a:r>
                      <a:r>
                        <a:rPr lang="en-US" altLang="zh-CN" sz="900" u="none" strike="noStrike">
                          <a:effectLst/>
                        </a:rPr>
                        <a:t>(</a:t>
                      </a:r>
                      <a:r>
                        <a:rPr lang="en-US" sz="900" u="none" strike="noStrike">
                          <a:effectLst/>
                        </a:rPr>
                        <a:t>A)</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出水压力</a:t>
                      </a:r>
                      <a:r>
                        <a:rPr lang="en-US" altLang="zh-CN" sz="900" u="none" strike="noStrike">
                          <a:effectLst/>
                        </a:rPr>
                        <a:t>(</a:t>
                      </a:r>
                      <a:r>
                        <a:rPr lang="en-US" sz="900" u="none" strike="noStrike">
                          <a:effectLst/>
                        </a:rPr>
                        <a:t>MPa)</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回水压</a:t>
                      </a:r>
                      <a:br>
                        <a:rPr lang="zh-CN" altLang="en-US" sz="900" u="none" strike="noStrike">
                          <a:effectLst/>
                        </a:rPr>
                      </a:br>
                      <a:r>
                        <a:rPr lang="zh-CN" altLang="en-US" sz="900" u="none" strike="noStrike">
                          <a:effectLst/>
                        </a:rPr>
                        <a:t>力</a:t>
                      </a:r>
                      <a:r>
                        <a:rPr lang="en-US" altLang="zh-CN" sz="900" u="none" strike="noStrike">
                          <a:effectLst/>
                        </a:rPr>
                        <a:t>(</a:t>
                      </a:r>
                      <a:r>
                        <a:rPr lang="en-US" sz="900" u="none" strike="noStrike">
                          <a:effectLst/>
                        </a:rPr>
                        <a:t>MPa)</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漏水</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gridSpan="2">
                  <a:txBody>
                    <a:bodyPr/>
                    <a:lstStyle/>
                    <a:p>
                      <a:pPr algn="ctr" fontAlgn="b"/>
                      <a:r>
                        <a:rPr lang="zh-CN" altLang="en-US" sz="900" u="none" strike="noStrike">
                          <a:effectLst/>
                        </a:rPr>
                        <a:t>异响</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160003754"/>
                  </a:ext>
                </a:extLst>
              </a:tr>
              <a:tr h="145517">
                <a:tc>
                  <a:txBody>
                    <a:bodyPr/>
                    <a:lstStyle/>
                    <a:p>
                      <a:pPr algn="ctr" fontAlgn="ctr"/>
                      <a:r>
                        <a:rPr lang="en-US" sz="900" u="none" strike="noStrike">
                          <a:effectLst/>
                        </a:rPr>
                        <a:t>M2-</a:t>
                      </a:r>
                      <a:r>
                        <a:rPr lang="zh-CN" altLang="en-US" sz="900" u="none" strike="noStrike">
                          <a:effectLst/>
                        </a:rPr>
                        <a:t>冷却</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2227972304"/>
                  </a:ext>
                </a:extLst>
              </a:tr>
              <a:tr h="145517">
                <a:tc>
                  <a:txBody>
                    <a:bodyPr/>
                    <a:lstStyle/>
                    <a:p>
                      <a:pPr algn="ctr" fontAlgn="ctr"/>
                      <a:r>
                        <a:rPr lang="en-US" sz="900" u="none" strike="noStrike">
                          <a:effectLst/>
                        </a:rPr>
                        <a:t>M2-</a:t>
                      </a:r>
                      <a:r>
                        <a:rPr lang="zh-CN" altLang="en-US" sz="900" u="none" strike="noStrike">
                          <a:effectLst/>
                        </a:rPr>
                        <a:t>冷却</a:t>
                      </a: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1523728147"/>
                  </a:ext>
                </a:extLst>
              </a:tr>
              <a:tr h="145517">
                <a:tc>
                  <a:txBody>
                    <a:bodyPr/>
                    <a:lstStyle/>
                    <a:p>
                      <a:pPr algn="ctr" fontAlgn="ctr"/>
                      <a:r>
                        <a:rPr lang="en-US" sz="900" u="none" strike="noStrike">
                          <a:effectLst/>
                        </a:rPr>
                        <a:t>M2-</a:t>
                      </a:r>
                      <a:r>
                        <a:rPr lang="zh-CN" altLang="en-US" sz="900" u="none" strike="noStrike">
                          <a:effectLst/>
                        </a:rPr>
                        <a:t>冷却</a:t>
                      </a: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687065908"/>
                  </a:ext>
                </a:extLst>
              </a:tr>
              <a:tr h="145517">
                <a:tc>
                  <a:txBody>
                    <a:bodyPr/>
                    <a:lstStyle/>
                    <a:p>
                      <a:pPr algn="ctr" fontAlgn="ctr"/>
                      <a:r>
                        <a:rPr lang="en-US" sz="900" u="none" strike="noStrike">
                          <a:effectLst/>
                        </a:rPr>
                        <a:t>M2-</a:t>
                      </a:r>
                      <a:r>
                        <a:rPr lang="zh-CN" altLang="en-US" sz="900" u="none" strike="noStrike">
                          <a:effectLst/>
                        </a:rPr>
                        <a:t>冷却</a:t>
                      </a: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1459233070"/>
                  </a:ext>
                </a:extLst>
              </a:tr>
              <a:tr h="145517">
                <a:tc>
                  <a:txBody>
                    <a:bodyPr/>
                    <a:lstStyle/>
                    <a:p>
                      <a:pPr algn="ctr" fontAlgn="ctr"/>
                      <a:r>
                        <a:rPr lang="en-US" sz="900" u="none" strike="noStrike">
                          <a:effectLst/>
                        </a:rPr>
                        <a:t>M2-</a:t>
                      </a:r>
                      <a:r>
                        <a:rPr lang="zh-CN" altLang="en-US" sz="900" u="none" strike="noStrike">
                          <a:effectLst/>
                        </a:rPr>
                        <a:t>冷冻一次</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2513628585"/>
                  </a:ext>
                </a:extLst>
              </a:tr>
              <a:tr h="145517">
                <a:tc>
                  <a:txBody>
                    <a:bodyPr/>
                    <a:lstStyle/>
                    <a:p>
                      <a:pPr algn="ctr" fontAlgn="ctr"/>
                      <a:r>
                        <a:rPr lang="en-US" sz="900" u="none" strike="noStrike">
                          <a:effectLst/>
                        </a:rPr>
                        <a:t>M2-</a:t>
                      </a:r>
                      <a:r>
                        <a:rPr lang="zh-CN" altLang="en-US" sz="900" u="none" strike="noStrike">
                          <a:effectLst/>
                        </a:rPr>
                        <a:t>冷冻一次</a:t>
                      </a: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2806593651"/>
                  </a:ext>
                </a:extLst>
              </a:tr>
              <a:tr h="145517">
                <a:tc>
                  <a:txBody>
                    <a:bodyPr/>
                    <a:lstStyle/>
                    <a:p>
                      <a:pPr algn="ctr" fontAlgn="ctr"/>
                      <a:r>
                        <a:rPr lang="en-US" sz="900" u="none" strike="noStrike">
                          <a:effectLst/>
                        </a:rPr>
                        <a:t>M2-</a:t>
                      </a:r>
                      <a:r>
                        <a:rPr lang="zh-CN" altLang="en-US" sz="900" u="none" strike="noStrike">
                          <a:effectLst/>
                        </a:rPr>
                        <a:t>冷冻一次</a:t>
                      </a: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3787367246"/>
                  </a:ext>
                </a:extLst>
              </a:tr>
              <a:tr h="145517">
                <a:tc>
                  <a:txBody>
                    <a:bodyPr/>
                    <a:lstStyle/>
                    <a:p>
                      <a:pPr algn="ctr" fontAlgn="ctr"/>
                      <a:r>
                        <a:rPr lang="en-US" sz="900" u="none" strike="noStrike">
                          <a:effectLst/>
                        </a:rPr>
                        <a:t>M2-</a:t>
                      </a:r>
                      <a:r>
                        <a:rPr lang="zh-CN" altLang="en-US" sz="900" u="none" strike="noStrike">
                          <a:effectLst/>
                        </a:rPr>
                        <a:t>冷冻一次</a:t>
                      </a: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dirty="0">
                          <a:effectLst/>
                        </a:rPr>
                        <a:t>　</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26604863"/>
                  </a:ext>
                </a:extLst>
              </a:tr>
              <a:tr h="145517">
                <a:tc>
                  <a:txBody>
                    <a:bodyPr/>
                    <a:lstStyle/>
                    <a:p>
                      <a:pPr algn="ctr" fontAlgn="ctr"/>
                      <a:r>
                        <a:rPr lang="en-US" sz="900" u="none" strike="noStrike">
                          <a:effectLst/>
                        </a:rPr>
                        <a:t>M2-</a:t>
                      </a:r>
                      <a:r>
                        <a:rPr lang="zh-CN" altLang="en-US" sz="900" u="none" strike="noStrike">
                          <a:effectLst/>
                        </a:rPr>
                        <a:t>冷冻二次</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921505114"/>
                  </a:ext>
                </a:extLst>
              </a:tr>
              <a:tr h="145517">
                <a:tc>
                  <a:txBody>
                    <a:bodyPr/>
                    <a:lstStyle/>
                    <a:p>
                      <a:pPr algn="ctr" fontAlgn="ctr"/>
                      <a:r>
                        <a:rPr lang="en-US" sz="900" u="none" strike="noStrike">
                          <a:effectLst/>
                        </a:rPr>
                        <a:t>M2-</a:t>
                      </a:r>
                      <a:r>
                        <a:rPr lang="zh-CN" altLang="en-US" sz="900" u="none" strike="noStrike">
                          <a:effectLst/>
                        </a:rPr>
                        <a:t>冷冻二次</a:t>
                      </a: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1799199987"/>
                  </a:ext>
                </a:extLst>
              </a:tr>
              <a:tr h="145517">
                <a:tc>
                  <a:txBody>
                    <a:bodyPr/>
                    <a:lstStyle/>
                    <a:p>
                      <a:pPr algn="ctr" fontAlgn="ctr"/>
                      <a:r>
                        <a:rPr lang="en-US" sz="900" u="none" strike="noStrike">
                          <a:effectLst/>
                        </a:rPr>
                        <a:t>M2-</a:t>
                      </a:r>
                      <a:r>
                        <a:rPr lang="zh-CN" altLang="en-US" sz="900" u="none" strike="noStrike">
                          <a:effectLst/>
                        </a:rPr>
                        <a:t>冷冻二次</a:t>
                      </a: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3218154305"/>
                  </a:ext>
                </a:extLst>
              </a:tr>
              <a:tr h="145517">
                <a:tc>
                  <a:txBody>
                    <a:bodyPr/>
                    <a:lstStyle/>
                    <a:p>
                      <a:pPr algn="ctr" fontAlgn="ctr"/>
                      <a:r>
                        <a:rPr lang="en-US" sz="900" u="none" strike="noStrike">
                          <a:effectLst/>
                        </a:rPr>
                        <a:t>M2-</a:t>
                      </a:r>
                      <a:r>
                        <a:rPr lang="zh-CN" altLang="en-US" sz="900" u="none" strike="noStrike">
                          <a:effectLst/>
                        </a:rPr>
                        <a:t>冷冻二次</a:t>
                      </a: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gridSpan="2">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hMerge="1">
                  <a:txBody>
                    <a:bodyPr/>
                    <a:lstStyle/>
                    <a:p>
                      <a:endParaRPr lang="zh-CN" altLang="en-US"/>
                    </a:p>
                  </a:txBody>
                  <a:tcPr/>
                </a:tc>
                <a:extLst>
                  <a:ext uri="{0D108BD9-81ED-4DB2-BD59-A6C34878D82A}">
                    <a16:rowId xmlns:a16="http://schemas.microsoft.com/office/drawing/2014/main" val="2141370880"/>
                  </a:ext>
                </a:extLst>
              </a:tr>
              <a:tr h="153176">
                <a:tc>
                  <a:txBody>
                    <a:bodyPr/>
                    <a:lstStyle/>
                    <a:p>
                      <a:pPr algn="ctr" fontAlgn="ctr"/>
                      <a:r>
                        <a:rPr lang="zh-CN" altLang="en-US" sz="900" u="none" strike="noStrike">
                          <a:effectLst/>
                        </a:rPr>
                        <a:t>补水系统</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1000" u="none" strike="noStrike">
                          <a:effectLst/>
                        </a:rPr>
                        <a:t>出水压力</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1000" u="none" strike="noStrike">
                          <a:effectLst/>
                        </a:rPr>
                        <a:t>漏水</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1000" u="none" strike="noStrike">
                          <a:effectLst/>
                        </a:rPr>
                        <a:t>水位</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1000" u="none" strike="noStrike">
                          <a:effectLst/>
                        </a:rPr>
                        <a:t>异响</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gridSpan="4">
                  <a:txBody>
                    <a:bodyPr/>
                    <a:lstStyle/>
                    <a:p>
                      <a:pPr algn="ctr" fontAlgn="b"/>
                      <a:r>
                        <a:rPr lang="zh-CN" altLang="en-US" sz="900" u="none" strike="noStrike">
                          <a:effectLst/>
                        </a:rPr>
                        <a:t>空调水池</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3675650"/>
                  </a:ext>
                </a:extLst>
              </a:tr>
              <a:tr h="145517">
                <a:tc>
                  <a:txBody>
                    <a:bodyPr/>
                    <a:lstStyle/>
                    <a:p>
                      <a:pPr algn="ctr" fontAlgn="ctr"/>
                      <a:r>
                        <a:rPr lang="zh-CN" altLang="en-US" sz="900" u="none" strike="noStrike">
                          <a:effectLst/>
                        </a:rPr>
                        <a:t>冷冻水补水系统</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补水泵状态</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无负压状态</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水位</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渗漏</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448642834"/>
                  </a:ext>
                </a:extLst>
              </a:tr>
              <a:tr h="145517">
                <a:tc>
                  <a:txBody>
                    <a:bodyPr/>
                    <a:lstStyle/>
                    <a:p>
                      <a:pPr algn="ctr" fontAlgn="ctr"/>
                      <a:r>
                        <a:rPr lang="zh-CN" altLang="en-US" sz="900" u="none" strike="noStrike">
                          <a:effectLst/>
                        </a:rPr>
                        <a:t>冷冻水补水系统</a:t>
                      </a: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529688343"/>
                  </a:ext>
                </a:extLst>
              </a:tr>
              <a:tr h="271447">
                <a:tc>
                  <a:txBody>
                    <a:bodyPr/>
                    <a:lstStyle/>
                    <a:p>
                      <a:pPr algn="ctr" fontAlgn="ctr"/>
                      <a:r>
                        <a:rPr lang="zh-CN" altLang="en-US" sz="900" u="none" strike="noStrike">
                          <a:effectLst/>
                        </a:rPr>
                        <a:t>冷却塔编号</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1000" u="none" strike="noStrike">
                          <a:effectLst/>
                        </a:rPr>
                        <a:t>运行方式</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900" u="none" strike="noStrike">
                          <a:effectLst/>
                        </a:rPr>
                        <a:t>风机运行</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渗漏</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水位</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en-US" altLang="zh-CN" sz="900" u="none" strike="noStrike">
                          <a:effectLst/>
                        </a:rPr>
                        <a:t>1#</a:t>
                      </a:r>
                      <a:r>
                        <a:rPr lang="zh-CN" altLang="en-US" sz="900" u="none" strike="noStrike">
                          <a:effectLst/>
                        </a:rPr>
                        <a:t>风机频率</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altLang="zh-CN" sz="900" u="none" strike="noStrike">
                          <a:effectLst/>
                        </a:rPr>
                        <a:t>2#</a:t>
                      </a:r>
                      <a:r>
                        <a:rPr lang="zh-CN" altLang="en-US" sz="900" u="none" strike="noStrike">
                          <a:effectLst/>
                        </a:rPr>
                        <a:t>风机频率</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altLang="zh-CN" sz="900" u="none" strike="noStrike">
                          <a:effectLst/>
                        </a:rPr>
                        <a:t>3#</a:t>
                      </a:r>
                      <a:r>
                        <a:rPr lang="zh-CN" altLang="en-US" sz="900" u="none" strike="noStrike">
                          <a:effectLst/>
                        </a:rPr>
                        <a:t>风机频率</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en-US" altLang="zh-CN" sz="900" u="none" strike="noStrike">
                          <a:effectLst/>
                        </a:rPr>
                        <a:t>4#</a:t>
                      </a:r>
                      <a:r>
                        <a:rPr lang="zh-CN" altLang="en-US" sz="900" u="none" strike="noStrike">
                          <a:effectLst/>
                        </a:rPr>
                        <a:t>风机频率</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938447543"/>
                  </a:ext>
                </a:extLst>
              </a:tr>
              <a:tr h="145517">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4264108285"/>
                  </a:ext>
                </a:extLst>
              </a:tr>
              <a:tr h="174620">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853531606"/>
                  </a:ext>
                </a:extLst>
              </a:tr>
              <a:tr h="145517">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834094332"/>
                  </a:ext>
                </a:extLst>
              </a:tr>
              <a:tr h="145517">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271130247"/>
                  </a:ext>
                </a:extLst>
              </a:tr>
              <a:tr h="271447">
                <a:tc>
                  <a:txBody>
                    <a:bodyPr/>
                    <a:lstStyle/>
                    <a:p>
                      <a:pPr algn="ctr" fontAlgn="ctr"/>
                      <a:r>
                        <a:rPr lang="zh-CN" altLang="en-US" sz="900" u="none" strike="noStrike">
                          <a:effectLst/>
                        </a:rPr>
                        <a:t>水冷特灵冷机编号</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设定出水温度℃</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冷冻水进水温℃</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冷冻水出水温℃</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冷却水进℃</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t"/>
                      <a:r>
                        <a:rPr lang="zh-CN" altLang="en-US" sz="900" u="none" strike="noStrike">
                          <a:effectLst/>
                        </a:rPr>
                        <a:t>冷却水出水（℃）</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tc>
                <a:tc>
                  <a:txBody>
                    <a:bodyPr/>
                    <a:lstStyle/>
                    <a:p>
                      <a:pPr algn="ctr" fontAlgn="ctr"/>
                      <a:r>
                        <a:rPr lang="zh-CN" altLang="en-US" sz="900" u="none" strike="noStrike">
                          <a:effectLst/>
                        </a:rPr>
                        <a:t>油压差</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油温℃</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电流</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3289445924"/>
                  </a:ext>
                </a:extLst>
              </a:tr>
              <a:tr h="145517">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696249170"/>
                  </a:ext>
                </a:extLst>
              </a:tr>
              <a:tr h="145517">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671269652"/>
                  </a:ext>
                </a:extLst>
              </a:tr>
              <a:tr h="145517">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4058138013"/>
                  </a:ext>
                </a:extLst>
              </a:tr>
              <a:tr h="145517">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a:effectLst/>
                        </a:rPr>
                        <a:t>　</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b"/>
                      <a:r>
                        <a:rPr lang="zh-CN" altLang="en-US" sz="900" u="none" strike="noStrike" dirty="0">
                          <a:effectLst/>
                        </a:rPr>
                        <a:t>　</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575267608"/>
                  </a:ext>
                </a:extLst>
              </a:tr>
            </a:tbl>
          </a:graphicData>
        </a:graphic>
      </p:graphicFrame>
      <p:graphicFrame>
        <p:nvGraphicFramePr>
          <p:cNvPr id="8" name="表格 9">
            <a:extLst>
              <a:ext uri="{FF2B5EF4-FFF2-40B4-BE49-F238E27FC236}">
                <a16:creationId xmlns:a16="http://schemas.microsoft.com/office/drawing/2014/main" id="{40FDFC76-4892-433B-8C0C-F669F9C53D1D}"/>
              </a:ext>
            </a:extLst>
          </p:cNvPr>
          <p:cNvGraphicFramePr>
            <a:graphicFrameLocks noGrp="1"/>
          </p:cNvGraphicFramePr>
          <p:nvPr>
            <p:extLst>
              <p:ext uri="{D42A27DB-BD31-4B8C-83A1-F6EECF244321}">
                <p14:modId xmlns:p14="http://schemas.microsoft.com/office/powerpoint/2010/main" val="3351372195"/>
              </p:ext>
            </p:extLst>
          </p:nvPr>
        </p:nvGraphicFramePr>
        <p:xfrm>
          <a:off x="2068004" y="1099701"/>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2807031"/>
                    </a:ext>
                  </a:extLst>
                </a:gridCol>
              </a:tblGrid>
              <a:tr h="370840">
                <a:tc>
                  <a:txBody>
                    <a:bodyPr/>
                    <a:lstStyle/>
                    <a:p>
                      <a:pPr algn="ctr"/>
                      <a:r>
                        <a:rPr lang="en-US" altLang="zh-CN" dirty="0"/>
                        <a:t>A2</a:t>
                      </a:r>
                      <a:r>
                        <a:rPr lang="zh-CN" altLang="en-US" dirty="0"/>
                        <a:t>数据中心冷冻机房巡检表格</a:t>
                      </a:r>
                    </a:p>
                  </a:txBody>
                  <a:tcPr/>
                </a:tc>
                <a:extLst>
                  <a:ext uri="{0D108BD9-81ED-4DB2-BD59-A6C34878D82A}">
                    <a16:rowId xmlns:a16="http://schemas.microsoft.com/office/drawing/2014/main" val="26533129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巡检表讲解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a:extLst>
              <a:ext uri="{FF2B5EF4-FFF2-40B4-BE49-F238E27FC236}">
                <a16:creationId xmlns:a16="http://schemas.microsoft.com/office/drawing/2014/main" id="{44373300-81D4-442F-A138-52EFC1F73735}"/>
              </a:ext>
            </a:extLst>
          </p:cNvPr>
          <p:cNvGraphicFramePr>
            <a:graphicFrameLocks noGrp="1"/>
          </p:cNvGraphicFramePr>
          <p:nvPr>
            <p:extLst>
              <p:ext uri="{D42A27DB-BD31-4B8C-83A1-F6EECF244321}">
                <p14:modId xmlns:p14="http://schemas.microsoft.com/office/powerpoint/2010/main" val="2955028713"/>
              </p:ext>
            </p:extLst>
          </p:nvPr>
        </p:nvGraphicFramePr>
        <p:xfrm>
          <a:off x="1328032" y="1978684"/>
          <a:ext cx="9664512" cy="4356213"/>
        </p:xfrm>
        <a:graphic>
          <a:graphicData uri="http://schemas.openxmlformats.org/drawingml/2006/table">
            <a:tbl>
              <a:tblPr>
                <a:tableStyleId>{5C22544A-7EE6-4342-B048-85BDC9FD1C3A}</a:tableStyleId>
              </a:tblPr>
              <a:tblGrid>
                <a:gridCol w="1066693">
                  <a:extLst>
                    <a:ext uri="{9D8B030D-6E8A-4147-A177-3AD203B41FA5}">
                      <a16:colId xmlns:a16="http://schemas.microsoft.com/office/drawing/2014/main" val="926388267"/>
                    </a:ext>
                  </a:extLst>
                </a:gridCol>
                <a:gridCol w="526921">
                  <a:extLst>
                    <a:ext uri="{9D8B030D-6E8A-4147-A177-3AD203B41FA5}">
                      <a16:colId xmlns:a16="http://schemas.microsoft.com/office/drawing/2014/main" val="2759350810"/>
                    </a:ext>
                  </a:extLst>
                </a:gridCol>
                <a:gridCol w="475516">
                  <a:extLst>
                    <a:ext uri="{9D8B030D-6E8A-4147-A177-3AD203B41FA5}">
                      <a16:colId xmlns:a16="http://schemas.microsoft.com/office/drawing/2014/main" val="3482212641"/>
                    </a:ext>
                  </a:extLst>
                </a:gridCol>
                <a:gridCol w="1105250">
                  <a:extLst>
                    <a:ext uri="{9D8B030D-6E8A-4147-A177-3AD203B41FA5}">
                      <a16:colId xmlns:a16="http://schemas.microsoft.com/office/drawing/2014/main" val="3953074082"/>
                    </a:ext>
                  </a:extLst>
                </a:gridCol>
                <a:gridCol w="591182">
                  <a:extLst>
                    <a:ext uri="{9D8B030D-6E8A-4147-A177-3AD203B41FA5}">
                      <a16:colId xmlns:a16="http://schemas.microsoft.com/office/drawing/2014/main" val="810789211"/>
                    </a:ext>
                  </a:extLst>
                </a:gridCol>
                <a:gridCol w="591182">
                  <a:extLst>
                    <a:ext uri="{9D8B030D-6E8A-4147-A177-3AD203B41FA5}">
                      <a16:colId xmlns:a16="http://schemas.microsoft.com/office/drawing/2014/main" val="1750208366"/>
                    </a:ext>
                  </a:extLst>
                </a:gridCol>
                <a:gridCol w="1233766">
                  <a:extLst>
                    <a:ext uri="{9D8B030D-6E8A-4147-A177-3AD203B41FA5}">
                      <a16:colId xmlns:a16="http://schemas.microsoft.com/office/drawing/2014/main" val="1819292742"/>
                    </a:ext>
                  </a:extLst>
                </a:gridCol>
                <a:gridCol w="591182">
                  <a:extLst>
                    <a:ext uri="{9D8B030D-6E8A-4147-A177-3AD203B41FA5}">
                      <a16:colId xmlns:a16="http://schemas.microsoft.com/office/drawing/2014/main" val="1248309938"/>
                    </a:ext>
                  </a:extLst>
                </a:gridCol>
                <a:gridCol w="616881">
                  <a:extLst>
                    <a:ext uri="{9D8B030D-6E8A-4147-A177-3AD203B41FA5}">
                      <a16:colId xmlns:a16="http://schemas.microsoft.com/office/drawing/2014/main" val="2563038357"/>
                    </a:ext>
                  </a:extLst>
                </a:gridCol>
                <a:gridCol w="1323729">
                  <a:extLst>
                    <a:ext uri="{9D8B030D-6E8A-4147-A177-3AD203B41FA5}">
                      <a16:colId xmlns:a16="http://schemas.microsoft.com/office/drawing/2014/main" val="3015228895"/>
                    </a:ext>
                  </a:extLst>
                </a:gridCol>
                <a:gridCol w="783957">
                  <a:extLst>
                    <a:ext uri="{9D8B030D-6E8A-4147-A177-3AD203B41FA5}">
                      <a16:colId xmlns:a16="http://schemas.microsoft.com/office/drawing/2014/main" val="2477472979"/>
                    </a:ext>
                  </a:extLst>
                </a:gridCol>
                <a:gridCol w="758253">
                  <a:extLst>
                    <a:ext uri="{9D8B030D-6E8A-4147-A177-3AD203B41FA5}">
                      <a16:colId xmlns:a16="http://schemas.microsoft.com/office/drawing/2014/main" val="4051243344"/>
                    </a:ext>
                  </a:extLst>
                </a:gridCol>
              </a:tblGrid>
              <a:tr h="132285">
                <a:tc gridSpan="12">
                  <a:txBody>
                    <a:bodyPr/>
                    <a:lstStyle/>
                    <a:p>
                      <a:pPr algn="ctr" fontAlgn="ctr"/>
                      <a:r>
                        <a:rPr lang="en-US" altLang="zh-CN" sz="900" u="none" strike="noStrike">
                          <a:effectLst/>
                        </a:rPr>
                        <a:t>A2</a:t>
                      </a:r>
                      <a:r>
                        <a:rPr lang="zh-CN" altLang="en-US" sz="900" u="none" strike="noStrike">
                          <a:effectLst/>
                        </a:rPr>
                        <a:t>暖通巡检参数记录表（</a:t>
                      </a:r>
                      <a:r>
                        <a:rPr lang="en-US" altLang="zh-CN" sz="900" u="none" strike="noStrike">
                          <a:effectLst/>
                        </a:rPr>
                        <a:t>M2)</a:t>
                      </a:r>
                      <a:endParaRPr lang="en-US" altLang="zh-CN" sz="900" b="1"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6458347"/>
                  </a:ext>
                </a:extLst>
              </a:tr>
              <a:tr h="115749">
                <a:tc gridSpan="12">
                  <a:txBody>
                    <a:bodyPr/>
                    <a:lstStyle/>
                    <a:p>
                      <a:pPr algn="l" fontAlgn="ctr"/>
                      <a:r>
                        <a:rPr lang="zh-CN" altLang="en-US" sz="500" u="none" strike="noStrike">
                          <a:effectLst/>
                        </a:rPr>
                        <a:t>时间 </a:t>
                      </a:r>
                      <a:r>
                        <a:rPr lang="en-US" altLang="zh-CN" sz="500" u="none" strike="noStrike">
                          <a:effectLst/>
                        </a:rPr>
                        <a:t>:      </a:t>
                      </a:r>
                      <a:r>
                        <a:rPr lang="zh-CN" altLang="en-US" sz="500" u="none" strike="noStrike">
                          <a:effectLst/>
                        </a:rPr>
                        <a:t>年     月     日     时                  巡检人签字：</a:t>
                      </a:r>
                      <a:endParaRPr lang="zh-CN" altLang="en-US" sz="500" b="1"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42063727"/>
                  </a:ext>
                </a:extLst>
              </a:tr>
              <a:tr h="157088">
                <a:tc>
                  <a:txBody>
                    <a:bodyPr/>
                    <a:lstStyle/>
                    <a:p>
                      <a:pPr algn="ctr" fontAlgn="ctr"/>
                      <a:r>
                        <a:rPr lang="zh-CN" altLang="en-US" sz="500" u="none" strike="noStrike">
                          <a:effectLst/>
                        </a:rPr>
                        <a:t>设备编号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温度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湿度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设备编号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温度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湿度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设备编号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温度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湿度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设备编号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温度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zh-CN" altLang="en-US" sz="500" u="none" strike="noStrike">
                          <a:effectLst/>
                        </a:rPr>
                        <a:t>湿度</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extLst>
                  <a:ext uri="{0D108BD9-81ED-4DB2-BD59-A6C34878D82A}">
                    <a16:rowId xmlns:a16="http://schemas.microsoft.com/office/drawing/2014/main" val="2109445625"/>
                  </a:ext>
                </a:extLst>
              </a:tr>
              <a:tr h="78544">
                <a:tc>
                  <a:txBody>
                    <a:bodyPr/>
                    <a:lstStyle/>
                    <a:p>
                      <a:pPr algn="ctr" fontAlgn="ctr"/>
                      <a:r>
                        <a:rPr lang="en-US" sz="500" u="none" strike="noStrike">
                          <a:effectLst/>
                        </a:rPr>
                        <a:t>M2-1A-A1#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4254944471"/>
                  </a:ext>
                </a:extLst>
              </a:tr>
              <a:tr h="78544">
                <a:tc>
                  <a:txBody>
                    <a:bodyPr/>
                    <a:lstStyle/>
                    <a:p>
                      <a:pPr algn="ctr" fontAlgn="ctr"/>
                      <a:r>
                        <a:rPr lang="en-US" sz="500" u="none" strike="noStrike">
                          <a:effectLst/>
                        </a:rPr>
                        <a:t>M2-1A-A2#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851998100"/>
                  </a:ext>
                </a:extLst>
              </a:tr>
              <a:tr h="78544">
                <a:tc>
                  <a:txBody>
                    <a:bodyPr/>
                    <a:lstStyle/>
                    <a:p>
                      <a:pPr algn="ctr" fontAlgn="ctr"/>
                      <a:r>
                        <a:rPr lang="en-US" sz="500" u="none" strike="noStrike">
                          <a:effectLst/>
                        </a:rPr>
                        <a:t>M2-1A-A3#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756214921"/>
                  </a:ext>
                </a:extLst>
              </a:tr>
              <a:tr h="78544">
                <a:tc>
                  <a:txBody>
                    <a:bodyPr/>
                    <a:lstStyle/>
                    <a:p>
                      <a:pPr algn="ctr" fontAlgn="ctr"/>
                      <a:r>
                        <a:rPr lang="en-US" sz="500" u="none" strike="noStrike">
                          <a:effectLst/>
                        </a:rPr>
                        <a:t>M2-1A-A4#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M2-3D-A6#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52123977"/>
                  </a:ext>
                </a:extLst>
              </a:tr>
              <a:tr h="78544">
                <a:tc>
                  <a:txBody>
                    <a:bodyPr/>
                    <a:lstStyle/>
                    <a:p>
                      <a:pPr algn="ctr" fontAlgn="ctr"/>
                      <a:r>
                        <a:rPr lang="en-US" sz="500" u="none" strike="noStrike">
                          <a:effectLst/>
                        </a:rPr>
                        <a:t>M2-1A-A5#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295435723"/>
                  </a:ext>
                </a:extLst>
              </a:tr>
              <a:tr h="78544">
                <a:tc>
                  <a:txBody>
                    <a:bodyPr/>
                    <a:lstStyle/>
                    <a:p>
                      <a:pPr algn="ctr" fontAlgn="ctr"/>
                      <a:r>
                        <a:rPr lang="en-US" sz="500" u="none" strike="noStrike">
                          <a:effectLst/>
                        </a:rPr>
                        <a:t>M2-1A-B1#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M2-2D-A6#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801345327"/>
                  </a:ext>
                </a:extLst>
              </a:tr>
              <a:tr h="78544">
                <a:tc>
                  <a:txBody>
                    <a:bodyPr/>
                    <a:lstStyle/>
                    <a:p>
                      <a:pPr algn="ctr" fontAlgn="ctr"/>
                      <a:r>
                        <a:rPr lang="en-US" sz="500" u="none" strike="noStrike">
                          <a:effectLst/>
                        </a:rPr>
                        <a:t>M2-1A-B2#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M2-4E-07#</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526853903"/>
                  </a:ext>
                </a:extLst>
              </a:tr>
              <a:tr h="78544">
                <a:tc>
                  <a:txBody>
                    <a:bodyPr/>
                    <a:lstStyle/>
                    <a:p>
                      <a:pPr algn="ctr" fontAlgn="ctr"/>
                      <a:r>
                        <a:rPr lang="en-US" sz="500" u="none" strike="noStrike">
                          <a:effectLst/>
                        </a:rPr>
                        <a:t>M2-1A-B3#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M2-4E-08#</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782123729"/>
                  </a:ext>
                </a:extLst>
              </a:tr>
              <a:tr h="78544">
                <a:tc>
                  <a:txBody>
                    <a:bodyPr/>
                    <a:lstStyle/>
                    <a:p>
                      <a:pPr algn="ctr" fontAlgn="ctr"/>
                      <a:r>
                        <a:rPr lang="en-US" sz="500" u="none" strike="noStrike">
                          <a:effectLst/>
                        </a:rPr>
                        <a:t>M2-1A-B4#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高压室</a:t>
                      </a:r>
                      <a:r>
                        <a:rPr lang="en-US" altLang="zh-CN" sz="500" u="none" strike="noStrike">
                          <a:effectLst/>
                        </a:rPr>
                        <a:t>-01</a:t>
                      </a:r>
                      <a:endParaRPr lang="en-US" altLang="zh-CN"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86049394"/>
                  </a:ext>
                </a:extLst>
              </a:tr>
              <a:tr h="78544">
                <a:tc>
                  <a:txBody>
                    <a:bodyPr/>
                    <a:lstStyle/>
                    <a:p>
                      <a:pPr algn="ctr" fontAlgn="ctr"/>
                      <a:r>
                        <a:rPr lang="en-US" sz="500" u="none" strike="noStrike">
                          <a:effectLst/>
                        </a:rPr>
                        <a:t>M2-1A-B5#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M2-3D-B6#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高压室</a:t>
                      </a:r>
                      <a:r>
                        <a:rPr lang="en-US" altLang="zh-CN" sz="500" u="none" strike="noStrike">
                          <a:effectLst/>
                        </a:rPr>
                        <a:t>-02</a:t>
                      </a:r>
                      <a:endParaRPr lang="en-US" altLang="zh-CN"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962950511"/>
                  </a:ext>
                </a:extLst>
              </a:tr>
              <a:tr h="78544">
                <a:tc>
                  <a:txBody>
                    <a:bodyPr/>
                    <a:lstStyle/>
                    <a:p>
                      <a:pPr algn="ctr" fontAlgn="ctr"/>
                      <a:r>
                        <a:rPr lang="en-US" sz="500" u="none" strike="noStrike">
                          <a:effectLst/>
                        </a:rPr>
                        <a:t>M2-1B-A1#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高压室</a:t>
                      </a:r>
                      <a:r>
                        <a:rPr lang="en-US" altLang="zh-CN" sz="500" u="none" strike="noStrike">
                          <a:effectLst/>
                        </a:rPr>
                        <a:t>-03</a:t>
                      </a:r>
                      <a:endParaRPr lang="en-US" altLang="zh-CN"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746571306"/>
                  </a:ext>
                </a:extLst>
              </a:tr>
              <a:tr h="78544">
                <a:tc>
                  <a:txBody>
                    <a:bodyPr/>
                    <a:lstStyle/>
                    <a:p>
                      <a:pPr algn="ctr" fontAlgn="ctr"/>
                      <a:r>
                        <a:rPr lang="en-US" sz="500" u="none" strike="noStrike">
                          <a:effectLst/>
                        </a:rPr>
                        <a:t>M2-1B-A2#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M2-2D-B6#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高压室</a:t>
                      </a:r>
                      <a:r>
                        <a:rPr lang="en-US" altLang="zh-CN" sz="500" u="none" strike="noStrike">
                          <a:effectLst/>
                        </a:rPr>
                        <a:t>-04</a:t>
                      </a:r>
                      <a:endParaRPr lang="en-US" altLang="zh-CN"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660347688"/>
                  </a:ext>
                </a:extLst>
              </a:tr>
              <a:tr h="82678">
                <a:tc>
                  <a:txBody>
                    <a:bodyPr/>
                    <a:lstStyle/>
                    <a:p>
                      <a:pPr algn="ctr" fontAlgn="ctr"/>
                      <a:r>
                        <a:rPr lang="en-US" sz="500" u="none" strike="noStrike">
                          <a:effectLst/>
                        </a:rPr>
                        <a:t>M2-1B-A3#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一层</a:t>
                      </a:r>
                      <a:r>
                        <a:rPr lang="en-US" sz="500" u="none" strike="noStrike">
                          <a:effectLst/>
                        </a:rPr>
                        <a:t>IT-01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95981718"/>
                  </a:ext>
                </a:extLst>
              </a:tr>
              <a:tr h="78544">
                <a:tc>
                  <a:txBody>
                    <a:bodyPr/>
                    <a:lstStyle/>
                    <a:p>
                      <a:pPr algn="ctr" fontAlgn="ctr"/>
                      <a:r>
                        <a:rPr lang="en-US" sz="500" u="none" strike="noStrike">
                          <a:effectLst/>
                        </a:rPr>
                        <a:t>M2-1B-A4#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一层</a:t>
                      </a:r>
                      <a:r>
                        <a:rPr lang="en-US" sz="500" u="none" strike="noStrike">
                          <a:effectLst/>
                        </a:rPr>
                        <a:t>IT-02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969670505"/>
                  </a:ext>
                </a:extLst>
              </a:tr>
              <a:tr h="78544">
                <a:tc>
                  <a:txBody>
                    <a:bodyPr/>
                    <a:lstStyle/>
                    <a:p>
                      <a:pPr algn="ctr" fontAlgn="ctr"/>
                      <a:r>
                        <a:rPr lang="en-US" sz="500" u="none" strike="noStrike">
                          <a:effectLst/>
                        </a:rPr>
                        <a:t>M2-1B-A5#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一层</a:t>
                      </a:r>
                      <a:r>
                        <a:rPr lang="en-US" sz="500" u="none" strike="noStrike">
                          <a:effectLst/>
                        </a:rPr>
                        <a:t>IT-03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73904598"/>
                  </a:ext>
                </a:extLst>
              </a:tr>
              <a:tr h="78544">
                <a:tc>
                  <a:txBody>
                    <a:bodyPr/>
                    <a:lstStyle/>
                    <a:p>
                      <a:pPr algn="ctr" fontAlgn="ctr"/>
                      <a:r>
                        <a:rPr lang="en-US" sz="500" u="none" strike="noStrike">
                          <a:effectLst/>
                        </a:rPr>
                        <a:t>M2-1B-A6#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空调</a:t>
                      </a:r>
                      <a:r>
                        <a:rPr lang="en-US" sz="500" u="none" strike="noStrike">
                          <a:effectLst/>
                        </a:rPr>
                        <a:t>UPS-01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819263929"/>
                  </a:ext>
                </a:extLst>
              </a:tr>
              <a:tr h="78544">
                <a:tc>
                  <a:txBody>
                    <a:bodyPr/>
                    <a:lstStyle/>
                    <a:p>
                      <a:pPr algn="ctr" fontAlgn="ctr"/>
                      <a:r>
                        <a:rPr lang="en-US" sz="500" u="none" strike="noStrike">
                          <a:effectLst/>
                        </a:rPr>
                        <a:t>M2-1B-B1#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空调</a:t>
                      </a:r>
                      <a:r>
                        <a:rPr lang="en-US" sz="500" u="none" strike="noStrike">
                          <a:effectLst/>
                        </a:rPr>
                        <a:t>UPS-02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608201731"/>
                  </a:ext>
                </a:extLst>
              </a:tr>
              <a:tr h="94253">
                <a:tc>
                  <a:txBody>
                    <a:bodyPr/>
                    <a:lstStyle/>
                    <a:p>
                      <a:pPr algn="ctr" fontAlgn="ctr"/>
                      <a:r>
                        <a:rPr lang="en-US" sz="500" u="none" strike="noStrike">
                          <a:effectLst/>
                        </a:rPr>
                        <a:t>M2-1B-B2#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空调</a:t>
                      </a:r>
                      <a:r>
                        <a:rPr lang="en-US" sz="500" u="none" strike="noStrike">
                          <a:effectLst/>
                        </a:rPr>
                        <a:t>UPS-03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157182214"/>
                  </a:ext>
                </a:extLst>
              </a:tr>
              <a:tr h="78544">
                <a:tc>
                  <a:txBody>
                    <a:bodyPr/>
                    <a:lstStyle/>
                    <a:p>
                      <a:pPr algn="ctr" fontAlgn="ctr"/>
                      <a:r>
                        <a:rPr lang="en-US" sz="500" u="none" strike="noStrike">
                          <a:effectLst/>
                        </a:rPr>
                        <a:t>M2-1B-B3#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M2-2E-07#</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冷站</a:t>
                      </a:r>
                      <a:r>
                        <a:rPr lang="en-US" altLang="zh-CN" sz="500" u="none" strike="noStrike">
                          <a:effectLst/>
                        </a:rPr>
                        <a:t>-01</a:t>
                      </a:r>
                      <a:endParaRPr lang="en-US" altLang="zh-CN"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960435668"/>
                  </a:ext>
                </a:extLst>
              </a:tr>
              <a:tr h="78544">
                <a:tc>
                  <a:txBody>
                    <a:bodyPr/>
                    <a:lstStyle/>
                    <a:p>
                      <a:pPr algn="ctr" fontAlgn="ctr"/>
                      <a:r>
                        <a:rPr lang="en-US" sz="500" u="none" strike="noStrike">
                          <a:effectLst/>
                        </a:rPr>
                        <a:t>M2-1B-B4#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M2-2E-08#</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a:t>
                      </a:r>
                      <a:r>
                        <a:rPr lang="zh-CN" altLang="en-US" sz="500" u="none" strike="noStrike">
                          <a:effectLst/>
                        </a:rPr>
                        <a:t>冷站</a:t>
                      </a:r>
                      <a:r>
                        <a:rPr lang="en-US" altLang="zh-CN" sz="500" u="none" strike="noStrike">
                          <a:effectLst/>
                        </a:rPr>
                        <a:t>-02</a:t>
                      </a:r>
                      <a:endParaRPr lang="en-US" altLang="zh-CN"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090532971"/>
                  </a:ext>
                </a:extLst>
              </a:tr>
              <a:tr h="77717">
                <a:tc>
                  <a:txBody>
                    <a:bodyPr/>
                    <a:lstStyle/>
                    <a:p>
                      <a:pPr algn="ctr" fontAlgn="ctr"/>
                      <a:r>
                        <a:rPr lang="en-US" sz="500" u="none" strike="noStrike">
                          <a:effectLst/>
                        </a:rPr>
                        <a:t>M2-1B-B5#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M2-2A-01</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940755937"/>
                  </a:ext>
                </a:extLst>
              </a:tr>
              <a:tr h="78544">
                <a:tc>
                  <a:txBody>
                    <a:bodyPr/>
                    <a:lstStyle/>
                    <a:p>
                      <a:pPr algn="ctr" fontAlgn="ctr"/>
                      <a:r>
                        <a:rPr lang="en-US" sz="500" u="none" strike="noStrike">
                          <a:effectLst/>
                        </a:rPr>
                        <a:t>M2-1B-B6#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M2-2A-02</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145051086"/>
                  </a:ext>
                </a:extLst>
              </a:tr>
              <a:tr h="78544">
                <a:tc>
                  <a:txBody>
                    <a:bodyPr/>
                    <a:lstStyle/>
                    <a:p>
                      <a:pPr algn="ctr" fontAlgn="ctr"/>
                      <a:r>
                        <a:rPr lang="en-US" sz="500" u="none" strike="noStrike">
                          <a:effectLst/>
                        </a:rPr>
                        <a:t>M2-2A-A1#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M2-2A-03</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826304155"/>
                  </a:ext>
                </a:extLst>
              </a:tr>
              <a:tr h="78544">
                <a:tc>
                  <a:txBody>
                    <a:bodyPr/>
                    <a:lstStyle/>
                    <a:p>
                      <a:pPr algn="ctr" fontAlgn="ctr"/>
                      <a:r>
                        <a:rPr lang="en-US" sz="500" u="none" strike="noStrike">
                          <a:effectLst/>
                        </a:rPr>
                        <a:t>M2-2A-A2#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M2-2A-04</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563648065"/>
                  </a:ext>
                </a:extLst>
              </a:tr>
              <a:tr h="78544">
                <a:tc>
                  <a:txBody>
                    <a:bodyPr/>
                    <a:lstStyle/>
                    <a:p>
                      <a:pPr algn="ctr" fontAlgn="ctr"/>
                      <a:r>
                        <a:rPr lang="en-US" sz="500" u="none" strike="noStrike">
                          <a:effectLst/>
                        </a:rPr>
                        <a:t>M2-2A-A3#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M2-2A-05</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976926018"/>
                  </a:ext>
                </a:extLst>
              </a:tr>
              <a:tr h="78544">
                <a:tc>
                  <a:txBody>
                    <a:bodyPr/>
                    <a:lstStyle/>
                    <a:p>
                      <a:pPr algn="ctr" fontAlgn="ctr"/>
                      <a:r>
                        <a:rPr lang="en-US" sz="500" u="none" strike="noStrike">
                          <a:effectLst/>
                        </a:rPr>
                        <a:t>M2-2A-A4#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M2-2B-01</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993122894"/>
                  </a:ext>
                </a:extLst>
              </a:tr>
              <a:tr h="78544">
                <a:tc>
                  <a:txBody>
                    <a:bodyPr/>
                    <a:lstStyle/>
                    <a:p>
                      <a:pPr algn="ctr" fontAlgn="ctr"/>
                      <a:r>
                        <a:rPr lang="en-US" sz="500" u="none" strike="noStrike">
                          <a:effectLst/>
                        </a:rPr>
                        <a:t>M2-2A-B1#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M2-2B-02</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053668464"/>
                  </a:ext>
                </a:extLst>
              </a:tr>
              <a:tr h="78544">
                <a:tc>
                  <a:txBody>
                    <a:bodyPr/>
                    <a:lstStyle/>
                    <a:p>
                      <a:pPr algn="ctr" fontAlgn="ctr"/>
                      <a:r>
                        <a:rPr lang="en-US" sz="500" u="none" strike="noStrike">
                          <a:effectLst/>
                        </a:rPr>
                        <a:t>M2-2A-B2#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M2-3A-B4#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M2-4B-B5#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M2-2B-03</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255581987"/>
                  </a:ext>
                </a:extLst>
              </a:tr>
              <a:tr h="78544">
                <a:tc>
                  <a:txBody>
                    <a:bodyPr/>
                    <a:lstStyle/>
                    <a:p>
                      <a:pPr algn="ctr" fontAlgn="ctr"/>
                      <a:r>
                        <a:rPr lang="en-US" sz="500" u="none" strike="noStrike">
                          <a:effectLst/>
                        </a:rPr>
                        <a:t>M2-2A-B3#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M2-2B-04</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528945465"/>
                  </a:ext>
                </a:extLst>
              </a:tr>
              <a:tr h="78544">
                <a:tc>
                  <a:txBody>
                    <a:bodyPr/>
                    <a:lstStyle/>
                    <a:p>
                      <a:pPr algn="ctr" fontAlgn="ctr"/>
                      <a:r>
                        <a:rPr lang="en-US" sz="500" u="none" strike="noStrike">
                          <a:effectLst/>
                        </a:rPr>
                        <a:t>M2-2A-B4#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M2-2B-05</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320357417"/>
                  </a:ext>
                </a:extLst>
              </a:tr>
              <a:tr h="78544">
                <a:tc>
                  <a:txBody>
                    <a:bodyPr/>
                    <a:lstStyle/>
                    <a:p>
                      <a:pPr algn="ctr" fontAlgn="ctr"/>
                      <a:r>
                        <a:rPr lang="en-US" sz="500" u="none" strike="noStrike">
                          <a:effectLst/>
                        </a:rPr>
                        <a:t>M2-2B-A1#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M2-3A-01</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930004213"/>
                  </a:ext>
                </a:extLst>
              </a:tr>
              <a:tr h="78544">
                <a:tc>
                  <a:txBody>
                    <a:bodyPr/>
                    <a:lstStyle/>
                    <a:p>
                      <a:pPr algn="ctr" fontAlgn="ctr"/>
                      <a:r>
                        <a:rPr lang="en-US" sz="500" u="none" strike="noStrike">
                          <a:effectLst/>
                        </a:rPr>
                        <a:t>M2-2B-A2#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M2-3A-02</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470804825"/>
                  </a:ext>
                </a:extLst>
              </a:tr>
              <a:tr h="78544">
                <a:tc>
                  <a:txBody>
                    <a:bodyPr/>
                    <a:lstStyle/>
                    <a:p>
                      <a:pPr algn="ctr" fontAlgn="ctr"/>
                      <a:r>
                        <a:rPr lang="en-US" sz="500" u="none" strike="noStrike">
                          <a:effectLst/>
                        </a:rPr>
                        <a:t>M2-2B-A3#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M2-3A-03</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531357192"/>
                  </a:ext>
                </a:extLst>
              </a:tr>
              <a:tr h="78544">
                <a:tc>
                  <a:txBody>
                    <a:bodyPr/>
                    <a:lstStyle/>
                    <a:p>
                      <a:pPr algn="ctr" fontAlgn="ctr"/>
                      <a:r>
                        <a:rPr lang="en-US" sz="500" u="none" strike="noStrike">
                          <a:effectLst/>
                        </a:rPr>
                        <a:t>M2-2B-A4#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M2-3A-04</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212664911"/>
                  </a:ext>
                </a:extLst>
              </a:tr>
              <a:tr h="78544">
                <a:tc>
                  <a:txBody>
                    <a:bodyPr/>
                    <a:lstStyle/>
                    <a:p>
                      <a:pPr algn="ctr" fontAlgn="ctr"/>
                      <a:r>
                        <a:rPr lang="en-US" sz="500" u="none" strike="noStrike">
                          <a:effectLst/>
                        </a:rPr>
                        <a:t>M2-2B-A5#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M2-3A-05</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491363362"/>
                  </a:ext>
                </a:extLst>
              </a:tr>
              <a:tr h="78544">
                <a:tc>
                  <a:txBody>
                    <a:bodyPr/>
                    <a:lstStyle/>
                    <a:p>
                      <a:pPr algn="ctr" fontAlgn="ctr"/>
                      <a:r>
                        <a:rPr lang="en-US" sz="500" u="none" strike="noStrike">
                          <a:effectLst/>
                        </a:rPr>
                        <a:t>M2-2B-B1#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M2-3B-01</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060713516"/>
                  </a:ext>
                </a:extLst>
              </a:tr>
              <a:tr h="78544">
                <a:tc>
                  <a:txBody>
                    <a:bodyPr/>
                    <a:lstStyle/>
                    <a:p>
                      <a:pPr algn="ctr" fontAlgn="ctr"/>
                      <a:r>
                        <a:rPr lang="en-US" sz="500" u="none" strike="noStrike">
                          <a:effectLst/>
                        </a:rPr>
                        <a:t>M2-2B-B2#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M2-3B-02</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095291771"/>
                  </a:ext>
                </a:extLst>
              </a:tr>
              <a:tr h="78544">
                <a:tc>
                  <a:txBody>
                    <a:bodyPr/>
                    <a:lstStyle/>
                    <a:p>
                      <a:pPr algn="ctr" fontAlgn="ctr"/>
                      <a:r>
                        <a:rPr lang="en-US" sz="500" u="none" strike="noStrike">
                          <a:effectLst/>
                        </a:rPr>
                        <a:t>M2-2B-B3#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M2-3B-B5#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M2-4C-B5#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M2-3B-03</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27693985"/>
                  </a:ext>
                </a:extLst>
              </a:tr>
              <a:tr h="78544">
                <a:tc>
                  <a:txBody>
                    <a:bodyPr/>
                    <a:lstStyle/>
                    <a:p>
                      <a:pPr algn="ctr" fontAlgn="ctr"/>
                      <a:r>
                        <a:rPr lang="en-US" sz="500" u="none" strike="noStrike">
                          <a:effectLst/>
                        </a:rPr>
                        <a:t>M2-2B-B4#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M2-3C-A1#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M2-4D-A1#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M2-3B-04</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14166718"/>
                  </a:ext>
                </a:extLst>
              </a:tr>
              <a:tr h="78544">
                <a:tc>
                  <a:txBody>
                    <a:bodyPr/>
                    <a:lstStyle/>
                    <a:p>
                      <a:pPr algn="ctr" fontAlgn="ctr"/>
                      <a:r>
                        <a:rPr lang="en-US" sz="500" u="none" strike="noStrike">
                          <a:effectLst/>
                        </a:rPr>
                        <a:t>M2-2B-B5#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M2-3C-A2#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M2-4D-A2#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M2-3B-05</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4052495767"/>
                  </a:ext>
                </a:extLst>
              </a:tr>
              <a:tr h="78544">
                <a:tc>
                  <a:txBody>
                    <a:bodyPr/>
                    <a:lstStyle/>
                    <a:p>
                      <a:pPr algn="ctr" fontAlgn="ctr"/>
                      <a:r>
                        <a:rPr lang="en-US" sz="500" u="none" strike="noStrike">
                          <a:effectLst/>
                        </a:rPr>
                        <a:t>M2-2C-A1#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M2-3C-A3#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M2-4D-A3#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M2-4A-01</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79359146"/>
                  </a:ext>
                </a:extLst>
              </a:tr>
              <a:tr h="78544">
                <a:tc>
                  <a:txBody>
                    <a:bodyPr/>
                    <a:lstStyle/>
                    <a:p>
                      <a:pPr algn="ctr" fontAlgn="ctr"/>
                      <a:r>
                        <a:rPr lang="en-US" sz="500" u="none" strike="noStrike">
                          <a:effectLst/>
                        </a:rPr>
                        <a:t>M2-2C-A2#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M2-3C-A4#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M2-4D-A4#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M2-4A-02</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677077508"/>
                  </a:ext>
                </a:extLst>
              </a:tr>
              <a:tr h="78544">
                <a:tc>
                  <a:txBody>
                    <a:bodyPr/>
                    <a:lstStyle/>
                    <a:p>
                      <a:pPr algn="ctr" fontAlgn="ctr"/>
                      <a:r>
                        <a:rPr lang="en-US" sz="500" u="none" strike="noStrike">
                          <a:effectLst/>
                        </a:rPr>
                        <a:t>M2-2C-A3#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sz="500" u="none" strike="noStrike">
                          <a:effectLst/>
                        </a:rPr>
                        <a:t>M2-3C-A5#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M2-4D-A5#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tc>
                <a:tc>
                  <a:txBody>
                    <a:bodyPr/>
                    <a:lstStyle/>
                    <a:p>
                      <a:pPr algn="ctr" fontAlgn="ctr"/>
                      <a:r>
                        <a:rPr lang="en-US" sz="500" u="none" strike="noStrike">
                          <a:effectLst/>
                        </a:rPr>
                        <a:t>M2-4A-03</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508120006"/>
                  </a:ext>
                </a:extLst>
              </a:tr>
              <a:tr h="78544">
                <a:tc>
                  <a:txBody>
                    <a:bodyPr/>
                    <a:lstStyle/>
                    <a:p>
                      <a:pPr algn="ctr" fontAlgn="ctr"/>
                      <a:r>
                        <a:rPr lang="en-US" sz="500" u="none" strike="noStrike">
                          <a:effectLst/>
                        </a:rPr>
                        <a:t>M2-2C-A4#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M2-3C-B1#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M2-4D-A6#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M2-4A-04</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467663164"/>
                  </a:ext>
                </a:extLst>
              </a:tr>
              <a:tr h="78544">
                <a:tc>
                  <a:txBody>
                    <a:bodyPr/>
                    <a:lstStyle/>
                    <a:p>
                      <a:pPr algn="ctr" fontAlgn="ctr"/>
                      <a:r>
                        <a:rPr lang="en-US" sz="500" u="none" strike="noStrike">
                          <a:effectLst/>
                        </a:rPr>
                        <a:t>M2-2C-A5#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M2-3C-B2#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M2-4A-05</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718006840"/>
                  </a:ext>
                </a:extLst>
              </a:tr>
              <a:tr h="78544">
                <a:tc>
                  <a:txBody>
                    <a:bodyPr/>
                    <a:lstStyle/>
                    <a:p>
                      <a:pPr algn="ctr" fontAlgn="ctr"/>
                      <a:r>
                        <a:rPr lang="en-US" sz="500" u="none" strike="noStrike">
                          <a:effectLst/>
                        </a:rPr>
                        <a:t>M2-2C-B1#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M2-3C-B3#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M2-4B-01</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534872388"/>
                  </a:ext>
                </a:extLst>
              </a:tr>
              <a:tr h="78544">
                <a:tc>
                  <a:txBody>
                    <a:bodyPr/>
                    <a:lstStyle/>
                    <a:p>
                      <a:pPr algn="ctr" fontAlgn="ctr"/>
                      <a:r>
                        <a:rPr lang="en-US" sz="500" u="none" strike="noStrike">
                          <a:effectLst/>
                        </a:rPr>
                        <a:t>M2-2C-B2#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M2-3C-B4#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M2-4B-02</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229426124"/>
                  </a:ext>
                </a:extLst>
              </a:tr>
              <a:tr h="78544">
                <a:tc>
                  <a:txBody>
                    <a:bodyPr/>
                    <a:lstStyle/>
                    <a:p>
                      <a:pPr algn="ctr" fontAlgn="ctr"/>
                      <a:r>
                        <a:rPr lang="en-US" sz="500" u="none" strike="noStrike">
                          <a:effectLst/>
                        </a:rPr>
                        <a:t>M2-2C-B3#</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M2-3C-B5#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M2-4B-03</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721428585"/>
                  </a:ext>
                </a:extLst>
              </a:tr>
              <a:tr h="78544">
                <a:tc>
                  <a:txBody>
                    <a:bodyPr/>
                    <a:lstStyle/>
                    <a:p>
                      <a:pPr algn="ctr" fontAlgn="ctr"/>
                      <a:r>
                        <a:rPr lang="en-US" sz="500" u="none" strike="noStrike">
                          <a:effectLst/>
                        </a:rPr>
                        <a:t>M2-2C-B4#</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M2-3D-A1#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M2-4B-04</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3566764179"/>
                  </a:ext>
                </a:extLst>
              </a:tr>
              <a:tr h="78544">
                <a:tc>
                  <a:txBody>
                    <a:bodyPr/>
                    <a:lstStyle/>
                    <a:p>
                      <a:pPr algn="ctr" fontAlgn="ctr"/>
                      <a:r>
                        <a:rPr lang="en-US" sz="500" u="none" strike="noStrike">
                          <a:effectLst/>
                        </a:rPr>
                        <a:t>M2-2C-B5#</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M2-3D-A2#</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M2-4D-B6#</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ctr" fontAlgn="ctr"/>
                      <a:r>
                        <a:rPr lang="en-US" sz="500" u="none" strike="noStrike">
                          <a:effectLst/>
                        </a:rPr>
                        <a:t>M2-4B-05</a:t>
                      </a:r>
                      <a:r>
                        <a:rPr lang="zh-CN" altLang="en-US" sz="500" u="none" strike="noStrike">
                          <a:effectLst/>
                        </a:rPr>
                        <a:t>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b"/>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500" u="none" strike="noStrike" dirty="0">
                          <a:effectLst/>
                        </a:rPr>
                        <a:t>　</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2514792450"/>
                  </a:ext>
                </a:extLst>
              </a:tr>
            </a:tbl>
          </a:graphicData>
        </a:graphic>
      </p:graphicFrame>
      <p:graphicFrame>
        <p:nvGraphicFramePr>
          <p:cNvPr id="8" name="表格 9">
            <a:extLst>
              <a:ext uri="{FF2B5EF4-FFF2-40B4-BE49-F238E27FC236}">
                <a16:creationId xmlns:a16="http://schemas.microsoft.com/office/drawing/2014/main" id="{5A5C3DA9-ABB2-4E8D-84AD-E1A68E7CF136}"/>
              </a:ext>
            </a:extLst>
          </p:cNvPr>
          <p:cNvGraphicFramePr>
            <a:graphicFrameLocks noGrp="1"/>
          </p:cNvGraphicFramePr>
          <p:nvPr>
            <p:extLst>
              <p:ext uri="{D42A27DB-BD31-4B8C-83A1-F6EECF244321}">
                <p14:modId xmlns:p14="http://schemas.microsoft.com/office/powerpoint/2010/main" val="3586180144"/>
              </p:ext>
            </p:extLst>
          </p:nvPr>
        </p:nvGraphicFramePr>
        <p:xfrm>
          <a:off x="2068004" y="1099701"/>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2807031"/>
                    </a:ext>
                  </a:extLst>
                </a:gridCol>
              </a:tblGrid>
              <a:tr h="370840">
                <a:tc>
                  <a:txBody>
                    <a:bodyPr/>
                    <a:lstStyle/>
                    <a:p>
                      <a:pPr algn="ctr"/>
                      <a:r>
                        <a:rPr lang="en-US" altLang="zh-CN" dirty="0"/>
                        <a:t>A2</a:t>
                      </a:r>
                      <a:r>
                        <a:rPr lang="zh-CN" altLang="en-US" dirty="0"/>
                        <a:t>数据中心冷冻机房巡检表格</a:t>
                      </a:r>
                    </a:p>
                  </a:txBody>
                  <a:tcPr/>
                </a:tc>
                <a:extLst>
                  <a:ext uri="{0D108BD9-81ED-4DB2-BD59-A6C34878D82A}">
                    <a16:rowId xmlns:a16="http://schemas.microsoft.com/office/drawing/2014/main" val="26533129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培训目标及要求</a:t>
              </a: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巡检实施方式</a:t>
              </a: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巡检工作要求</a:t>
              </a: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巡检表讲解</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2</a:t>
            </a:fld>
            <a:endParaRPr lang="zh-CN" altLang="en-US" dirty="0"/>
          </a:p>
        </p:txBody>
      </p:sp>
      <p:sp>
        <p:nvSpPr>
          <p:cNvPr id="23" name="矩形 22"/>
          <p:cNvSpPr/>
          <p:nvPr/>
        </p:nvSpPr>
        <p:spPr>
          <a:xfrm>
            <a:off x="1847850" y="1412875"/>
            <a:ext cx="8569325" cy="1661993"/>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培训目的</a:t>
            </a:r>
            <a:endParaRPr lang="en-US" altLang="zh-CN" sz="2000" dirty="0">
              <a:latin typeface="+mn-ea"/>
              <a:ea typeface="+mn-ea"/>
            </a:endParaRPr>
          </a:p>
          <a:p>
            <a:pPr>
              <a:lnSpc>
                <a:spcPct val="150000"/>
              </a:lnSpc>
              <a:defRPr/>
            </a:pPr>
            <a:r>
              <a:rPr lang="zh-CN" altLang="en-US" sz="1400" dirty="0">
                <a:latin typeface="+mn-ea"/>
                <a:ea typeface="+mn-ea"/>
              </a:rPr>
              <a:t>            </a:t>
            </a:r>
            <a:r>
              <a:rPr lang="zh-CN" altLang="en-US" sz="1600" dirty="0">
                <a:latin typeface="+mn-ea"/>
                <a:ea typeface="+mn-ea"/>
              </a:rPr>
              <a:t>本课程针对联想北研数据中心基础设施运维团队全职人员进行，旨在使相关人员</a:t>
            </a:r>
            <a:r>
              <a:rPr lang="zh-CN" altLang="en-US" sz="1600" dirty="0">
                <a:latin typeface="+mn-ea"/>
              </a:rPr>
              <a:t>掌握机房巡检相关规范及要点，以有效降低、规避数据中心运行风险，提高数据中心运行的稳定性、可靠性。</a:t>
            </a:r>
            <a:endParaRPr lang="en-US" altLang="zh-CN" sz="1600" dirty="0">
              <a:latin typeface="+mn-ea"/>
              <a:ea typeface="+mn-ea"/>
            </a:endParaRPr>
          </a:p>
        </p:txBody>
      </p:sp>
      <p:sp>
        <p:nvSpPr>
          <p:cNvPr id="24" name="矩形 23"/>
          <p:cNvSpPr/>
          <p:nvPr/>
        </p:nvSpPr>
        <p:spPr>
          <a:xfrm>
            <a:off x="1846263" y="3597275"/>
            <a:ext cx="8569325" cy="1292662"/>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培训要求</a:t>
            </a:r>
            <a:endParaRPr lang="en-US" altLang="zh-CN" sz="2000" dirty="0">
              <a:latin typeface="+mn-ea"/>
              <a:ea typeface="+mn-ea"/>
            </a:endParaRPr>
          </a:p>
          <a:p>
            <a:pPr eaLnBrk="1" fontAlgn="auto" hangingPunct="1">
              <a:lnSpc>
                <a:spcPct val="150000"/>
              </a:lnSpc>
              <a:spcBef>
                <a:spcPts val="0"/>
              </a:spcBef>
              <a:spcAft>
                <a:spcPts val="0"/>
              </a:spcAft>
              <a:defRPr/>
            </a:pPr>
            <a:r>
              <a:rPr lang="zh-CN" altLang="en-US" sz="1600" dirty="0">
                <a:latin typeface="+mj-ea"/>
                <a:ea typeface="+mn-ea"/>
              </a:rPr>
              <a:t>           该课程考核合格分数线为</a:t>
            </a:r>
            <a:r>
              <a:rPr lang="en-US" altLang="zh-CN" sz="1600" dirty="0">
                <a:latin typeface="+mj-ea"/>
              </a:rPr>
              <a:t>8</a:t>
            </a:r>
            <a:r>
              <a:rPr lang="en-US" altLang="zh-CN" sz="1600" dirty="0">
                <a:latin typeface="+mj-ea"/>
                <a:ea typeface="+mn-ea"/>
              </a:rPr>
              <a:t>0</a:t>
            </a:r>
            <a:r>
              <a:rPr lang="zh-CN" altLang="en-US" sz="1600" dirty="0">
                <a:latin typeface="+mj-ea"/>
                <a:ea typeface="+mn-ea"/>
              </a:rPr>
              <a:t>分， </a:t>
            </a:r>
            <a:r>
              <a:rPr lang="zh-CN" altLang="en-US" sz="1600" dirty="0">
                <a:latin typeface="+mn-ea"/>
                <a:ea typeface="+mn-ea"/>
              </a:rPr>
              <a:t>参训人员需要掌握数据中心巡检对时间要求、路线要求及巡检内容要点，并能够按照要求格式正确填写巡检记录表，对巡检记录进行规范存档。</a:t>
            </a:r>
            <a:endParaRPr lang="en-US" altLang="zh-CN" sz="16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3</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培训目标及要求</a:t>
              </a: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巡检实施方式</a:t>
              </a: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巡检工作要求</a:t>
              </a: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巡检表讲解</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巡检实施方式</a:t>
            </a:r>
          </a:p>
        </p:txBody>
      </p:sp>
      <p:graphicFrame>
        <p:nvGraphicFramePr>
          <p:cNvPr id="3" name="表格 2"/>
          <p:cNvGraphicFramePr>
            <a:graphicFrameLocks noGrp="1"/>
          </p:cNvGraphicFramePr>
          <p:nvPr>
            <p:extLst>
              <p:ext uri="{D42A27DB-BD31-4B8C-83A1-F6EECF244321}">
                <p14:modId xmlns:p14="http://schemas.microsoft.com/office/powerpoint/2010/main" val="818832198"/>
              </p:ext>
            </p:extLst>
          </p:nvPr>
        </p:nvGraphicFramePr>
        <p:xfrm>
          <a:off x="2351584" y="1772814"/>
          <a:ext cx="7056784" cy="3264418"/>
        </p:xfrm>
        <a:graphic>
          <a:graphicData uri="http://schemas.openxmlformats.org/drawingml/2006/table">
            <a:tbl>
              <a:tblPr firstRow="1" firstCol="1" bandRow="1">
                <a:tableStyleId>{5C22544A-7EE6-4342-B048-85BDC9FD1C3A}</a:tableStyleId>
              </a:tblPr>
              <a:tblGrid>
                <a:gridCol w="432198">
                  <a:extLst>
                    <a:ext uri="{9D8B030D-6E8A-4147-A177-3AD203B41FA5}">
                      <a16:colId xmlns:a16="http://schemas.microsoft.com/office/drawing/2014/main" val="20000"/>
                    </a:ext>
                  </a:extLst>
                </a:gridCol>
                <a:gridCol w="781374">
                  <a:extLst>
                    <a:ext uri="{9D8B030D-6E8A-4147-A177-3AD203B41FA5}">
                      <a16:colId xmlns:a16="http://schemas.microsoft.com/office/drawing/2014/main" val="20001"/>
                    </a:ext>
                  </a:extLst>
                </a:gridCol>
                <a:gridCol w="1234700">
                  <a:extLst>
                    <a:ext uri="{9D8B030D-6E8A-4147-A177-3AD203B41FA5}">
                      <a16:colId xmlns:a16="http://schemas.microsoft.com/office/drawing/2014/main" val="20002"/>
                    </a:ext>
                  </a:extLst>
                </a:gridCol>
                <a:gridCol w="3857660">
                  <a:extLst>
                    <a:ext uri="{9D8B030D-6E8A-4147-A177-3AD203B41FA5}">
                      <a16:colId xmlns:a16="http://schemas.microsoft.com/office/drawing/2014/main" val="20003"/>
                    </a:ext>
                  </a:extLst>
                </a:gridCol>
                <a:gridCol w="750852">
                  <a:extLst>
                    <a:ext uri="{9D8B030D-6E8A-4147-A177-3AD203B41FA5}">
                      <a16:colId xmlns:a16="http://schemas.microsoft.com/office/drawing/2014/main" val="20004"/>
                    </a:ext>
                  </a:extLst>
                </a:gridCol>
              </a:tblGrid>
              <a:tr h="528195">
                <a:tc>
                  <a:txBody>
                    <a:bodyPr/>
                    <a:lstStyle/>
                    <a:p>
                      <a:pPr algn="ctr">
                        <a:lnSpc>
                          <a:spcPct val="115000"/>
                        </a:lnSpc>
                        <a:spcAft>
                          <a:spcPts val="0"/>
                        </a:spcAft>
                      </a:pPr>
                      <a:r>
                        <a:rPr lang="en-US" sz="1200" dirty="0" err="1">
                          <a:effectLst/>
                          <a:latin typeface="+mn-ea"/>
                          <a:ea typeface="+mn-ea"/>
                        </a:rPr>
                        <a:t>序号</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sz="1200">
                          <a:effectLst/>
                          <a:latin typeface="+mn-ea"/>
                          <a:ea typeface="+mn-ea"/>
                        </a:rPr>
                        <a:t>巡检时间</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a:effectLst/>
                          <a:latin typeface="+mn-ea"/>
                          <a:ea typeface="+mn-ea"/>
                          <a:cs typeface="Times New Roman" panose="02020603050405020304"/>
                        </a:rPr>
                        <a:t>巡检类型</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巡检区域</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备注</a:t>
                      </a:r>
                      <a:endParaRPr lang="zh-CN" sz="240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0"/>
                  </a:ext>
                </a:extLst>
              </a:tr>
              <a:tr h="552007">
                <a:tc>
                  <a:txBody>
                    <a:bodyPr/>
                    <a:lstStyle/>
                    <a:p>
                      <a:pPr algn="ctr">
                        <a:lnSpc>
                          <a:spcPct val="115000"/>
                        </a:lnSpc>
                        <a:spcAft>
                          <a:spcPts val="0"/>
                        </a:spcAft>
                      </a:pPr>
                      <a:r>
                        <a:rPr lang="en-US" sz="1200" dirty="0">
                          <a:effectLst/>
                          <a:latin typeface="+mn-ea"/>
                          <a:ea typeface="+mn-ea"/>
                        </a:rPr>
                        <a:t>1</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9</a:t>
                      </a:r>
                      <a:r>
                        <a:rPr lang="zh-CN" sz="1200" dirty="0">
                          <a:effectLst/>
                          <a:latin typeface="+mn-ea"/>
                          <a:ea typeface="+mn-ea"/>
                        </a:rPr>
                        <a:t>：</a:t>
                      </a:r>
                      <a:r>
                        <a:rPr lang="en-US" sz="1200" dirty="0">
                          <a:effectLst/>
                          <a:latin typeface="+mn-ea"/>
                          <a:ea typeface="+mn-ea"/>
                        </a:rPr>
                        <a:t>30</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a:effectLst/>
                          <a:latin typeface="+mn-ea"/>
                          <a:ea typeface="+mn-ea"/>
                          <a:cs typeface="Times New Roman" panose="02020603050405020304"/>
                        </a:rPr>
                        <a:t>深度巡检</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zh-CN" sz="1200" kern="1200" dirty="0">
                          <a:solidFill>
                            <a:schemeClr val="dk1"/>
                          </a:solidFill>
                          <a:effectLst/>
                          <a:latin typeface="+mn-ea"/>
                          <a:ea typeface="+mn-ea"/>
                          <a:cs typeface="+mn-cs"/>
                        </a:rPr>
                        <a:t>机房</a:t>
                      </a:r>
                      <a:r>
                        <a:rPr lang="zh-CN" altLang="en-US" sz="1200" kern="1200" dirty="0">
                          <a:solidFill>
                            <a:schemeClr val="dk1"/>
                          </a:solidFill>
                          <a:effectLst/>
                          <a:latin typeface="+mn-ea"/>
                          <a:ea typeface="+mn-ea"/>
                          <a:cs typeface="+mn-cs"/>
                        </a:rPr>
                        <a:t>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电力室区域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制冷机房</a:t>
                      </a:r>
                      <a:r>
                        <a:rPr lang="zh-CN" altLang="zh-CN" sz="1200" kern="1200" dirty="0">
                          <a:solidFill>
                            <a:schemeClr val="dk1"/>
                          </a:solidFill>
                          <a:effectLst/>
                          <a:latin typeface="+mn-ea"/>
                          <a:ea typeface="+mn-ea"/>
                          <a:cs typeface="+mn-cs"/>
                        </a:rPr>
                        <a:t>区域</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1"/>
                  </a:ext>
                </a:extLst>
              </a:tr>
              <a:tr h="528195">
                <a:tc>
                  <a:txBody>
                    <a:bodyPr/>
                    <a:lstStyle/>
                    <a:p>
                      <a:pPr algn="ctr">
                        <a:lnSpc>
                          <a:spcPct val="115000"/>
                        </a:lnSpc>
                        <a:spcAft>
                          <a:spcPts val="0"/>
                        </a:spcAft>
                      </a:pPr>
                      <a:r>
                        <a:rPr lang="en-US" sz="1200">
                          <a:effectLst/>
                          <a:latin typeface="+mn-ea"/>
                          <a:ea typeface="+mn-ea"/>
                        </a:rPr>
                        <a:t>2</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14</a:t>
                      </a:r>
                      <a:r>
                        <a:rPr lang="zh-CN" sz="1200" dirty="0">
                          <a:effectLst/>
                          <a:latin typeface="+mn-ea"/>
                          <a:ea typeface="+mn-ea"/>
                        </a:rPr>
                        <a:t>：</a:t>
                      </a:r>
                      <a:r>
                        <a:rPr lang="en-US" altLang="zh-CN" sz="1200" dirty="0">
                          <a:effectLst/>
                          <a:latin typeface="+mn-ea"/>
                          <a:ea typeface="+mn-ea"/>
                        </a:rPr>
                        <a:t>0</a:t>
                      </a:r>
                      <a:r>
                        <a:rPr lang="en-US" sz="1200" dirty="0">
                          <a:effectLst/>
                          <a:latin typeface="+mn-ea"/>
                          <a:ea typeface="+mn-ea"/>
                        </a:rPr>
                        <a:t>0</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a:effectLst/>
                          <a:latin typeface="+mn-ea"/>
                          <a:ea typeface="+mn-ea"/>
                          <a:cs typeface="Times New Roman" panose="02020603050405020304"/>
                        </a:rPr>
                        <a:t>深度巡检</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zh-CN" sz="1200" kern="1200" dirty="0">
                          <a:solidFill>
                            <a:schemeClr val="dk1"/>
                          </a:solidFill>
                          <a:effectLst/>
                          <a:latin typeface="+mn-ea"/>
                          <a:ea typeface="+mn-ea"/>
                          <a:cs typeface="+mn-cs"/>
                        </a:rPr>
                        <a:t>机房</a:t>
                      </a:r>
                      <a:r>
                        <a:rPr lang="zh-CN" altLang="en-US" sz="1200" kern="1200" dirty="0">
                          <a:solidFill>
                            <a:schemeClr val="dk1"/>
                          </a:solidFill>
                          <a:effectLst/>
                          <a:latin typeface="+mn-ea"/>
                          <a:ea typeface="+mn-ea"/>
                          <a:cs typeface="+mn-cs"/>
                        </a:rPr>
                        <a:t>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电力室区域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制冷机房</a:t>
                      </a:r>
                      <a:r>
                        <a:rPr lang="zh-CN" altLang="zh-CN" sz="1200" kern="1200" dirty="0">
                          <a:solidFill>
                            <a:schemeClr val="dk1"/>
                          </a:solidFill>
                          <a:effectLst/>
                          <a:latin typeface="+mn-ea"/>
                          <a:ea typeface="+mn-ea"/>
                          <a:cs typeface="+mn-cs"/>
                        </a:rPr>
                        <a:t>区域</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2"/>
                  </a:ext>
                </a:extLst>
              </a:tr>
              <a:tr h="552007">
                <a:tc>
                  <a:txBody>
                    <a:bodyPr/>
                    <a:lstStyle/>
                    <a:p>
                      <a:pPr algn="ctr">
                        <a:lnSpc>
                          <a:spcPct val="115000"/>
                        </a:lnSpc>
                        <a:spcAft>
                          <a:spcPts val="0"/>
                        </a:spcAft>
                      </a:pPr>
                      <a:r>
                        <a:rPr lang="en-US" sz="1200">
                          <a:effectLst/>
                          <a:latin typeface="+mn-ea"/>
                          <a:ea typeface="+mn-ea"/>
                        </a:rPr>
                        <a:t>3</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200" dirty="0">
                          <a:effectLst/>
                          <a:latin typeface="+mn-ea"/>
                          <a:ea typeface="+mn-ea"/>
                        </a:rPr>
                        <a:t>19</a:t>
                      </a:r>
                      <a:r>
                        <a:rPr lang="zh-CN" sz="1200" dirty="0">
                          <a:effectLst/>
                          <a:latin typeface="+mn-ea"/>
                          <a:ea typeface="+mn-ea"/>
                        </a:rPr>
                        <a:t>：</a:t>
                      </a:r>
                      <a:r>
                        <a:rPr lang="en-US" sz="1200" dirty="0">
                          <a:effectLst/>
                          <a:latin typeface="+mn-ea"/>
                          <a:ea typeface="+mn-ea"/>
                        </a:rPr>
                        <a:t>30</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a:effectLst/>
                          <a:latin typeface="+mn-ea"/>
                          <a:ea typeface="+mn-ea"/>
                          <a:cs typeface="Times New Roman" panose="02020603050405020304"/>
                        </a:rPr>
                        <a:t>深度巡检</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zh-CN" sz="1200" kern="1200" dirty="0">
                          <a:solidFill>
                            <a:schemeClr val="dk1"/>
                          </a:solidFill>
                          <a:effectLst/>
                          <a:latin typeface="+mn-ea"/>
                          <a:ea typeface="+mn-ea"/>
                          <a:cs typeface="+mn-cs"/>
                        </a:rPr>
                        <a:t>机房</a:t>
                      </a:r>
                      <a:r>
                        <a:rPr lang="zh-CN" altLang="en-US" sz="1200" kern="1200" dirty="0">
                          <a:solidFill>
                            <a:schemeClr val="dk1"/>
                          </a:solidFill>
                          <a:effectLst/>
                          <a:latin typeface="+mn-ea"/>
                          <a:ea typeface="+mn-ea"/>
                          <a:cs typeface="+mn-cs"/>
                        </a:rPr>
                        <a:t>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电力室区域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制冷机房</a:t>
                      </a:r>
                      <a:r>
                        <a:rPr lang="zh-CN" altLang="zh-CN" sz="1200" kern="1200" dirty="0">
                          <a:solidFill>
                            <a:schemeClr val="dk1"/>
                          </a:solidFill>
                          <a:effectLst/>
                          <a:latin typeface="+mn-ea"/>
                          <a:ea typeface="+mn-ea"/>
                          <a:cs typeface="+mn-cs"/>
                        </a:rPr>
                        <a:t>区域</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3"/>
                  </a:ext>
                </a:extLst>
              </a:tr>
              <a:tr h="552007">
                <a:tc>
                  <a:txBody>
                    <a:bodyPr/>
                    <a:lstStyle/>
                    <a:p>
                      <a:pPr algn="ctr">
                        <a:lnSpc>
                          <a:spcPct val="115000"/>
                        </a:lnSpc>
                        <a:spcAft>
                          <a:spcPts val="0"/>
                        </a:spcAft>
                      </a:pPr>
                      <a:r>
                        <a:rPr lang="en-US" sz="1200">
                          <a:effectLst/>
                          <a:latin typeface="+mn-ea"/>
                          <a:ea typeface="+mn-ea"/>
                        </a:rPr>
                        <a:t>4</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00</a:t>
                      </a:r>
                      <a:r>
                        <a:rPr lang="zh-CN" sz="1200" dirty="0">
                          <a:effectLst/>
                          <a:latin typeface="+mn-ea"/>
                          <a:ea typeface="+mn-ea"/>
                        </a:rPr>
                        <a:t>：</a:t>
                      </a:r>
                      <a:r>
                        <a:rPr lang="en-US" sz="1200" dirty="0">
                          <a:effectLst/>
                          <a:latin typeface="+mn-ea"/>
                          <a:ea typeface="+mn-ea"/>
                        </a:rPr>
                        <a:t>30</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a:effectLst/>
                          <a:latin typeface="+mn-ea"/>
                          <a:ea typeface="+mn-ea"/>
                          <a:cs typeface="Times New Roman" panose="02020603050405020304"/>
                        </a:rPr>
                        <a:t>深度巡检</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zh-CN" sz="1200" kern="1200" dirty="0">
                          <a:solidFill>
                            <a:schemeClr val="dk1"/>
                          </a:solidFill>
                          <a:effectLst/>
                          <a:latin typeface="+mn-ea"/>
                          <a:ea typeface="+mn-ea"/>
                          <a:cs typeface="+mn-cs"/>
                        </a:rPr>
                        <a:t>机房</a:t>
                      </a:r>
                      <a:r>
                        <a:rPr lang="zh-CN" altLang="en-US" sz="1200" kern="1200" dirty="0">
                          <a:solidFill>
                            <a:schemeClr val="dk1"/>
                          </a:solidFill>
                          <a:effectLst/>
                          <a:latin typeface="+mn-ea"/>
                          <a:ea typeface="+mn-ea"/>
                          <a:cs typeface="+mn-cs"/>
                        </a:rPr>
                        <a:t>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电力室区域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制冷机房</a:t>
                      </a:r>
                      <a:r>
                        <a:rPr lang="zh-CN" altLang="zh-CN" sz="1200" kern="1200" dirty="0">
                          <a:solidFill>
                            <a:schemeClr val="dk1"/>
                          </a:solidFill>
                          <a:effectLst/>
                          <a:latin typeface="+mn-ea"/>
                          <a:ea typeface="+mn-ea"/>
                          <a:cs typeface="+mn-cs"/>
                        </a:rPr>
                        <a:t>区域</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4"/>
                  </a:ext>
                </a:extLst>
              </a:tr>
              <a:tr h="552007">
                <a:tc>
                  <a:txBody>
                    <a:bodyPr/>
                    <a:lstStyle/>
                    <a:p>
                      <a:pPr algn="ctr">
                        <a:lnSpc>
                          <a:spcPct val="115000"/>
                        </a:lnSpc>
                        <a:spcAft>
                          <a:spcPts val="0"/>
                        </a:spcAft>
                      </a:pPr>
                      <a:r>
                        <a:rPr lang="en-US" sz="1200">
                          <a:effectLst/>
                          <a:latin typeface="+mn-ea"/>
                          <a:ea typeface="+mn-ea"/>
                        </a:rPr>
                        <a:t>5</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4</a:t>
                      </a:r>
                      <a:r>
                        <a:rPr lang="zh-CN" sz="1200" dirty="0">
                          <a:effectLst/>
                          <a:latin typeface="+mn-ea"/>
                          <a:ea typeface="+mn-ea"/>
                        </a:rPr>
                        <a:t>：</a:t>
                      </a:r>
                      <a:r>
                        <a:rPr lang="en-US" sz="1200" dirty="0">
                          <a:effectLst/>
                          <a:latin typeface="+mn-ea"/>
                          <a:ea typeface="+mn-ea"/>
                        </a:rPr>
                        <a:t>30</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a:effectLst/>
                          <a:latin typeface="+mn-ea"/>
                          <a:ea typeface="+mn-ea"/>
                          <a:cs typeface="Times New Roman" panose="02020603050405020304"/>
                        </a:rPr>
                        <a:t>深度巡检</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zh-CN" sz="1200" kern="1200" dirty="0">
                          <a:solidFill>
                            <a:schemeClr val="dk1"/>
                          </a:solidFill>
                          <a:effectLst/>
                          <a:latin typeface="+mn-ea"/>
                          <a:ea typeface="+mn-ea"/>
                          <a:cs typeface="+mn-cs"/>
                        </a:rPr>
                        <a:t>机房</a:t>
                      </a:r>
                      <a:r>
                        <a:rPr lang="zh-CN" altLang="en-US" sz="1200" kern="1200" dirty="0">
                          <a:solidFill>
                            <a:schemeClr val="dk1"/>
                          </a:solidFill>
                          <a:effectLst/>
                          <a:latin typeface="+mn-ea"/>
                          <a:ea typeface="+mn-ea"/>
                          <a:cs typeface="+mn-cs"/>
                        </a:rPr>
                        <a:t>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电力室区域</a:t>
                      </a:r>
                      <a:r>
                        <a:rPr lang="zh-CN" altLang="zh-CN" sz="1200" kern="1200" dirty="0">
                          <a:solidFill>
                            <a:schemeClr val="dk1"/>
                          </a:solidFill>
                          <a:effectLst/>
                          <a:latin typeface="+mn-ea"/>
                          <a:ea typeface="+mn-ea"/>
                          <a:cs typeface="+mn-cs"/>
                        </a:rPr>
                        <a:t>、</a:t>
                      </a:r>
                      <a:r>
                        <a:rPr lang="zh-CN" altLang="en-US" sz="1200" kern="1200" dirty="0">
                          <a:solidFill>
                            <a:schemeClr val="dk1"/>
                          </a:solidFill>
                          <a:effectLst/>
                          <a:latin typeface="+mn-ea"/>
                          <a:ea typeface="+mn-ea"/>
                          <a:cs typeface="+mn-cs"/>
                        </a:rPr>
                        <a:t>制冷机房</a:t>
                      </a:r>
                      <a:r>
                        <a:rPr lang="zh-CN" altLang="zh-CN" sz="1200" kern="1200" dirty="0">
                          <a:solidFill>
                            <a:schemeClr val="dk1"/>
                          </a:solidFill>
                          <a:effectLst/>
                          <a:latin typeface="+mn-ea"/>
                          <a:ea typeface="+mn-ea"/>
                          <a:cs typeface="+mn-cs"/>
                        </a:rPr>
                        <a:t>区域</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 </a:t>
                      </a:r>
                      <a:endParaRPr lang="zh-CN" sz="2400" dirty="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5</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培训目标及要求</a:t>
              </a: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巡检实施方式</a:t>
              </a: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巡检工作要求</a:t>
              </a: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巡检表讲解</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巡检工作要求</a:t>
            </a:r>
          </a:p>
        </p:txBody>
      </p:sp>
      <p:sp>
        <p:nvSpPr>
          <p:cNvPr id="4" name="矩形 3"/>
          <p:cNvSpPr/>
          <p:nvPr/>
        </p:nvSpPr>
        <p:spPr>
          <a:xfrm>
            <a:off x="1703512" y="2132856"/>
            <a:ext cx="8784976" cy="2308324"/>
          </a:xfrm>
          <a:prstGeom prst="rect">
            <a:avLst/>
          </a:prstGeom>
        </p:spPr>
        <p:txBody>
          <a:bodyPr wrap="square">
            <a:spAutoFit/>
          </a:bodyPr>
          <a:lstStyle/>
          <a:p>
            <a:pPr marL="0" lvl="1">
              <a:lnSpc>
                <a:spcPct val="150000"/>
              </a:lnSpc>
            </a:pPr>
            <a:r>
              <a:rPr lang="zh-CN" altLang="en-US" sz="2000" cap="small" dirty="0"/>
              <a:t>巡检</a:t>
            </a:r>
            <a:r>
              <a:rPr lang="zh-CN" altLang="zh-CN" sz="2000" cap="small" dirty="0"/>
              <a:t>人员</a:t>
            </a:r>
          </a:p>
          <a:p>
            <a:pPr>
              <a:lnSpc>
                <a:spcPct val="150000"/>
              </a:lnSpc>
            </a:pPr>
            <a:r>
              <a:rPr lang="en-US" altLang="zh-CN" sz="1400" dirty="0"/>
              <a:t>         </a:t>
            </a:r>
            <a:r>
              <a:rPr lang="zh-CN" altLang="zh-CN" sz="1400" dirty="0"/>
              <a:t>数据中心现场巡检人员需要具备相关专业证照及专业培训的合格人员，巡检人员须熟悉现场设备运行状态和设备的操作方法</a:t>
            </a:r>
            <a:r>
              <a:rPr lang="zh-CN" altLang="en-US" sz="1400" dirty="0"/>
              <a:t>；</a:t>
            </a:r>
            <a:endParaRPr lang="en-US" altLang="zh-CN" sz="1400" dirty="0"/>
          </a:p>
          <a:p>
            <a:pPr>
              <a:lnSpc>
                <a:spcPct val="150000"/>
              </a:lnSpc>
            </a:pPr>
            <a:r>
              <a:rPr lang="zh-CN" altLang="zh-CN" sz="2000" cap="small" dirty="0"/>
              <a:t>巡检过程</a:t>
            </a:r>
          </a:p>
          <a:p>
            <a:pPr>
              <a:lnSpc>
                <a:spcPct val="150000"/>
              </a:lnSpc>
            </a:pPr>
            <a:r>
              <a:rPr lang="en-US" altLang="zh-CN" sz="1400" dirty="0"/>
              <a:t>         </a:t>
            </a:r>
            <a:r>
              <a:rPr lang="zh-CN" altLang="zh-CN" sz="1400" dirty="0"/>
              <a:t>数据中心各机房巡检过程中巡检人员应注意力集中，不可从事与设备巡检无关事宜，巡检人员应严格按照规定巡检路线、巡检内容和要求进行巡检工作。</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巡检工作要求</a:t>
            </a:r>
          </a:p>
        </p:txBody>
      </p:sp>
      <p:sp>
        <p:nvSpPr>
          <p:cNvPr id="4" name="矩形 3"/>
          <p:cNvSpPr/>
          <p:nvPr/>
        </p:nvSpPr>
        <p:spPr>
          <a:xfrm>
            <a:off x="2495600" y="1700808"/>
            <a:ext cx="6552728" cy="3462486"/>
          </a:xfrm>
          <a:prstGeom prst="rect">
            <a:avLst/>
          </a:prstGeom>
        </p:spPr>
        <p:txBody>
          <a:bodyPr wrap="square">
            <a:spAutoFit/>
          </a:bodyPr>
          <a:lstStyle/>
          <a:p>
            <a:pPr marL="0" lvl="1">
              <a:lnSpc>
                <a:spcPct val="150000"/>
              </a:lnSpc>
            </a:pPr>
            <a:r>
              <a:rPr lang="zh-CN" altLang="en-US" sz="2000" cap="small" dirty="0">
                <a:latin typeface="+mn-ea"/>
              </a:rPr>
              <a:t>巡检表填写</a:t>
            </a:r>
            <a:endParaRPr lang="zh-CN" altLang="zh-CN" sz="2000" cap="small" dirty="0">
              <a:latin typeface="+mn-ea"/>
            </a:endParaRPr>
          </a:p>
          <a:p>
            <a:pPr>
              <a:lnSpc>
                <a:spcPct val="150000"/>
              </a:lnSpc>
            </a:pPr>
            <a:r>
              <a:rPr lang="en-US" altLang="zh-CN" sz="1400" dirty="0">
                <a:latin typeface="+mn-ea"/>
              </a:rPr>
              <a:t>        </a:t>
            </a:r>
            <a:r>
              <a:rPr lang="zh-CN" altLang="zh-CN" sz="1400" dirty="0">
                <a:latin typeface="+mn-ea"/>
              </a:rPr>
              <a:t>值班人员应认真填写巡检表格，巡检表格应格式统一、内容准确、字迹清晰。具体要求如下：</a:t>
            </a:r>
          </a:p>
          <a:p>
            <a:pPr marL="742950" lvl="1" indent="-285750">
              <a:lnSpc>
                <a:spcPct val="150000"/>
              </a:lnSpc>
              <a:buFont typeface="Wingdings" panose="05000000000000000000" pitchFamily="2" charset="2"/>
              <a:buChar char="Ø"/>
            </a:pPr>
            <a:r>
              <a:rPr lang="zh-CN" altLang="en-US" sz="1400" dirty="0">
                <a:latin typeface="+mn-ea"/>
              </a:rPr>
              <a:t>巡检表格不得有空白项，无巡检内容区域应用“</a:t>
            </a:r>
            <a:r>
              <a:rPr lang="en-US" altLang="zh-CN" sz="1400" dirty="0">
                <a:latin typeface="+mn-ea"/>
              </a:rPr>
              <a:t>\”</a:t>
            </a:r>
            <a:r>
              <a:rPr lang="zh-CN" altLang="en-US" sz="1400" dirty="0">
                <a:latin typeface="+mn-ea"/>
              </a:rPr>
              <a:t>划掉，备注无内容   的应填写“无”；</a:t>
            </a:r>
          </a:p>
          <a:p>
            <a:pPr marL="742950" lvl="1" indent="-285750">
              <a:lnSpc>
                <a:spcPct val="150000"/>
              </a:lnSpc>
              <a:buFont typeface="Wingdings" panose="05000000000000000000" pitchFamily="2" charset="2"/>
              <a:buChar char="Ø"/>
            </a:pPr>
            <a:r>
              <a:rPr lang="zh-CN" altLang="en-US" sz="1400" dirty="0">
                <a:latin typeface="+mn-ea"/>
              </a:rPr>
              <a:t>巡检人员应保证巡检内容的准确性，同一张巡检表格中不得出现</a:t>
            </a:r>
            <a:r>
              <a:rPr lang="en-US" altLang="zh-CN" sz="1400" dirty="0">
                <a:latin typeface="+mn-ea"/>
              </a:rPr>
              <a:t>2</a:t>
            </a:r>
            <a:r>
              <a:rPr lang="zh-CN" altLang="en-US" sz="1400" dirty="0">
                <a:latin typeface="+mn-ea"/>
              </a:rPr>
              <a:t>处以上的修改、涂改痕迹；</a:t>
            </a:r>
          </a:p>
          <a:p>
            <a:pPr marL="742950" lvl="1" indent="-285750">
              <a:lnSpc>
                <a:spcPct val="150000"/>
              </a:lnSpc>
              <a:buFont typeface="Wingdings" panose="05000000000000000000" pitchFamily="2" charset="2"/>
              <a:buChar char="Ø"/>
            </a:pPr>
            <a:r>
              <a:rPr lang="zh-CN" altLang="en-US" sz="1400" dirty="0">
                <a:latin typeface="+mn-ea"/>
              </a:rPr>
              <a:t>巡检表中环境及状态等判定巡检结论，应使用“√”进行勾选，若巡检项中有异常情况，应在备注栏中进行说明。</a:t>
            </a:r>
          </a:p>
          <a:p>
            <a:pPr>
              <a:lnSpc>
                <a:spcPct val="150000"/>
              </a:lnSpc>
            </a:pPr>
            <a:endParaRPr lang="en-US" altLang="zh-CN" sz="14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巡检工作要求</a:t>
            </a:r>
          </a:p>
        </p:txBody>
      </p:sp>
      <p:sp>
        <p:nvSpPr>
          <p:cNvPr id="4" name="矩形 3"/>
          <p:cNvSpPr/>
          <p:nvPr/>
        </p:nvSpPr>
        <p:spPr>
          <a:xfrm>
            <a:off x="2495600" y="1700808"/>
            <a:ext cx="6552728" cy="2954655"/>
          </a:xfrm>
          <a:prstGeom prst="rect">
            <a:avLst/>
          </a:prstGeom>
        </p:spPr>
        <p:txBody>
          <a:bodyPr wrap="square">
            <a:spAutoFit/>
          </a:bodyPr>
          <a:lstStyle/>
          <a:p>
            <a:pPr marL="0" lvl="1">
              <a:lnSpc>
                <a:spcPct val="150000"/>
              </a:lnSpc>
            </a:pPr>
            <a:r>
              <a:rPr lang="zh-CN" altLang="en-US" sz="2000" dirty="0">
                <a:latin typeface="+mn-ea"/>
              </a:rPr>
              <a:t>巡检表存档</a:t>
            </a:r>
          </a:p>
          <a:p>
            <a:pPr>
              <a:lnSpc>
                <a:spcPct val="150000"/>
              </a:lnSpc>
            </a:pPr>
            <a:r>
              <a:rPr lang="zh-CN" altLang="en-US" sz="1400" dirty="0">
                <a:latin typeface="+mn-ea"/>
              </a:rPr>
              <a:t>        巡检表格应和交接班记录一起与接班人员进行交接，巡检记录应由专人负责保管，保存期为</a:t>
            </a:r>
            <a:r>
              <a:rPr lang="en-US" altLang="zh-CN" sz="1400" dirty="0">
                <a:latin typeface="+mn-ea"/>
              </a:rPr>
              <a:t>2</a:t>
            </a:r>
            <a:r>
              <a:rPr lang="zh-CN" altLang="en-US" sz="1400" dirty="0">
                <a:latin typeface="+mn-ea"/>
              </a:rPr>
              <a:t>年。</a:t>
            </a:r>
            <a:endParaRPr lang="en-US" altLang="zh-CN" sz="1400" dirty="0">
              <a:latin typeface="+mn-ea"/>
            </a:endParaRPr>
          </a:p>
          <a:p>
            <a:pPr>
              <a:lnSpc>
                <a:spcPct val="150000"/>
              </a:lnSpc>
            </a:pPr>
            <a:endParaRPr lang="zh-CN" altLang="en-US" sz="1400" dirty="0">
              <a:latin typeface="+mn-ea"/>
            </a:endParaRPr>
          </a:p>
          <a:p>
            <a:pPr>
              <a:lnSpc>
                <a:spcPct val="150000"/>
              </a:lnSpc>
            </a:pPr>
            <a:r>
              <a:rPr lang="zh-CN" altLang="en-US" sz="2000" dirty="0">
                <a:latin typeface="+mn-ea"/>
              </a:rPr>
              <a:t>巡检记录审核</a:t>
            </a:r>
          </a:p>
          <a:p>
            <a:pPr>
              <a:lnSpc>
                <a:spcPct val="150000"/>
              </a:lnSpc>
            </a:pPr>
            <a:r>
              <a:rPr lang="zh-CN" altLang="en-US" sz="1400" dirty="0">
                <a:latin typeface="+mn-ea"/>
              </a:rPr>
              <a:t>        巡检表作为基础设施重要的运行记录内容，由接班人对上一班次的巡检内容进行审核，此外所有存档巡检记录表需主管进行审核签字。</a:t>
            </a:r>
          </a:p>
          <a:p>
            <a:pPr>
              <a:lnSpc>
                <a:spcPct val="150000"/>
              </a:lnSpc>
            </a:pPr>
            <a:endParaRPr lang="en-US" altLang="zh-CN" sz="14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19</TotalTime>
  <Words>1917</Words>
  <Application>Microsoft Office PowerPoint</Application>
  <PresentationFormat>宽屏</PresentationFormat>
  <Paragraphs>1837</Paragraphs>
  <Slides>20</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宋体</vt:lpstr>
      <vt:lpstr>Copperplate Gothic Bold</vt:lpstr>
      <vt:lpstr>Wingdings</vt:lpstr>
      <vt:lpstr>等线</vt:lpstr>
      <vt:lpstr>华康俪金黑W8</vt:lpstr>
      <vt:lpstr>等线 Light</vt:lpstr>
      <vt:lpstr>Impact</vt:lpstr>
      <vt:lpstr>Arial</vt:lpstr>
      <vt:lpstr>微软雅黑</vt:lpstr>
      <vt:lpstr>Calibri</vt:lpstr>
      <vt:lpstr>Tahoma</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1</cp:lastModifiedBy>
  <cp:revision>456</cp:revision>
  <dcterms:created xsi:type="dcterms:W3CDTF">2014-01-11T15:22:00Z</dcterms:created>
  <dcterms:modified xsi:type="dcterms:W3CDTF">2019-10-16T01:37:49Z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