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7" r:id="rId3"/>
    <p:sldId id="349" r:id="rId5"/>
    <p:sldId id="350" r:id="rId6"/>
    <p:sldId id="375" r:id="rId7"/>
    <p:sldId id="351" r:id="rId8"/>
    <p:sldId id="376" r:id="rId9"/>
    <p:sldId id="377" r:id="rId10"/>
    <p:sldId id="399" r:id="rId11"/>
    <p:sldId id="352" r:id="rId12"/>
    <p:sldId id="379" r:id="rId13"/>
    <p:sldId id="390" r:id="rId14"/>
    <p:sldId id="381" r:id="rId15"/>
    <p:sldId id="353" r:id="rId16"/>
    <p:sldId id="383" r:id="rId17"/>
    <p:sldId id="354" r:id="rId18"/>
    <p:sldId id="374" r:id="rId19"/>
    <p:sldId id="281" r:id="rId20"/>
  </p:sldIdLst>
  <p:sldSz cx="12192000" cy="6858000"/>
  <p:notesSz cx="6858000" cy="9144000"/>
  <p:embeddedFontLst>
    <p:embeddedFont>
      <p:font typeface="Impact" panose="020B0806030902050204" pitchFamily="34" charset="0"/>
      <p:regular r:id="rId25"/>
    </p:embeddedFont>
    <p:embeddedFont>
      <p:font typeface="Copperplate Gothic Bold" panose="020E0705020206020404" pitchFamily="34" charset="0"/>
      <p:regular r:id="rId26"/>
    </p:embeddedFont>
    <p:embeddedFont>
      <p:font typeface="微软雅黑" panose="020B0503020204020204" pitchFamily="34" charset="-122"/>
      <p:regular r:id="rId27"/>
    </p:embeddedFont>
    <p:embeddedFont>
      <p:font typeface="仿宋" panose="02010609060101010101" pitchFamily="49" charset="-122"/>
      <p:regular r:id="rId28"/>
    </p:embeddedFont>
    <p:embeddedFont>
      <p:font typeface="Cambria" panose="02040503050406030204" pitchFamily="18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9933"/>
    <a:srgbClr val="00CC00"/>
    <a:srgbClr val="28A9D6"/>
    <a:srgbClr val="7FCCE7"/>
    <a:srgbClr val="4AB7DC"/>
    <a:srgbClr val="0033CC"/>
    <a:srgbClr val="4DB8DD"/>
    <a:srgbClr val="404040"/>
    <a:srgbClr val="6AC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238" autoAdjust="0"/>
  </p:normalViewPr>
  <p:slideViewPr>
    <p:cSldViewPr showGuides="1">
      <p:cViewPr varScale="1">
        <p:scale>
          <a:sx n="67" d="100"/>
          <a:sy n="67" d="100"/>
        </p:scale>
        <p:origin x="-864" y="-102"/>
      </p:cViewPr>
      <p:guideLst>
        <p:guide orient="horz" pos="393"/>
        <p:guide orient="horz" pos="1298"/>
        <p:guide orient="horz" pos="3749"/>
        <p:guide orient="horz" pos="3101"/>
        <p:guide orient="horz" pos="2704"/>
        <p:guide orient="horz" pos="3294"/>
        <p:guide pos="3862"/>
        <p:guide pos="835"/>
        <p:guide pos="7650"/>
        <p:guide pos="7015"/>
        <p:guide pos="1255"/>
        <p:guide pos="6292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4854" y="-96"/>
      </p:cViewPr>
      <p:guideLst>
        <p:guide orient="horz" pos="2855"/>
        <p:guide pos="217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12.fntdata"/><Relationship Id="rId35" Type="http://schemas.openxmlformats.org/officeDocument/2006/relationships/font" Target="fonts/font11.fntdata"/><Relationship Id="rId34" Type="http://schemas.openxmlformats.org/officeDocument/2006/relationships/font" Target="fonts/font10.fntdata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BFD89-BB28-47C4-8202-677F6E447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3D1DB-4B89-4B9E-99FA-51A04CF95A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02BD0B-23ED-4A76-9C99-2E249C5C7E4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02BD0B-23ED-4A76-9C99-2E249C5C7E4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02BD0B-23ED-4A76-9C99-2E249C5C7E4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02BD0B-23ED-4A76-9C99-2E249C5C7E4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2228866"/>
            <a:ext cx="12192000" cy="18482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422108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3"/>
          <p:cNvSpPr txBox="1"/>
          <p:nvPr userDrawn="1"/>
        </p:nvSpPr>
        <p:spPr>
          <a:xfrm>
            <a:off x="3402260" y="2567806"/>
            <a:ext cx="5387481" cy="1076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润泽科技数据中心</a:t>
            </a:r>
            <a:endParaRPr lang="zh-CN" altLang="en-US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2"/>
          <p:cNvSpPr txBox="1"/>
          <p:nvPr userDrawn="1"/>
        </p:nvSpPr>
        <p:spPr>
          <a:xfrm>
            <a:off x="4726940" y="6093460"/>
            <a:ext cx="2737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直接连接符 24"/>
          <p:cNvCxnSpPr/>
          <p:nvPr userDrawn="1"/>
        </p:nvCxnSpPr>
        <p:spPr>
          <a:xfrm>
            <a:off x="-34" y="206084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140" y="269240"/>
            <a:ext cx="3602990" cy="8229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48" name="椭圆 4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2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3" name="TextBox 24"/>
          <p:cNvSpPr txBox="1"/>
          <p:nvPr userDrawn="1"/>
        </p:nvSpPr>
        <p:spPr>
          <a:xfrm>
            <a:off x="479376" y="394211"/>
            <a:ext cx="84660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339933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sz="2400" b="1" dirty="0">
                <a:solidFill>
                  <a:schemeClr val="accent1"/>
                </a:solidFill>
              </a:rPr>
              <a:t>目录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8795" y="22796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1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48" name="椭圆 4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2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3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74990" y="22796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2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48" name="椭圆 4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2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3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35950" y="22796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3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48" name="椭圆 4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2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3" name="TextBox 24"/>
          <p:cNvSpPr txBox="1"/>
          <p:nvPr userDrawn="1"/>
        </p:nvSpPr>
        <p:spPr>
          <a:xfrm>
            <a:off x="479376" y="333261"/>
            <a:ext cx="846609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7690" y="21336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4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48" name="椭圆 4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2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3" name="TextBox 24"/>
          <p:cNvSpPr txBox="1"/>
          <p:nvPr userDrawn="1"/>
        </p:nvSpPr>
        <p:spPr>
          <a:xfrm>
            <a:off x="479376" y="333261"/>
            <a:ext cx="846609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4210" y="21336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5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48" name="椭圆 4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2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3" name="TextBox 24"/>
          <p:cNvSpPr txBox="1"/>
          <p:nvPr userDrawn="1"/>
        </p:nvSpPr>
        <p:spPr>
          <a:xfrm>
            <a:off x="479376" y="333261"/>
            <a:ext cx="846609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05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59445" y="22796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2626517"/>
            <a:ext cx="12192000" cy="1714585"/>
          </a:xfrm>
          <a:prstGeom prst="rect">
            <a:avLst/>
          </a:prstGeom>
          <a:solidFill>
            <a:schemeClr val="accent1"/>
          </a:solidFill>
          <a:ln>
            <a:solidFill>
              <a:srgbClr val="339933"/>
            </a:soli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3"/>
          <p:cNvSpPr txBox="1"/>
          <p:nvPr userDrawn="1"/>
        </p:nvSpPr>
        <p:spPr>
          <a:xfrm>
            <a:off x="3876871" y="2822089"/>
            <a:ext cx="443825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华康俪金黑W8" pitchFamily="49" charset="-122"/>
              </a:rPr>
              <a:t>谢谢</a:t>
            </a:r>
            <a:endParaRPr lang="zh-CN" altLang="en-US" sz="115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-34" y="2597856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42"/>
          <p:cNvSpPr txBox="1"/>
          <p:nvPr userDrawn="1"/>
        </p:nvSpPr>
        <p:spPr>
          <a:xfrm>
            <a:off x="4728210" y="6093460"/>
            <a:ext cx="2736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30870" y="197485"/>
            <a:ext cx="3602990" cy="8229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3261" y="6338262"/>
            <a:ext cx="540987" cy="283147"/>
          </a:xfrm>
          <a:prstGeom prst="rect">
            <a:avLst/>
          </a:prstGeom>
        </p:spPr>
        <p:txBody>
          <a:bodyPr wrap="square" lIns="0" tIns="0" rIns="0" bIns="0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3"/>
          <p:cNvSpPr txBox="1"/>
          <p:nvPr/>
        </p:nvSpPr>
        <p:spPr>
          <a:xfrm>
            <a:off x="3244824" y="3212976"/>
            <a:ext cx="5616624" cy="5835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人员培训管理</a:t>
            </a:r>
            <a:r>
              <a:rPr lang="zh-CN" sz="3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制度</a:t>
            </a:r>
            <a:endParaRPr lang="zh-CN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6280" y="4870901"/>
            <a:ext cx="26898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培训讲师</a:t>
            </a:r>
            <a:r>
              <a:rPr lang="zh-CN" altLang="en-US" dirty="0" smtClean="0"/>
              <a:t>：刘桂岩</a:t>
            </a:r>
            <a:endParaRPr lang="zh-CN" altLang="en-US" dirty="0" smtClean="0"/>
          </a:p>
          <a:p>
            <a:r>
              <a:rPr lang="zh-CN" altLang="en-US" dirty="0"/>
              <a:t>培训日期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2019.01.07</a:t>
            </a:r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</p:spPr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培训实施流程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2248" y="1103548"/>
            <a:ext cx="8928992" cy="260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培训考核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、讲师在三个工作日内将卷子判好交至培训管理员处，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、培训管理员汇总填写培训考核表，问卷调查分析表，安排补考人员补考，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仍不合格应予以调整岗位或其它方式进行处理。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28420" y="838835"/>
            <a:ext cx="9493885" cy="1763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latin typeface="+mn-ea"/>
                <a:sym typeface="+mn-ea"/>
              </a:rPr>
              <a:t>培训回顾</a:t>
            </a:r>
            <a:endParaRPr lang="zh-CN" altLang="en-US" b="1" dirty="0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、每年对培训计划的实施情况进行回顾，回顾内容应包含培训计划落地实施情况、完成率、培训效果评估以及人员考核情况等内容。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2、运维总监应根据培训评估情况对培训进行优化调整，并落实到下一阶段的培训实施工作中。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183D58-648D-4475-BEF8-624F48514A30}" type="slidenum"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</a:fld>
            <a:endParaRPr kumimoji="0" lang="zh-CN" alt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895310" y="1537062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890760" y="1769480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90760" y="1286880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895310" y="1537062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890760" y="1769480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90760" y="1574912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95310" y="1358888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328032" y="1387871"/>
            <a:ext cx="9448488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培训目标及培训要求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328031" y="2273851"/>
            <a:ext cx="9448489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培训计划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328032" y="3159831"/>
            <a:ext cx="9448488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培训实施流程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26870" y="4042047"/>
            <a:ext cx="9448488" cy="810099"/>
            <a:chOff x="3503712" y="4819326"/>
            <a:chExt cx="5182251" cy="1057946"/>
          </a:xfrm>
        </p:grpSpPr>
        <p:sp>
          <p:nvSpPr>
            <p:cNvPr id="28" name="矩形 27"/>
            <p:cNvSpPr/>
            <p:nvPr/>
          </p:nvSpPr>
          <p:spPr>
            <a:xfrm>
              <a:off x="5107834" y="4819326"/>
              <a:ext cx="3578129" cy="105794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矩形 29"/>
            <p:cNvSpPr/>
            <p:nvPr/>
          </p:nvSpPr>
          <p:spPr>
            <a:xfrm>
              <a:off x="3503712" y="4819326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TextBox 90"/>
            <p:cNvSpPr txBox="1"/>
            <p:nvPr/>
          </p:nvSpPr>
          <p:spPr>
            <a:xfrm>
              <a:off x="5268337" y="5182497"/>
              <a:ext cx="3417626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培训文件管理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328032" y="4923157"/>
            <a:ext cx="9448488" cy="810099"/>
            <a:chOff x="3504874" y="3667198"/>
            <a:chExt cx="5182251" cy="1057946"/>
          </a:xfrm>
        </p:grpSpPr>
        <p:sp>
          <p:nvSpPr>
            <p:cNvPr id="36" name="矩形 35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9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附件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</p:spPr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培训文件管理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0845" y="1524296"/>
            <a:ext cx="9956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b="1" dirty="0">
                <a:latin typeface="+mn-ea"/>
              </a:rPr>
              <a:t>培训文件范围</a:t>
            </a:r>
            <a:endParaRPr lang="en-US" altLang="zh-CN" sz="2000" b="1" dirty="0">
              <a:latin typeface="+mn-ea"/>
            </a:endParaRPr>
          </a:p>
          <a:p>
            <a:pPr indent="4572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培训文件主要包含培训实施过程文件和培训实施政策文件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大类：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、培训实施过程文件应包含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培训签到表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培训考核记录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培训回顾总结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等内容；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、培训实施政策文件应包含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培训管理制度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培训计划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培训课件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等内容。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035971" y="3998145"/>
            <a:ext cx="9956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b="1" dirty="0">
                <a:latin typeface="+mn-ea"/>
              </a:rPr>
              <a:t>培训文件归档</a:t>
            </a:r>
            <a:endParaRPr lang="en-US" altLang="zh-CN" sz="2000" b="1" dirty="0">
              <a:latin typeface="+mn-ea"/>
            </a:endParaRPr>
          </a:p>
          <a:p>
            <a:pPr indent="4572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、培训实施政策文件为受控文件，是用于文档管理相关政策；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、培训实施过程文件为培训实施过程的记录文件，相关文件应由专人负责统一存档管理，存档有效期为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183D58-648D-4475-BEF8-624F48514A30}" type="slidenum"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</a:fld>
            <a:endParaRPr kumimoji="0" lang="zh-CN" alt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895310" y="1537062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890760" y="1769480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90760" y="1286880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895310" y="1537062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890760" y="1769480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90760" y="1574912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95310" y="1358888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328032" y="1387871"/>
            <a:ext cx="9448488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培训目标及培训要求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328031" y="2273851"/>
            <a:ext cx="9448489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培训计划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328032" y="3159831"/>
            <a:ext cx="9448488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培训实施流程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26870" y="4042047"/>
            <a:ext cx="9448488" cy="810099"/>
            <a:chOff x="3503712" y="4819326"/>
            <a:chExt cx="5182251" cy="1057946"/>
          </a:xfrm>
        </p:grpSpPr>
        <p:sp>
          <p:nvSpPr>
            <p:cNvPr id="28" name="矩形 27"/>
            <p:cNvSpPr/>
            <p:nvPr/>
          </p:nvSpPr>
          <p:spPr>
            <a:xfrm>
              <a:off x="5107834" y="4819326"/>
              <a:ext cx="3578129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矩形 29"/>
            <p:cNvSpPr/>
            <p:nvPr/>
          </p:nvSpPr>
          <p:spPr>
            <a:xfrm>
              <a:off x="3503712" y="4819326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TextBox 90"/>
            <p:cNvSpPr txBox="1"/>
            <p:nvPr/>
          </p:nvSpPr>
          <p:spPr>
            <a:xfrm>
              <a:off x="5268337" y="5182497"/>
              <a:ext cx="3417626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培训文件管理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328032" y="4923157"/>
            <a:ext cx="9448488" cy="810099"/>
            <a:chOff x="3504874" y="3667198"/>
            <a:chExt cx="5182251" cy="1057946"/>
          </a:xfrm>
        </p:grpSpPr>
        <p:sp>
          <p:nvSpPr>
            <p:cNvPr id="36" name="矩形 35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9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附件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</p:spPr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附件</a:t>
            </a:r>
            <a:r>
              <a:rPr lang="en-US" altLang="zh-CN" dirty="0"/>
              <a:t>-</a:t>
            </a:r>
            <a:r>
              <a:rPr lang="zh-CN" altLang="en-US" dirty="0"/>
              <a:t>签到表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83532" y="1196752"/>
          <a:ext cx="8496943" cy="4967063"/>
        </p:xfrm>
        <a:graphic>
          <a:graphicData uri="http://schemas.openxmlformats.org/drawingml/2006/table">
            <a:tbl>
              <a:tblPr/>
              <a:tblGrid>
                <a:gridCol w="1014534"/>
                <a:gridCol w="2487906"/>
                <a:gridCol w="2102143"/>
                <a:gridCol w="2892360"/>
              </a:tblGrid>
              <a:tr h="466192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培训签到表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00894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培训课程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：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00894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培训地点：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70068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培训讲师：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培训时间：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418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序号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参加人员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人员确认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备注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887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7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7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7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7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effectLst/>
                          <a:latin typeface="Cambria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24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2400" dirty="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2400" dirty="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7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effectLst/>
                          <a:latin typeface="Cambria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24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2400" dirty="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2400" dirty="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7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effectLst/>
                          <a:latin typeface="Cambria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24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2400" dirty="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2400" dirty="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731" marR="127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</p:spPr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附件</a:t>
            </a:r>
            <a:r>
              <a:rPr lang="en-US" altLang="zh-CN" dirty="0"/>
              <a:t>-</a:t>
            </a:r>
            <a:r>
              <a:rPr lang="zh-CN" altLang="en-US" dirty="0"/>
              <a:t>考核记录表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31504" y="1268760"/>
          <a:ext cx="9217026" cy="4796723"/>
        </p:xfrm>
        <a:graphic>
          <a:graphicData uri="http://schemas.openxmlformats.org/drawingml/2006/table">
            <a:tbl>
              <a:tblPr firstRow="1" firstCol="1" bandRow="1"/>
              <a:tblGrid>
                <a:gridCol w="1555049"/>
                <a:gridCol w="1453009"/>
                <a:gridCol w="1453009"/>
                <a:gridCol w="1717287"/>
                <a:gridCol w="3038672"/>
              </a:tblGrid>
              <a:tr h="445615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培训考核记录表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94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培训日期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zh-CN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培训时间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2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培训地点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zh-CN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培训人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7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培训课程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zh-CN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71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dirty="0">
                          <a:effectLst/>
                          <a:latin typeface="Cambria" panose="020405030504060302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培训教材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zh-CN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589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考核方式：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微软雅黑" panose="020B0503020204020204" pitchFamily="34" charset="-122"/>
                        <a:buChar char="□"/>
                      </a:pPr>
                      <a:r>
                        <a:rPr lang="zh-CN" sz="1600" kern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面试提问</a:t>
                      </a:r>
                      <a:r>
                        <a:rPr lang="en-US" sz="1600" kern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        </a:t>
                      </a:r>
                      <a:r>
                        <a:rPr lang="zh-CN" sz="1600" kern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□ 书面笔试</a:t>
                      </a:r>
                      <a:r>
                        <a:rPr lang="en-US" sz="1600" kern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        </a:t>
                      </a:r>
                      <a:r>
                        <a:rPr lang="zh-CN" sz="1600" kern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□ 技能演示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333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序号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姓名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考核成绩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讲师评语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cPr/>
                </a:tc>
              </a:tr>
              <a:tr h="3378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378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378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1029709">
                <a:tc gridSpan="5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dirty="0">
                          <a:effectLst/>
                          <a:latin typeface="Cambria" panose="020405030504060302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培训效果评价：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                            </a:t>
                      </a:r>
                      <a:r>
                        <a:rPr lang="zh-CN" sz="1600" dirty="0">
                          <a:effectLst/>
                          <a:latin typeface="Cambria" panose="020405030504060302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讲师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:             </a:t>
                      </a:r>
                      <a:r>
                        <a:rPr lang="zh-CN" sz="1600" dirty="0">
                          <a:effectLst/>
                          <a:latin typeface="Cambria" panose="020405030504060302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日期：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017" marR="400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</p:spPr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4895310" y="1537062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890760" y="1769480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90760" y="1286880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895310" y="1537062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890760" y="1769480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90760" y="1574912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95310" y="1358888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328032" y="1387871"/>
            <a:ext cx="9448488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培训目标及培训要求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328031" y="2273851"/>
            <a:ext cx="9448489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培训计划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328032" y="3159831"/>
            <a:ext cx="9448488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培训实施流程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26870" y="4042047"/>
            <a:ext cx="9448488" cy="810099"/>
            <a:chOff x="3503712" y="4819326"/>
            <a:chExt cx="5182251" cy="1057946"/>
          </a:xfrm>
        </p:grpSpPr>
        <p:sp>
          <p:nvSpPr>
            <p:cNvPr id="28" name="矩形 27"/>
            <p:cNvSpPr/>
            <p:nvPr/>
          </p:nvSpPr>
          <p:spPr>
            <a:xfrm>
              <a:off x="5107834" y="4819326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9"/>
            <p:cNvSpPr/>
            <p:nvPr/>
          </p:nvSpPr>
          <p:spPr>
            <a:xfrm>
              <a:off x="3503712" y="4819326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0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TextBox 90"/>
            <p:cNvSpPr txBox="1"/>
            <p:nvPr/>
          </p:nvSpPr>
          <p:spPr>
            <a:xfrm>
              <a:off x="5268337" y="5182497"/>
              <a:ext cx="3417626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培训文件管理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328032" y="4923157"/>
            <a:ext cx="9448488" cy="810099"/>
            <a:chOff x="3504874" y="3667198"/>
            <a:chExt cx="5182251" cy="1057946"/>
          </a:xfrm>
        </p:grpSpPr>
        <p:sp>
          <p:nvSpPr>
            <p:cNvPr id="36" name="矩形 35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8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9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附件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</p:spPr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培训目标及培训要求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3432" y="119675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培训目标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83432" y="3399383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培训要求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31504" y="1916832"/>
            <a:ext cx="907300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600" dirty="0">
                <a:latin typeface="+mn-ea"/>
              </a:rPr>
              <a:t>      为确保润泽科技数据中心运维人员满足岗位需求，确保数据中心各项工作安全、有序的开展，规避因运维人员人为因素而导致的运行风险，对运维人员培训的组织实施进行规范化的管理。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631504" y="4149080"/>
            <a:ext cx="892899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600" dirty="0">
                <a:latin typeface="+mn-ea"/>
              </a:rPr>
              <a:t>       课程考核达标分数</a:t>
            </a:r>
            <a:r>
              <a:rPr lang="zh-CN" sz="1600" dirty="0">
                <a:latin typeface="+mn-ea"/>
              </a:rPr>
              <a:t>依据考核难度、考核方式决定</a:t>
            </a:r>
            <a:r>
              <a:rPr lang="zh-CN" altLang="en-US" sz="1600" dirty="0">
                <a:latin typeface="+mn-ea"/>
              </a:rPr>
              <a:t>，参训人员需要掌握人员培训管理规定，能够很好地落实人员培训管理工作制度和责任。</a:t>
            </a:r>
            <a:endParaRPr lang="en-US" altLang="zh-CN" sz="16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183D58-648D-4475-BEF8-624F48514A30}" type="slidenum"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</a:fld>
            <a:endParaRPr kumimoji="0" lang="zh-CN" alt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895310" y="1537062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890760" y="1769480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90760" y="1286880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895310" y="1537062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890760" y="1769480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90760" y="1574912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95310" y="1358888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328032" y="1387871"/>
            <a:ext cx="9448488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培训目标及培训要求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328031" y="2273851"/>
            <a:ext cx="9448489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培训分类及计划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328032" y="3159831"/>
            <a:ext cx="9448488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培训实施流程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26870" y="4042047"/>
            <a:ext cx="9448488" cy="810099"/>
            <a:chOff x="3503712" y="4819326"/>
            <a:chExt cx="5182251" cy="1057946"/>
          </a:xfrm>
        </p:grpSpPr>
        <p:sp>
          <p:nvSpPr>
            <p:cNvPr id="28" name="矩形 27"/>
            <p:cNvSpPr/>
            <p:nvPr/>
          </p:nvSpPr>
          <p:spPr>
            <a:xfrm>
              <a:off x="5107834" y="4819326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矩形 29"/>
            <p:cNvSpPr/>
            <p:nvPr/>
          </p:nvSpPr>
          <p:spPr>
            <a:xfrm>
              <a:off x="3503712" y="4819326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TextBox 90"/>
            <p:cNvSpPr txBox="1"/>
            <p:nvPr/>
          </p:nvSpPr>
          <p:spPr>
            <a:xfrm>
              <a:off x="5268337" y="5182497"/>
              <a:ext cx="3417626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培训文件管理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328032" y="4923157"/>
            <a:ext cx="9448488" cy="810099"/>
            <a:chOff x="3504874" y="3667198"/>
            <a:chExt cx="5182251" cy="1057946"/>
          </a:xfrm>
        </p:grpSpPr>
        <p:sp>
          <p:nvSpPr>
            <p:cNvPr id="36" name="矩形 35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9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附件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</p:spPr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360419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培训分类及计划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00445" y="1124744"/>
            <a:ext cx="9520496" cy="418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b="1" dirty="0">
                <a:latin typeface="+mn-ea"/>
              </a:rPr>
              <a:t>内部员工培训</a:t>
            </a:r>
            <a:endParaRPr lang="en-US" altLang="zh-CN" sz="2000" b="1" kern="100" dirty="0">
              <a:latin typeface="+mn-ea"/>
              <a:cs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新员工培训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培训内容涵盖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三级安全教育、公司的规章制度与行为规范、运维团队成员介绍、数据中心设施设备介绍、企业文化、员工关怀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等相关基本运维工作内容。原则上新员工入职后的一月内完成新员工培训。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技能提升培训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员工技能提升培训计划以年为时间周期进行制定，培训内容应结合运维工作实际情况进行优化、梳理，对运维体系的优化调整项进行宣贯，保证运维体系的有效落地实施。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管理能力培训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员工管理能力培训主要针对行政人员、管理人员面临的工作开展的培训，旨在提高员工的管理能力和工作效率。</a:t>
            </a:r>
            <a:endParaRPr lang="zh-CN" altLang="zh-CN" sz="16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</p:spPr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360419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培训分类及计划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28032" y="1700808"/>
            <a:ext cx="9520496" cy="223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b="1" dirty="0">
                <a:latin typeface="+mn-ea"/>
              </a:rPr>
              <a:t>供应商培训</a:t>
            </a:r>
            <a:endParaRPr lang="en-US" altLang="zh-CN" sz="2000" b="1" kern="100" dirty="0">
              <a:latin typeface="+mn-ea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供应商作为数据中心运行维护的重要参与者，在提供服务支持前应通过必备的课程培训及考核。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供应商培训周期至少半年进行一次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培训内容应涵盖数据中心相关管理制度、工作流程及关联技术内容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考核不合格供应商严禁进入数据中心现场提供服务。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</p:spPr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360419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培训分类及计划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28032" y="1700808"/>
            <a:ext cx="9520496" cy="381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1050"/>
            </a:pPr>
            <a:r>
              <a:rPr lang="zh-CN" altLang="en-US" sz="2000" b="1" dirty="0">
                <a:latin typeface="+mn-ea"/>
              </a:rPr>
              <a:t>培训计划要求</a:t>
            </a:r>
            <a:endParaRPr lang="en-US" altLang="zh-CN" sz="2000" b="1" kern="100" dirty="0">
              <a:latin typeface="+mn-ea"/>
              <a:cs typeface="宋体" panose="02010600030101010101" pitchFamily="2" charset="-122"/>
            </a:endParaRPr>
          </a:p>
          <a:p>
            <a:pPr lvl="0" indent="4572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1050"/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数据中心基础设施运维团队的培训计划由各数据中心楼长上报，综合部培训管理员负责梳理；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含新员工培训计划、员工技能提升培训计划、管理能力培训计划和供应商培训计划相关内容。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indent="4572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1050"/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列入培训计划的相关课程需有关联的培训课件或课程大纲作为支撑；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indent="4572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1050"/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培训计划应明确培训讲师和受训对象，运维综合部负责培训的组织实施；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indent="4572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1050"/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针对每门课程的重要性都应划定独立的考核分数线或标准，所有要求的受训对象必须考核达标方可上岗；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0" indent="4572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1050"/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、一线值班员需要经过SCP、EOP培训合格才可以转正；一线值班员需要经过SCP、EOP、SOP培训合格才可以晋升班长；班长需要经过SCP、EOP、SOP、MOP培训合格才可以晋升二线工程师。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183D58-648D-4475-BEF8-624F48514A30}" type="slidenum"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</a:fld>
            <a:endParaRPr kumimoji="0" lang="zh-CN" alt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895310" y="1537062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890760" y="1769480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90760" y="1286880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895310" y="1537062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890760" y="1769480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90760" y="1574912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95310" y="1358888"/>
            <a:ext cx="2275964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328032" y="1387871"/>
            <a:ext cx="9448488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培训目标及培训要求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328031" y="2273851"/>
            <a:ext cx="9448489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培训分类及计划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328032" y="3159831"/>
            <a:ext cx="9448488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培训实施流程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26870" y="4042047"/>
            <a:ext cx="9448488" cy="810099"/>
            <a:chOff x="3503712" y="4819326"/>
            <a:chExt cx="5182251" cy="1057946"/>
          </a:xfrm>
        </p:grpSpPr>
        <p:sp>
          <p:nvSpPr>
            <p:cNvPr id="28" name="矩形 27"/>
            <p:cNvSpPr/>
            <p:nvPr/>
          </p:nvSpPr>
          <p:spPr>
            <a:xfrm>
              <a:off x="5107834" y="4819326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矩形 29"/>
            <p:cNvSpPr/>
            <p:nvPr/>
          </p:nvSpPr>
          <p:spPr>
            <a:xfrm>
              <a:off x="3503712" y="4819326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TextBox 90"/>
            <p:cNvSpPr txBox="1"/>
            <p:nvPr/>
          </p:nvSpPr>
          <p:spPr>
            <a:xfrm>
              <a:off x="5268337" y="5182497"/>
              <a:ext cx="3417626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培训文件管理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328032" y="4923157"/>
            <a:ext cx="9448488" cy="810099"/>
            <a:chOff x="3504874" y="3667198"/>
            <a:chExt cx="5182251" cy="1057946"/>
          </a:xfrm>
        </p:grpSpPr>
        <p:sp>
          <p:nvSpPr>
            <p:cNvPr id="36" name="矩形 35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9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附件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</p:spPr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培训实施流程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67508" y="1305709"/>
            <a:ext cx="8928992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培训约课：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1、培训管理员会至少提前三天向培训讲师约课，以便讲师调换时间等临事变更问题。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讲师至少在授课前一天将课件，上课时长，单独的考题试卷电子版，单独的考题答案电子版提供给培训管理员（课件要求：请讲师在课件倒数第二页附上管理员提供的的问卷评估二维码；试卷要求：试卷设立题型分值、及格线、必会题与考试时长。试卷有选择，判断和简答题，不提倡大篇幅的主观题）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PPT讲述结束后，留有问答时间，如没有人提问，则主动向学员提问。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培训上课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所有培训应有培训签到记录。签到记录由培训讲师负责监督实施，培训完成后会同其它培训过程记录交由综合部进行存档。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、请各位学员按照所属部签到，手机调制震动。讲课结束，填写评估问卷，参加考试。</a:t>
            </a:r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2480</Words>
  <Application>WPS 演示</Application>
  <PresentationFormat>自定义</PresentationFormat>
  <Paragraphs>383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Impact</vt:lpstr>
      <vt:lpstr>Copperplate Gothic Bold</vt:lpstr>
      <vt:lpstr>华康俪金黑W8</vt:lpstr>
      <vt:lpstr>微软雅黑</vt:lpstr>
      <vt:lpstr>Times New Roman</vt:lpstr>
      <vt:lpstr>仿宋</vt:lpstr>
      <vt:lpstr>Cambria</vt:lpstr>
      <vt:lpstr>Calibri</vt:lpstr>
      <vt:lpstr>Arial Unicode MS</vt:lpstr>
      <vt:lpstr>黑体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</dc:creator>
  <cp:lastModifiedBy>30280</cp:lastModifiedBy>
  <cp:revision>499</cp:revision>
  <dcterms:created xsi:type="dcterms:W3CDTF">2014-01-11T15:22:00Z</dcterms:created>
  <dcterms:modified xsi:type="dcterms:W3CDTF">2019-10-10T06:30:33Z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