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349" r:id="rId3"/>
    <p:sldId id="350" r:id="rId4"/>
    <p:sldId id="364" r:id="rId5"/>
    <p:sldId id="351" r:id="rId6"/>
    <p:sldId id="357" r:id="rId7"/>
    <p:sldId id="365" r:id="rId8"/>
    <p:sldId id="366" r:id="rId9"/>
    <p:sldId id="368" r:id="rId10"/>
    <p:sldId id="352" r:id="rId11"/>
    <p:sldId id="359" r:id="rId12"/>
    <p:sldId id="360" r:id="rId13"/>
    <p:sldId id="369" r:id="rId14"/>
    <p:sldId id="370" r:id="rId15"/>
    <p:sldId id="281" r:id="rId16"/>
  </p:sldIdLst>
  <p:sldSz cx="12192000" cy="6858000"/>
  <p:notesSz cx="6858000" cy="9144000"/>
  <p:embeddedFontLst>
    <p:embeddedFont>
      <p:font typeface="微软雅黑" pitchFamily="34" charset="-122"/>
      <p:regular r:id="rId19"/>
      <p:bold r:id="rId20"/>
    </p:embeddedFont>
    <p:embeddedFont>
      <p:font typeface="Copperplate Gothic Bold" pitchFamily="34" charset="0"/>
      <p:regular r:id="rId21"/>
    </p:embeddedFont>
    <p:embeddedFont>
      <p:font typeface="Impact" pitchFamily="34" charset="0"/>
      <p:regular r:id="rId22"/>
    </p:embeddedFont>
    <p:embeddedFont>
      <p:font typeface="Calibri" pitchFamily="34" charset="0"/>
      <p:regular r:id="rId23"/>
      <p:bold r:id="rId24"/>
      <p:italic r:id="rId25"/>
      <p:boldItalic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9933"/>
    <a:srgbClr val="00CC00"/>
    <a:srgbClr val="28A9D6"/>
    <a:srgbClr val="7FCCE7"/>
    <a:srgbClr val="4AB7DC"/>
    <a:srgbClr val="0033CC"/>
    <a:srgbClr val="4DB8DD"/>
    <a:srgbClr val="404040"/>
    <a:srgbClr val="6AC3E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74349" autoAdjust="0"/>
  </p:normalViewPr>
  <p:slideViewPr>
    <p:cSldViewPr showGuides="1">
      <p:cViewPr varScale="1">
        <p:scale>
          <a:sx n="51" d="100"/>
          <a:sy n="51" d="100"/>
        </p:scale>
        <p:origin x="-1548" y="-96"/>
      </p:cViewPr>
      <p:guideLst>
        <p:guide orient="horz" pos="391"/>
        <p:guide orient="horz" pos="1298"/>
        <p:guide orient="horz" pos="3793"/>
        <p:guide orient="horz" pos="3113"/>
        <p:guide orient="horz" pos="2704"/>
        <p:guide orient="horz" pos="3294"/>
        <p:guide pos="3840"/>
        <p:guide pos="892"/>
        <p:guide pos="7650"/>
        <p:guide pos="7015"/>
        <p:guide pos="1255"/>
        <p:guide pos="63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485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BFD89-BB28-47C4-8202-677F6E447B05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3D1DB-4B89-4B9E-99FA-51A04CF95A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D7BAD-2227-4ED9-976D-74FC1DE8D0D6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BD0B-23ED-4A76-9C99-2E249C5C7E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容量管理和能效两部分</a:t>
            </a:r>
            <a:endParaRPr lang="en-US" altLang="zh-CN" dirty="0"/>
          </a:p>
          <a:p>
            <a:r>
              <a:rPr lang="zh-CN" altLang="en-US" dirty="0"/>
              <a:t>所谓的容量分别指的是什么？</a:t>
            </a:r>
            <a:endParaRPr lang="en-US" altLang="zh-CN" dirty="0"/>
          </a:p>
          <a:p>
            <a:r>
              <a:rPr lang="zh-CN" altLang="en-US" dirty="0"/>
              <a:t>容量管理的目的和意义是什么？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502BD0B-23ED-4A76-9C99-2E249C5C7E4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12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502BD0B-23ED-4A76-9C99-2E249C5C7E4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3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能效管理的意义？</a:t>
            </a:r>
            <a:endParaRPr lang="en-US" altLang="zh-CN" dirty="0"/>
          </a:p>
          <a:p>
            <a:r>
              <a:rPr lang="zh-CN" altLang="en-US" dirty="0"/>
              <a:t>能效管理的内容？</a:t>
            </a:r>
            <a:endParaRPr lang="en-US" altLang="zh-CN" dirty="0"/>
          </a:p>
          <a:p>
            <a:r>
              <a:rPr lang="zh-CN" altLang="en-US" dirty="0"/>
              <a:t>能效信息的采集？</a:t>
            </a:r>
            <a:endParaRPr lang="en-US" altLang="zh-CN" dirty="0"/>
          </a:p>
          <a:p>
            <a:r>
              <a:rPr lang="zh-CN" altLang="en-US" dirty="0"/>
              <a:t>能效的评估？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502BD0B-23ED-4A76-9C99-2E249C5C7E4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8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228866"/>
            <a:ext cx="12192000" cy="18482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422108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3"/>
          <p:cNvSpPr txBox="1"/>
          <p:nvPr userDrawn="1"/>
        </p:nvSpPr>
        <p:spPr>
          <a:xfrm>
            <a:off x="3402260" y="2567806"/>
            <a:ext cx="5387481" cy="1076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润泽科技数据中心</a:t>
            </a:r>
          </a:p>
          <a:p>
            <a:pPr algn="ctr"/>
            <a:endParaRPr lang="en-US" altLang="zh-CN" sz="32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42"/>
          <p:cNvSpPr txBox="1"/>
          <p:nvPr userDrawn="1"/>
        </p:nvSpPr>
        <p:spPr>
          <a:xfrm>
            <a:off x="4858385" y="6093460"/>
            <a:ext cx="2736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-34" y="206084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润泽LOGO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86995" y="41275"/>
            <a:ext cx="3602990" cy="8229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94211"/>
            <a:ext cx="84660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339933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zh-CN" altLang="en-US" sz="2400" b="1" dirty="0">
                <a:solidFill>
                  <a:schemeClr val="accent1"/>
                </a:solidFill>
              </a:rPr>
              <a:t>目录</a:t>
            </a:r>
          </a:p>
        </p:txBody>
      </p:sp>
      <p:pic>
        <p:nvPicPr>
          <p:cNvPr id="2" name="图片 1" descr="润泽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72780" y="12001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1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润泽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7021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2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润泽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42630" y="9461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3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润泽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28330" y="21399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4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润泽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72145" y="21336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5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05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润泽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42630" y="22796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6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06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润泽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5088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2626517"/>
            <a:ext cx="12192000" cy="1714585"/>
          </a:xfrm>
          <a:prstGeom prst="rect">
            <a:avLst/>
          </a:prstGeom>
          <a:solidFill>
            <a:schemeClr val="accent1"/>
          </a:solidFill>
          <a:ln>
            <a:solidFill>
              <a:srgbClr val="339933"/>
            </a:soli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437361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3"/>
          <p:cNvSpPr txBox="1"/>
          <p:nvPr userDrawn="1"/>
        </p:nvSpPr>
        <p:spPr>
          <a:xfrm>
            <a:off x="3876871" y="2822089"/>
            <a:ext cx="443825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华康俪金黑W8" pitchFamily="49" charset="-122"/>
              </a:rPr>
              <a:t>谢谢</a:t>
            </a:r>
            <a:endParaRPr lang="zh-CN" altLang="en-US" sz="115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华康俪金黑W8" pitchFamily="49" charset="-122"/>
              <a:ea typeface="华康俪金黑W8" pitchFamily="49" charset="-122"/>
            </a:endParaRP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-34" y="2597856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42"/>
          <p:cNvSpPr txBox="1"/>
          <p:nvPr userDrawn="1"/>
        </p:nvSpPr>
        <p:spPr>
          <a:xfrm>
            <a:off x="4858385" y="6093460"/>
            <a:ext cx="2738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</a:p>
        </p:txBody>
      </p:sp>
      <p:pic>
        <p:nvPicPr>
          <p:cNvPr id="2" name="图片 1" descr="润泽LOGO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377555" y="216535"/>
            <a:ext cx="3602990" cy="8229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43261" y="6338262"/>
            <a:ext cx="540987" cy="283147"/>
          </a:xfrm>
          <a:prstGeom prst="rect">
            <a:avLst/>
          </a:prstGeom>
        </p:spPr>
        <p:txBody>
          <a:bodyPr wrap="square" lIns="0" tIns="0" rIns="0" bIns="0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xmlns="" Requires="p14">
      <p:transition spd="med">
        <p14:reveal/>
      </p:transition>
    </mc:Choice>
    <mc:Fallback>
      <p:transition spd="med">
        <p:fade/>
      </p:transition>
    </mc:Fallback>
  </mc:AlternateConten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3"/>
          <p:cNvSpPr txBox="1"/>
          <p:nvPr/>
        </p:nvSpPr>
        <p:spPr>
          <a:xfrm>
            <a:off x="3287688" y="3212976"/>
            <a:ext cx="5387481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负荷及容量管理培训</a:t>
            </a:r>
            <a:endParaRPr lang="en-US" altLang="zh-CN" sz="32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04312" y="4869160"/>
            <a:ext cx="2560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培训讲师：孙明华</a:t>
            </a:r>
            <a:endParaRPr lang="en-US" altLang="zh-CN" dirty="0"/>
          </a:p>
          <a:p>
            <a:r>
              <a:rPr lang="zh-CN" altLang="en-US" dirty="0"/>
              <a:t>培训日期：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能效管理政策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1703512" y="1196752"/>
            <a:ext cx="8928992" cy="35394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 algn="just">
              <a:lnSpc>
                <a:spcPct val="150000"/>
              </a:lnSpc>
              <a:spcAft>
                <a:spcPts val="1000"/>
              </a:spcAft>
              <a:defRPr sz="1600" kern="10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sz="2000" b="1" dirty="0"/>
              <a:t>能耗管理内容</a:t>
            </a:r>
          </a:p>
          <a:p>
            <a:pPr indent="457200"/>
            <a:r>
              <a:rPr lang="zh-CN" altLang="en-US" dirty="0"/>
              <a:t>机房能耗管理范围主要为电力能耗管理、用水消耗管理两部分。具体管理内容如下：</a:t>
            </a:r>
          </a:p>
          <a:p>
            <a:pPr indent="457200"/>
            <a:r>
              <a:rPr lang="en-US" altLang="zh-CN" dirty="0"/>
              <a:t>1</a:t>
            </a:r>
            <a:r>
              <a:rPr lang="zh-CN" altLang="en-US" dirty="0"/>
              <a:t>、数据中心总用电量统计分析；</a:t>
            </a:r>
          </a:p>
          <a:p>
            <a:pPr indent="457200"/>
            <a:r>
              <a:rPr lang="en-US" altLang="zh-CN" dirty="0"/>
              <a:t>2</a:t>
            </a:r>
            <a:r>
              <a:rPr lang="zh-CN" altLang="en-US" dirty="0"/>
              <a:t>、数据中心</a:t>
            </a:r>
            <a:r>
              <a:rPr lang="en-US" altLang="zh-CN" dirty="0"/>
              <a:t>IT</a:t>
            </a:r>
            <a:r>
              <a:rPr lang="zh-CN" altLang="en-US" dirty="0"/>
              <a:t>用电量及辅助设备用电量统计分析；</a:t>
            </a:r>
          </a:p>
          <a:p>
            <a:pPr indent="457200"/>
            <a:r>
              <a:rPr lang="en-US" altLang="zh-CN" dirty="0"/>
              <a:t>3</a:t>
            </a:r>
            <a:r>
              <a:rPr lang="zh-CN" altLang="en-US" dirty="0"/>
              <a:t>、数据中心</a:t>
            </a:r>
            <a:r>
              <a:rPr lang="en-US" altLang="zh-CN" dirty="0"/>
              <a:t>PUE</a:t>
            </a:r>
            <a:r>
              <a:rPr lang="zh-CN" altLang="en-US" dirty="0"/>
              <a:t>情况统计分析；</a:t>
            </a:r>
          </a:p>
          <a:p>
            <a:pPr indent="457200"/>
            <a:r>
              <a:rPr lang="en-US" altLang="zh-CN" dirty="0"/>
              <a:t>4</a:t>
            </a:r>
            <a:r>
              <a:rPr lang="zh-CN" altLang="en-US" dirty="0"/>
              <a:t>、数据中心用水量统计分析。</a:t>
            </a:r>
          </a:p>
          <a:p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能效管理政策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03860" y="701675"/>
            <a:ext cx="10999470" cy="6395720"/>
          </a:xfrm>
          <a:prstGeom prst="rect">
            <a:avLst/>
          </a:prstGeom>
        </p:spPr>
        <p:txBody>
          <a:bodyPr wrap="square" numCol="2">
            <a:spAutoFit/>
          </a:bodyPr>
          <a:lstStyle>
            <a:defPPr>
              <a:defRPr lang="zh-CN"/>
            </a:defPPr>
            <a:lvl1pPr lvl="0" algn="just">
              <a:lnSpc>
                <a:spcPct val="150000"/>
              </a:lnSpc>
              <a:spcAft>
                <a:spcPts val="1000"/>
              </a:spcAft>
              <a:defRPr sz="1600" kern="10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sz="2000" b="1" dirty="0"/>
              <a:t>能耗信息采集</a:t>
            </a:r>
          </a:p>
          <a:p>
            <a:r>
              <a:rPr lang="en-US" altLang="zh-CN" b="1" dirty="0">
                <a:latin typeface="+mn-ea"/>
                <a:ea typeface="+mn-ea"/>
              </a:rPr>
              <a:t>1</a:t>
            </a:r>
            <a:r>
              <a:rPr lang="zh-CN" altLang="en-US" b="1" dirty="0">
                <a:latin typeface="+mn-ea"/>
                <a:ea typeface="+mn-ea"/>
              </a:rPr>
              <a:t>、时间安排</a:t>
            </a:r>
          </a:p>
          <a:p>
            <a:r>
              <a:rPr lang="zh-CN" altLang="en-US" dirty="0"/>
              <a:t>能耗数据采集定于每天</a:t>
            </a:r>
            <a:r>
              <a:rPr lang="en-US" altLang="zh-CN" dirty="0"/>
              <a:t>9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进行</a:t>
            </a:r>
            <a:r>
              <a:rPr lang="en-US" altLang="zh-CN" dirty="0"/>
              <a:t>1</a:t>
            </a:r>
            <a:r>
              <a:rPr lang="zh-CN" altLang="en-US" dirty="0"/>
              <a:t>次。</a:t>
            </a:r>
          </a:p>
          <a:p>
            <a:r>
              <a:rPr lang="en-US" altLang="zh-CN" b="1" dirty="0">
                <a:latin typeface="+mn-ea"/>
                <a:ea typeface="+mn-ea"/>
              </a:rPr>
              <a:t>2</a:t>
            </a:r>
            <a:r>
              <a:rPr lang="zh-CN" altLang="en-US" b="1" dirty="0">
                <a:latin typeface="+mn-ea"/>
                <a:ea typeface="+mn-ea"/>
              </a:rPr>
              <a:t>、采集内容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）采集配电室M1-211、M1-221、M3-211、M3-221、</a:t>
            </a:r>
            <a:r>
              <a:rPr lang="zh-CN" altLang="en-US" dirty="0">
                <a:sym typeface="+mn-ea"/>
              </a:rPr>
              <a:t>M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-211、M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-221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M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-211、M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-221（</a:t>
            </a:r>
            <a:r>
              <a:rPr lang="en-US" altLang="zh-CN" dirty="0">
                <a:sym typeface="+mn-ea"/>
              </a:rPr>
              <a:t>A1</a:t>
            </a:r>
            <a:r>
              <a:rPr lang="zh-CN" altLang="en-US" dirty="0">
                <a:sym typeface="+mn-ea"/>
              </a:rPr>
              <a:t>），</a:t>
            </a:r>
            <a:r>
              <a:rPr lang="en-US" dirty="0">
                <a:sym typeface="+mn-ea"/>
              </a:rPr>
              <a:t>A1-04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/>
              <a:t>A2-04</a:t>
            </a:r>
            <a:r>
              <a:rPr lang="zh-CN" altLang="en-US" dirty="0"/>
              <a:t>（</a:t>
            </a:r>
            <a:r>
              <a:rPr lang="en-US" altLang="zh-CN" dirty="0"/>
              <a:t>A2</a:t>
            </a:r>
            <a:r>
              <a:rPr lang="zh-CN" altLang="en-US" dirty="0"/>
              <a:t>），M1-204、M2-204、M4-204（</a:t>
            </a:r>
            <a:r>
              <a:rPr lang="en-US" altLang="zh-CN" dirty="0"/>
              <a:t>A5</a:t>
            </a:r>
            <a:r>
              <a:rPr lang="zh-CN" altLang="en-US" dirty="0"/>
              <a:t>）油机进线</a:t>
            </a:r>
            <a:r>
              <a:rPr lang="zh-CN" dirty="0"/>
              <a:t>发电机</a:t>
            </a:r>
            <a:r>
              <a:rPr lang="zh-CN" altLang="en-US" dirty="0"/>
              <a:t>用电量能耗数据；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）采集市电进线柜用电量能耗数据；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）采集机房加湿供水水表用水量数据。</a:t>
            </a:r>
          </a:p>
          <a:p>
            <a:r>
              <a:rPr lang="en-US" altLang="zh-CN" b="1" dirty="0">
                <a:latin typeface="+mn-ea"/>
                <a:ea typeface="+mn-ea"/>
              </a:rPr>
              <a:t>3</a:t>
            </a:r>
            <a:r>
              <a:rPr lang="zh-CN" altLang="en-US" b="1" dirty="0">
                <a:latin typeface="+mn-ea"/>
                <a:ea typeface="+mn-ea"/>
              </a:rPr>
              <a:t>、采集要求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）能耗数据采集应在最短时间内完成要求的据采集内容；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）能耗数据采集应保持固定路线和顺序进行抄录；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）能耗抄录人员应保证采集数据的准确性和有效性；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）能耗采集中抄录数据应保持单位、精度的一致性。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能耗管理政策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1678768" y="1844824"/>
            <a:ext cx="8928992" cy="20467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 algn="just">
              <a:lnSpc>
                <a:spcPct val="150000"/>
              </a:lnSpc>
              <a:spcAft>
                <a:spcPts val="1000"/>
              </a:spcAft>
              <a:defRPr sz="1600" kern="10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sz="2000" b="1" dirty="0"/>
              <a:t>能耗评估分析</a:t>
            </a:r>
          </a:p>
          <a:p>
            <a:pPr marL="799465" indent="-342900">
              <a:buFont typeface="+mj-lt"/>
              <a:buAutoNum type="arabicPeriod"/>
            </a:pPr>
            <a:r>
              <a:rPr lang="zh-CN" altLang="en-US" dirty="0"/>
              <a:t>数据中心运维管理部门应定期对机房能耗情况进行评估分析；</a:t>
            </a:r>
            <a:endParaRPr lang="en-US" altLang="zh-CN" dirty="0"/>
          </a:p>
          <a:p>
            <a:pPr marL="799465" indent="-342900">
              <a:buFont typeface="+mj-lt"/>
              <a:buAutoNum type="arabicPeriod"/>
            </a:pPr>
            <a:r>
              <a:rPr lang="zh-CN" altLang="en-US" dirty="0"/>
              <a:t>对能耗变化发展趋势、环比变化情况进行比对；</a:t>
            </a:r>
            <a:endParaRPr lang="en-US" altLang="zh-CN" dirty="0"/>
          </a:p>
          <a:p>
            <a:pPr marL="799465" indent="-342900">
              <a:buFont typeface="+mj-lt"/>
              <a:buAutoNum type="arabicPeriod"/>
            </a:pPr>
            <a:r>
              <a:rPr lang="zh-CN" altLang="en-US" dirty="0"/>
              <a:t>找出能耗变化因素，分析总结节能优化措施。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183D58-648D-4475-BEF8-624F48514A30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12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910240" y="1489959"/>
            <a:ext cx="2046755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905690" y="2002518"/>
            <a:ext cx="2046755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905690" y="1239777"/>
            <a:ext cx="2046755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910240" y="1489959"/>
            <a:ext cx="2046755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905690" y="2002518"/>
            <a:ext cx="2046755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905690" y="1527809"/>
            <a:ext cx="2046755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910240" y="1311785"/>
            <a:ext cx="2046755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847528" y="1052736"/>
            <a:ext cx="8496944" cy="1098131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accent1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01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培训目标及培训要求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847527" y="2218857"/>
            <a:ext cx="8496945" cy="1098131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02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容量管理政策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847528" y="3392869"/>
            <a:ext cx="8496944" cy="1098131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03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能耗管理政策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846366" y="4563117"/>
            <a:ext cx="8496944" cy="1098131"/>
            <a:chOff x="3503712" y="4819326"/>
            <a:chExt cx="5182251" cy="1057946"/>
          </a:xfrm>
        </p:grpSpPr>
        <p:sp>
          <p:nvSpPr>
            <p:cNvPr id="28" name="矩形 27"/>
            <p:cNvSpPr/>
            <p:nvPr/>
          </p:nvSpPr>
          <p:spPr>
            <a:xfrm>
              <a:off x="5107834" y="4819326"/>
              <a:ext cx="3578129" cy="105794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矩形 29"/>
            <p:cNvSpPr/>
            <p:nvPr/>
          </p:nvSpPr>
          <p:spPr>
            <a:xfrm>
              <a:off x="3503712" y="4819326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Box 89"/>
            <p:cNvSpPr txBox="1"/>
            <p:nvPr/>
          </p:nvSpPr>
          <p:spPr>
            <a:xfrm>
              <a:off x="3744450" y="4974694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04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33" name="TextBox 90"/>
            <p:cNvSpPr txBox="1"/>
            <p:nvPr/>
          </p:nvSpPr>
          <p:spPr>
            <a:xfrm>
              <a:off x="5268337" y="5182497"/>
              <a:ext cx="3417626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附件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附件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1328032" y="865904"/>
            <a:ext cx="987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b="1" dirty="0"/>
              <a:t>机房容量统计分析表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0650" y="1419860"/>
            <a:ext cx="9411335" cy="471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4910240" y="1633975"/>
            <a:ext cx="2046755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905690" y="2146534"/>
            <a:ext cx="2046755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905690" y="1383793"/>
            <a:ext cx="2046755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910240" y="1633975"/>
            <a:ext cx="2046755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905690" y="2146534"/>
            <a:ext cx="2046755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905690" y="1671825"/>
            <a:ext cx="2046755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910240" y="1455801"/>
            <a:ext cx="2046755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847528" y="1196752"/>
            <a:ext cx="8496944" cy="1098131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培训目标及培训要求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847527" y="2362873"/>
            <a:ext cx="8496945" cy="1098131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容量管理政策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847528" y="3536885"/>
            <a:ext cx="8496944" cy="1098131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能耗管理政策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846366" y="4707133"/>
            <a:ext cx="8496944" cy="1098131"/>
            <a:chOff x="3503712" y="4819326"/>
            <a:chExt cx="5182251" cy="1057946"/>
          </a:xfrm>
        </p:grpSpPr>
        <p:sp>
          <p:nvSpPr>
            <p:cNvPr id="28" name="矩形 27"/>
            <p:cNvSpPr/>
            <p:nvPr/>
          </p:nvSpPr>
          <p:spPr>
            <a:xfrm>
              <a:off x="5107834" y="4819326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9"/>
            <p:cNvSpPr/>
            <p:nvPr/>
          </p:nvSpPr>
          <p:spPr>
            <a:xfrm>
              <a:off x="3503712" y="4819326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0" name="TextBox 89"/>
            <p:cNvSpPr txBox="1"/>
            <p:nvPr/>
          </p:nvSpPr>
          <p:spPr>
            <a:xfrm>
              <a:off x="3744450" y="4974694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TextBox 90"/>
            <p:cNvSpPr txBox="1"/>
            <p:nvPr/>
          </p:nvSpPr>
          <p:spPr>
            <a:xfrm>
              <a:off x="5268337" y="5182497"/>
              <a:ext cx="3417626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附件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培训目标及培训要求</a:t>
            </a:r>
          </a:p>
        </p:txBody>
      </p:sp>
      <p:sp>
        <p:nvSpPr>
          <p:cNvPr id="11" name="TextBox 6"/>
          <p:cNvSpPr txBox="1"/>
          <p:nvPr/>
        </p:nvSpPr>
        <p:spPr>
          <a:xfrm>
            <a:off x="1703511" y="1586495"/>
            <a:ext cx="8856985" cy="14198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 algn="just">
              <a:lnSpc>
                <a:spcPct val="150000"/>
              </a:lnSpc>
              <a:spcAft>
                <a:spcPts val="1000"/>
              </a:spcAft>
              <a:defRPr sz="1600" kern="10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sz="2000" b="1" dirty="0"/>
              <a:t>培训目标</a:t>
            </a:r>
          </a:p>
          <a:p>
            <a:pPr indent="457200"/>
            <a:r>
              <a:rPr lang="zh-CN" altLang="en-US" dirty="0"/>
              <a:t>为确保润泽科技数据中心机房空间、电量、冷量的合理规划、使用，有效评估机房整体能耗情况，使机房设备配置、布局更加合理，机房运行更加安全、稳定。</a:t>
            </a:r>
          </a:p>
        </p:txBody>
      </p:sp>
      <p:sp>
        <p:nvSpPr>
          <p:cNvPr id="16" name="矩形 15"/>
          <p:cNvSpPr/>
          <p:nvPr/>
        </p:nvSpPr>
        <p:spPr>
          <a:xfrm>
            <a:off x="1703512" y="3727563"/>
            <a:ext cx="8856984" cy="14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zh-CN" altLang="en-US" sz="2000" b="1" dirty="0">
                <a:latin typeface="+mn-ea"/>
              </a:rPr>
              <a:t>培训目标</a:t>
            </a:r>
            <a:endParaRPr lang="en-US" altLang="zh-CN" sz="2000" b="1" dirty="0">
              <a:latin typeface="+mn-ea"/>
            </a:endParaRPr>
          </a:p>
          <a:p>
            <a:pPr indent="457200" algn="just">
              <a:lnSpc>
                <a:spcPct val="150000"/>
              </a:lnSpc>
              <a:spcAft>
                <a:spcPts val="1000"/>
              </a:spcAft>
            </a:pP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参训人员需要掌握机房负荷及容量管理规定，能够很好地落实负荷及容量管理工作制度和责任。</a:t>
            </a:r>
            <a:endParaRPr lang="en-US" altLang="zh-CN" sz="1600" kern="100" dirty="0">
              <a:latin typeface="Calibri" panose="020F050202020403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183D58-648D-4475-BEF8-624F48514A30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3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910240" y="1633975"/>
            <a:ext cx="2046755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905690" y="2146534"/>
            <a:ext cx="2046755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905690" y="1383793"/>
            <a:ext cx="2046755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910240" y="1633975"/>
            <a:ext cx="2046755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905690" y="2146534"/>
            <a:ext cx="2046755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905690" y="1671825"/>
            <a:ext cx="2046755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910240" y="1455801"/>
            <a:ext cx="2046755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847528" y="1196752"/>
            <a:ext cx="8496944" cy="1098131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accent1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01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培训目标及培训要求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847527" y="2362873"/>
            <a:ext cx="8496945" cy="1098131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02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容量管理政策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847528" y="3536885"/>
            <a:ext cx="8496944" cy="1098131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03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能耗管理政策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846366" y="4707133"/>
            <a:ext cx="8496944" cy="1098131"/>
            <a:chOff x="3503712" y="4819326"/>
            <a:chExt cx="5182251" cy="1057946"/>
          </a:xfrm>
        </p:grpSpPr>
        <p:sp>
          <p:nvSpPr>
            <p:cNvPr id="28" name="矩形 27"/>
            <p:cNvSpPr/>
            <p:nvPr/>
          </p:nvSpPr>
          <p:spPr>
            <a:xfrm>
              <a:off x="5107834" y="4819326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矩形 29"/>
            <p:cNvSpPr/>
            <p:nvPr/>
          </p:nvSpPr>
          <p:spPr>
            <a:xfrm>
              <a:off x="3503712" y="4819326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Box 89"/>
            <p:cNvSpPr txBox="1"/>
            <p:nvPr/>
          </p:nvSpPr>
          <p:spPr>
            <a:xfrm>
              <a:off x="3744450" y="4974694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04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33" name="TextBox 90"/>
            <p:cNvSpPr txBox="1"/>
            <p:nvPr/>
          </p:nvSpPr>
          <p:spPr>
            <a:xfrm>
              <a:off x="5268337" y="5182497"/>
              <a:ext cx="3417626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附件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容量管理政策</a:t>
            </a:r>
          </a:p>
        </p:txBody>
      </p:sp>
      <p:sp>
        <p:nvSpPr>
          <p:cNvPr id="9" name="矩形 8"/>
          <p:cNvSpPr/>
          <p:nvPr/>
        </p:nvSpPr>
        <p:spPr>
          <a:xfrm>
            <a:off x="1703512" y="1052736"/>
            <a:ext cx="8856984" cy="4775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zh-CN" altLang="en-US" sz="2000" b="1" dirty="0"/>
              <a:t>容量管理内容</a:t>
            </a:r>
          </a:p>
          <a:p>
            <a:pPr lvl="0" indent="457200" algn="just">
              <a:lnSpc>
                <a:spcPct val="150000"/>
              </a:lnSpc>
              <a:spcAft>
                <a:spcPts val="1000"/>
              </a:spcAft>
            </a:pP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机房容量管理范围主要为空间容量管理、电力容量管理、空调冷量容量管理三部分内容，主要内容有如下几部分：</a:t>
            </a:r>
          </a:p>
          <a:p>
            <a:pPr lvl="0" indent="457200" algn="just">
              <a:lnSpc>
                <a:spcPct val="150000"/>
              </a:lnSpc>
              <a:spcAft>
                <a:spcPts val="100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、空间管理</a:t>
            </a:r>
          </a:p>
          <a:p>
            <a:pPr lvl="0" indent="457200" algn="just">
              <a:lnSpc>
                <a:spcPct val="150000"/>
              </a:lnSpc>
              <a:spcAft>
                <a:spcPts val="1000"/>
              </a:spcAft>
            </a:pP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机房内机柜总体安装使用情况，各机柜内</a:t>
            </a: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U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位使用情况。</a:t>
            </a:r>
          </a:p>
          <a:p>
            <a:pPr lvl="0" indent="457200" algn="just">
              <a:lnSpc>
                <a:spcPct val="150000"/>
              </a:lnSpc>
              <a:spcAft>
                <a:spcPts val="100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、电力管理</a:t>
            </a:r>
          </a:p>
          <a:p>
            <a:pPr lvl="0" indent="457200" algn="just">
              <a:lnSpc>
                <a:spcPct val="150000"/>
              </a:lnSpc>
              <a:spcAft>
                <a:spcPts val="1000"/>
              </a:spcAft>
            </a:pP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机房各机柜电量使用情况，各机房列头配电柜电量使用情况，各</a:t>
            </a: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UPS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系统电量使用情况，各变压器电量使用情况以及柴油发电机组电量使用情况。</a:t>
            </a:r>
          </a:p>
          <a:p>
            <a:pPr lvl="0" indent="457200" algn="just">
              <a:lnSpc>
                <a:spcPct val="150000"/>
              </a:lnSpc>
              <a:spcAft>
                <a:spcPts val="100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、冷量管理</a:t>
            </a:r>
          </a:p>
          <a:p>
            <a:pPr lvl="0" indent="457200" algn="just">
              <a:lnSpc>
                <a:spcPct val="150000"/>
              </a:lnSpc>
              <a:spcAft>
                <a:spcPts val="1000"/>
              </a:spcAft>
            </a:pP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机房内各台精密空调冷量使用情况。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容量管理政策</a:t>
            </a:r>
          </a:p>
        </p:txBody>
      </p:sp>
      <p:sp>
        <p:nvSpPr>
          <p:cNvPr id="10" name="矩形 9"/>
          <p:cNvSpPr/>
          <p:nvPr/>
        </p:nvSpPr>
        <p:spPr>
          <a:xfrm>
            <a:off x="1703512" y="1268760"/>
            <a:ext cx="8856984" cy="3652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zh-CN" altLang="en-US" sz="2000" b="1" dirty="0"/>
              <a:t>容量预警机制</a:t>
            </a:r>
          </a:p>
          <a:p>
            <a:pPr indent="457200" algn="just">
              <a:lnSpc>
                <a:spcPct val="150000"/>
              </a:lnSpc>
              <a:spcAft>
                <a:spcPts val="100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、机房容量预警分为机房空间预警，机房冷量预警、用电负荷预警三部分；</a:t>
            </a:r>
            <a:endParaRPr lang="en-US" altLang="zh-CN" sz="1600" kern="100" dirty="0">
              <a:latin typeface="Calibri" panose="020F050202020403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457200" algn="just">
              <a:lnSpc>
                <a:spcPct val="150000"/>
              </a:lnSpc>
              <a:spcAft>
                <a:spcPts val="100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、在进行容量统计过程中发现统计容量内容大于设计使用容量</a:t>
            </a: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80%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时，定义为黄色预警报警，当使用容量大于设计使用容量</a:t>
            </a: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90%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时，定义为红色预警报警；</a:t>
            </a:r>
          </a:p>
          <a:p>
            <a:pPr indent="457200" algn="just">
              <a:lnSpc>
                <a:spcPct val="150000"/>
              </a:lnSpc>
              <a:spcAft>
                <a:spcPts val="100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、对于黄色预警相关内容，该区域在增加负荷应加以考虑，除必须安装在该区域设备外，所有设备建议安装至其它区域；</a:t>
            </a:r>
          </a:p>
          <a:p>
            <a:pPr indent="457200" algn="just">
              <a:lnSpc>
                <a:spcPct val="150000"/>
              </a:lnSpc>
              <a:spcAft>
                <a:spcPts val="100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、对于红色预警线管内容，不建议在该区域增加任何负荷。具体内容详见</a:t>
            </a: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《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机房容量管理信息表</a:t>
            </a: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》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容量管理政策</a:t>
            </a:r>
          </a:p>
        </p:txBody>
      </p:sp>
      <p:sp>
        <p:nvSpPr>
          <p:cNvPr id="9" name="矩形 8"/>
          <p:cNvSpPr/>
          <p:nvPr/>
        </p:nvSpPr>
        <p:spPr>
          <a:xfrm>
            <a:off x="1703512" y="1196752"/>
            <a:ext cx="8856984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zh-CN" altLang="en-US" sz="1600" b="1" dirty="0"/>
              <a:t>容量信息变更</a:t>
            </a:r>
          </a:p>
          <a:p>
            <a:pPr indent="457200" algn="just">
              <a:lnSpc>
                <a:spcPct val="150000"/>
              </a:lnSpc>
              <a:spcAft>
                <a:spcPts val="100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IT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设备上</a:t>
            </a: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/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下架容量变更</a:t>
            </a:r>
          </a:p>
          <a:p>
            <a:pPr indent="457200" algn="just">
              <a:lnSpc>
                <a:spcPct val="150000"/>
              </a:lnSpc>
              <a:spcAft>
                <a:spcPts val="100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）机房的空间、电量、冷量的剩余容量变化是随着</a:t>
            </a: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IT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设备上</a:t>
            </a: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/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下架变化而变化的，因此为有效的把控机房容量变化情况，做好机房容量管理、负荷管理，需用流程的方式对机房</a:t>
            </a: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IT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设备上</a:t>
            </a: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/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下架进行管理；</a:t>
            </a:r>
          </a:p>
          <a:p>
            <a:pPr indent="457200" algn="just">
              <a:lnSpc>
                <a:spcPct val="150000"/>
              </a:lnSpc>
              <a:spcAft>
                <a:spcPts val="100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）当</a:t>
            </a: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IT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部门发起设备上</a:t>
            </a: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/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下架申请时，基础设施管理部门需对机房容量进行综合评估，并对机房容量管理信息表进行更新，对上</a:t>
            </a: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/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下架设备进行登记备案；</a:t>
            </a:r>
          </a:p>
          <a:p>
            <a:pPr indent="457200" algn="just">
              <a:lnSpc>
                <a:spcPct val="150000"/>
              </a:lnSpc>
              <a:spcAft>
                <a:spcPts val="100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）关于设备上、下架相关管理程序，详见</a:t>
            </a: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《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设备上、下架管理制度</a:t>
            </a: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》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  <a:p>
            <a:pPr indent="457200" algn="just">
              <a:lnSpc>
                <a:spcPct val="150000"/>
              </a:lnSpc>
              <a:spcAft>
                <a:spcPts val="100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、基础设施配置容量变更</a:t>
            </a:r>
          </a:p>
          <a:p>
            <a:pPr indent="457200" algn="just">
              <a:lnSpc>
                <a:spcPct val="150000"/>
              </a:lnSpc>
              <a:spcAft>
                <a:spcPts val="1000"/>
              </a:spcAft>
            </a:pP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当数据中心基础设施配置情况发生变化，导致机房空间、电量、冷量发生变化时，应及时对容量管理进行更新，以保证容量管理的有效性。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容量管理政策</a:t>
            </a:r>
          </a:p>
        </p:txBody>
      </p:sp>
      <p:sp>
        <p:nvSpPr>
          <p:cNvPr id="10" name="矩形 9"/>
          <p:cNvSpPr/>
          <p:nvPr/>
        </p:nvSpPr>
        <p:spPr>
          <a:xfrm>
            <a:off x="1703512" y="1257193"/>
            <a:ext cx="8856984" cy="14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zh-CN" altLang="en-US" sz="2000" b="1" dirty="0"/>
              <a:t>容量复核</a:t>
            </a:r>
          </a:p>
          <a:p>
            <a:pPr indent="457200" algn="just">
              <a:lnSpc>
                <a:spcPct val="150000"/>
              </a:lnSpc>
              <a:spcAft>
                <a:spcPts val="1000"/>
              </a:spcAft>
            </a:pP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为保证容量信息管理的准确性和有效性，数据中心管理部门应组织人员定期对机房容量使用情况进行复核，包括空间、电量及冷量信息。</a:t>
            </a:r>
          </a:p>
        </p:txBody>
      </p:sp>
      <p:sp>
        <p:nvSpPr>
          <p:cNvPr id="8" name="矩形 7"/>
          <p:cNvSpPr/>
          <p:nvPr/>
        </p:nvSpPr>
        <p:spPr>
          <a:xfrm>
            <a:off x="1703512" y="3068959"/>
            <a:ext cx="8856984" cy="2287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zh-CN" altLang="en-US" sz="2000" b="1" dirty="0"/>
              <a:t>容量评估与分析</a:t>
            </a:r>
          </a:p>
          <a:p>
            <a:pPr indent="457200" algn="just">
              <a:lnSpc>
                <a:spcPct val="150000"/>
              </a:lnSpc>
              <a:spcAft>
                <a:spcPts val="1000"/>
              </a:spcAft>
            </a:pP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、基础设施管理部门应定期对机房容量信息进行统计分析，评估机房容量使用情况，分析机房需求增长情况，以对机房的长期发展、规划提供准确有效的数据支撑；</a:t>
            </a:r>
          </a:p>
          <a:p>
            <a:pPr indent="457200" algn="just">
              <a:lnSpc>
                <a:spcPct val="150000"/>
              </a:lnSpc>
              <a:spcAft>
                <a:spcPts val="100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、为保证容量统计信息的准确性，数据中心管理部门应定期对</a:t>
            </a: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《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机房容量管理信息表</a:t>
            </a:r>
            <a:r>
              <a:rPr lang="en-US" altLang="zh-CN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》</a:t>
            </a:r>
            <a:r>
              <a:rPr lang="zh-CN" altLang="en-US" sz="1600" kern="10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的相关内容进行核对确认。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183D58-648D-4475-BEF8-624F48514A30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8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910240" y="1482068"/>
            <a:ext cx="2046755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905690" y="2002518"/>
            <a:ext cx="2046755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905690" y="1231886"/>
            <a:ext cx="2046755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910240" y="1482068"/>
            <a:ext cx="2046755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905690" y="2002518"/>
            <a:ext cx="2046755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905690" y="1519918"/>
            <a:ext cx="2046755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910240" y="1303894"/>
            <a:ext cx="2046755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847528" y="1044845"/>
            <a:ext cx="8496944" cy="1098131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accent1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01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培训目标及培训要求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847527" y="2218857"/>
            <a:ext cx="8496945" cy="1098131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02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容量管理政策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847528" y="3392869"/>
            <a:ext cx="8496944" cy="1098131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03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能耗管理政策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846366" y="4563117"/>
            <a:ext cx="8496944" cy="1098131"/>
            <a:chOff x="3503712" y="4819326"/>
            <a:chExt cx="5182251" cy="1057946"/>
          </a:xfrm>
        </p:grpSpPr>
        <p:sp>
          <p:nvSpPr>
            <p:cNvPr id="28" name="矩形 27"/>
            <p:cNvSpPr/>
            <p:nvPr/>
          </p:nvSpPr>
          <p:spPr>
            <a:xfrm>
              <a:off x="5107834" y="4819326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矩形 29"/>
            <p:cNvSpPr/>
            <p:nvPr/>
          </p:nvSpPr>
          <p:spPr>
            <a:xfrm>
              <a:off x="3503712" y="4819326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Box 89"/>
            <p:cNvSpPr txBox="1"/>
            <p:nvPr/>
          </p:nvSpPr>
          <p:spPr>
            <a:xfrm>
              <a:off x="3744450" y="4974694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04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33" name="TextBox 90"/>
            <p:cNvSpPr txBox="1"/>
            <p:nvPr/>
          </p:nvSpPr>
          <p:spPr>
            <a:xfrm>
              <a:off x="5268337" y="5182497"/>
              <a:ext cx="3417626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附件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14年年终总结">
      <a:majorFont>
        <a:latin typeface="Copperplate Gothic Bold"/>
        <a:ea typeface="微软雅黑"/>
        <a:cs typeface=""/>
      </a:majorFont>
      <a:minorFont>
        <a:latin typeface="Copperplate Gothic Bold"/>
        <a:ea typeface="微软雅黑"/>
        <a:cs typeface="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</TotalTime>
  <Words>1070</Words>
  <Application>Microsoft Office PowerPoint</Application>
  <PresentationFormat>自定义</PresentationFormat>
  <Paragraphs>130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微软雅黑</vt:lpstr>
      <vt:lpstr>Copperplate Gothic Bold</vt:lpstr>
      <vt:lpstr>Impact</vt:lpstr>
      <vt:lpstr>Calibri</vt:lpstr>
      <vt:lpstr>华康俪金黑W8</vt:lpstr>
      <vt:lpstr>1_Office 主题​​</vt:lpstr>
      <vt:lpstr>幻灯片 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多吉</dc:creator>
  <cp:lastModifiedBy>sony</cp:lastModifiedBy>
  <cp:revision>459</cp:revision>
  <dcterms:created xsi:type="dcterms:W3CDTF">2014-01-11T15:22:00Z</dcterms:created>
  <dcterms:modified xsi:type="dcterms:W3CDTF">2019-10-29T05:44:31Z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