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29"/>
  </p:handoutMasterIdLst>
  <p:sldIdLst>
    <p:sldId id="257" r:id="rId3"/>
    <p:sldId id="349" r:id="rId5"/>
    <p:sldId id="350" r:id="rId6"/>
    <p:sldId id="394" r:id="rId7"/>
    <p:sldId id="416" r:id="rId8"/>
    <p:sldId id="385" r:id="rId9"/>
    <p:sldId id="386" r:id="rId10"/>
    <p:sldId id="398" r:id="rId11"/>
    <p:sldId id="395" r:id="rId12"/>
    <p:sldId id="352" r:id="rId13"/>
    <p:sldId id="390" r:id="rId14"/>
    <p:sldId id="399" r:id="rId15"/>
    <p:sldId id="401" r:id="rId16"/>
    <p:sldId id="403" r:id="rId17"/>
    <p:sldId id="404" r:id="rId18"/>
    <p:sldId id="405" r:id="rId19"/>
    <p:sldId id="406" r:id="rId20"/>
    <p:sldId id="396" r:id="rId21"/>
    <p:sldId id="382" r:id="rId22"/>
    <p:sldId id="408" r:id="rId23"/>
    <p:sldId id="411" r:id="rId24"/>
    <p:sldId id="397" r:id="rId25"/>
    <p:sldId id="413" r:id="rId26"/>
    <p:sldId id="414" r:id="rId27"/>
    <p:sldId id="281" r:id="rId28"/>
  </p:sldIdLst>
  <p:sldSz cx="12192000" cy="6858000"/>
  <p:notesSz cx="6858000" cy="9144000"/>
  <p:embeddedFontLst>
    <p:embeddedFont>
      <p:font typeface="Impact" panose="020B0806030902050204" pitchFamily="34" charset="0"/>
      <p:regular r:id="rId33"/>
    </p:embeddedFont>
    <p:embeddedFont>
      <p:font typeface="Copperplate Gothic Bold" panose="020E0705020206020404" pitchFamily="34" charset="0"/>
      <p:regular r:id="rId34"/>
    </p:embeddedFont>
    <p:embeddedFont>
      <p:font typeface="微软雅黑" panose="020B0503020204020204" pitchFamily="34" charset="-122"/>
      <p:regular r:id="rId35"/>
    </p:embeddedFont>
    <p:embeddedFont>
      <p:font typeface="Cambria" panose="02040503050406030204" pitchFamily="18" charset="0"/>
      <p:regular r:id="rId36"/>
      <p:bold r:id="rId37"/>
      <p:italic r:id="rId38"/>
      <p:boldItalic r:id="rId39"/>
    </p:embeddedFont>
    <p:embeddedFont>
      <p:font typeface="Calibri" panose="020F0502020204030204" charset="0"/>
      <p:regular r:id="rId40"/>
      <p:bold r:id="rId41"/>
      <p:italic r:id="rId42"/>
      <p:boldItalic r:id="rId4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CC00"/>
    <a:srgbClr val="339933"/>
    <a:srgbClr val="28A9D6"/>
    <a:srgbClr val="7FCCE7"/>
    <a:srgbClr val="4AB7DC"/>
    <a:srgbClr val="0033CC"/>
    <a:srgbClr val="4DB8DD"/>
    <a:srgbClr val="404040"/>
    <a:srgbClr val="6AC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238" autoAdjust="0"/>
  </p:normalViewPr>
  <p:slideViewPr>
    <p:cSldViewPr showGuides="1">
      <p:cViewPr varScale="1">
        <p:scale>
          <a:sx n="72" d="100"/>
          <a:sy n="72" d="100"/>
        </p:scale>
        <p:origin x="750" y="60"/>
      </p:cViewPr>
      <p:guideLst>
        <p:guide orient="horz" pos="400"/>
        <p:guide pos="3867"/>
        <p:guide orient="horz" pos="1298"/>
        <p:guide orient="horz" pos="3793"/>
        <p:guide orient="horz" pos="3113"/>
        <p:guide pos="914"/>
        <p:guide pos="7650"/>
        <p:guide pos="7015"/>
        <p:guide pos="1255"/>
        <p:guide pos="6335"/>
        <p:guide orient="horz" pos="2704"/>
        <p:guide orient="horz" pos="3294"/>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55" d="100"/>
          <a:sy n="55" d="100"/>
        </p:scale>
        <p:origin x="2880" y="72"/>
      </p:cViewPr>
      <p:guideLst>
        <p:guide orient="horz" pos="2880"/>
        <p:guide pos="217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11.fntdata"/><Relationship Id="rId42" Type="http://schemas.openxmlformats.org/officeDocument/2006/relationships/font" Target="fonts/font10.fntdata"/><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主要学习一下以下几个内容：</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1</a:t>
            </a:r>
            <a:r>
              <a:rPr lang="zh-CN" altLang="en-US" sz="900" dirty="0">
                <a:latin typeface="微软雅黑" panose="020B0503020204020204" pitchFamily="34" charset="-122"/>
                <a:ea typeface="微软雅黑" panose="020B0503020204020204" pitchFamily="34" charset="-122"/>
              </a:rPr>
              <a:t>、文档资料的来源，包括哪些部分？</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2</a:t>
            </a:r>
            <a:r>
              <a:rPr lang="zh-CN" altLang="en-US" sz="900" dirty="0">
                <a:latin typeface="微软雅黑" panose="020B0503020204020204" pitchFamily="34" charset="-122"/>
                <a:ea typeface="微软雅黑" panose="020B0503020204020204" pitchFamily="34" charset="-122"/>
              </a:rPr>
              <a:t>、为何要进行文档管理？</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3</a:t>
            </a:r>
            <a:r>
              <a:rPr lang="zh-CN" altLang="en-US" sz="900" dirty="0">
                <a:latin typeface="微软雅黑" panose="020B0503020204020204" pitchFamily="34" charset="-122"/>
                <a:ea typeface="微软雅黑" panose="020B0503020204020204" pitchFamily="34" charset="-122"/>
              </a:rPr>
              <a:t>、如何进行文档管理？</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7502BD0B-23ED-4A76-9C99-2E249C5C7E4F}" type="slidenum">
              <a:rPr kumimoji="0" lang="zh-CN" altLang="en-US" sz="1800" b="0" i="0" u="none" strike="noStrike" kern="0" cap="none" spc="0" normalizeH="0" baseline="0" noProof="0" smtClean="0">
                <a:ln>
                  <a:noFill/>
                </a:ln>
                <a:solidFill>
                  <a:sysClr val="windowText" lastClr="000000"/>
                </a:solidFill>
                <a:effectLst/>
                <a:uLnTx/>
                <a:uFillTx/>
              </a:rPr>
            </a:fld>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7502BD0B-23ED-4A76-9C99-2E249C5C7E4F}" type="slidenum">
              <a:rPr kumimoji="0" lang="zh-CN" altLang="en-US" sz="1800" b="0" i="0" u="none" strike="noStrike" kern="0" cap="none" spc="0" normalizeH="0" baseline="0" noProof="0" smtClean="0">
                <a:ln>
                  <a:noFill/>
                </a:ln>
                <a:solidFill>
                  <a:sysClr val="windowText" lastClr="000000"/>
                </a:solidFill>
                <a:effectLst/>
                <a:uLnTx/>
                <a:uFillTx/>
              </a:rPr>
            </a:fld>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7502BD0B-23ED-4A76-9C99-2E249C5C7E4F}" type="slidenum">
              <a:rPr kumimoji="0" lang="zh-CN" altLang="en-US" sz="1800" b="0" i="0" u="none" strike="noStrike" kern="0" cap="none" spc="0" normalizeH="0" baseline="0" noProof="0" smtClean="0">
                <a:ln>
                  <a:noFill/>
                </a:ln>
                <a:solidFill>
                  <a:sysClr val="windowText" lastClr="000000"/>
                </a:solidFill>
                <a:effectLst/>
                <a:uLnTx/>
                <a:uFillTx/>
              </a:rPr>
            </a:fld>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7502BD0B-23ED-4A76-9C99-2E249C5C7E4F}" type="slidenum">
              <a:rPr kumimoji="0" lang="zh-CN" altLang="en-US" sz="1800" b="0" i="0" u="none" strike="noStrike" kern="0" cap="none" spc="0" normalizeH="0" baseline="0" noProof="0" smtClean="0">
                <a:ln>
                  <a:noFill/>
                </a:ln>
                <a:solidFill>
                  <a:sysClr val="windowText" lastClr="000000"/>
                </a:solidFill>
                <a:effectLst/>
                <a:uLnTx/>
                <a:uFillTx/>
              </a:rPr>
            </a:fld>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7502BD0B-23ED-4A76-9C99-2E249C5C7E4F}" type="slidenum">
              <a:rPr kumimoji="0" lang="zh-CN" altLang="en-US" sz="1800" b="0" i="0" u="none" strike="noStrike" kern="0" cap="none" spc="0" normalizeH="0" baseline="0" noProof="0" smtClean="0">
                <a:ln>
                  <a:noFill/>
                </a:ln>
                <a:solidFill>
                  <a:sysClr val="windowText" lastClr="000000"/>
                </a:solidFill>
                <a:effectLst/>
                <a:uLnTx/>
                <a:uFillTx/>
              </a:rPr>
            </a:fld>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7502BD0B-23ED-4A76-9C99-2E249C5C7E4F}" type="slidenum">
              <a:rPr kumimoji="0" lang="zh-CN" altLang="en-US" sz="1800" b="0" i="0" u="none" strike="noStrike" kern="0" cap="none" spc="0" normalizeH="0" baseline="0" noProof="0" smtClean="0">
                <a:ln>
                  <a:noFill/>
                </a:ln>
                <a:solidFill>
                  <a:sysClr val="windowText" lastClr="000000"/>
                </a:solidFill>
                <a:effectLst/>
                <a:uLnTx/>
                <a:uFillTx/>
              </a:rPr>
            </a:fld>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5" name="矩形 14"/>
          <p:cNvSpPr/>
          <p:nvPr userDrawn="1"/>
        </p:nvSpPr>
        <p:spPr>
          <a:xfrm>
            <a:off x="0" y="222886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16" name="直接连接符 15"/>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a:ln w="3175">
                  <a:solidFill>
                    <a:srgbClr val="31A5D7"/>
                  </a:solidFill>
                </a:ln>
                <a:solidFill>
                  <a:schemeClr val="bg1"/>
                </a:solidFill>
                <a:latin typeface="+mj-ea"/>
                <a:ea typeface="+mj-ea"/>
              </a:rPr>
              <a:t>润泽科技数据中心</a:t>
            </a:r>
            <a:endParaRPr lang="zh-CN" altLang="en-US" sz="3200" b="1" dirty="0">
              <a:ln w="3175">
                <a:solidFill>
                  <a:srgbClr val="31A5D7"/>
                </a:solidFill>
              </a:ln>
              <a:solidFill>
                <a:schemeClr val="bg1"/>
              </a:solidFill>
              <a:latin typeface="+mj-ea"/>
              <a:ea typeface="+mj-ea"/>
            </a:endParaRPr>
          </a:p>
          <a:p>
            <a:pPr algn="ctr"/>
            <a:endParaRPr lang="en-US" altLang="zh-CN" sz="3200" b="1" dirty="0">
              <a:ln w="3175">
                <a:solidFill>
                  <a:srgbClr val="31A5D7"/>
                </a:solidFill>
              </a:ln>
              <a:solidFill>
                <a:schemeClr val="bg1"/>
              </a:solidFill>
              <a:latin typeface="+mj-ea"/>
              <a:ea typeface="+mj-ea"/>
            </a:endParaRPr>
          </a:p>
        </p:txBody>
      </p:sp>
      <p:cxnSp>
        <p:nvCxnSpPr>
          <p:cNvPr id="18" name="直接连接符 17"/>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42"/>
          <p:cNvSpPr txBox="1"/>
          <p:nvPr userDrawn="1"/>
        </p:nvSpPr>
        <p:spPr>
          <a:xfrm>
            <a:off x="4858385" y="6093460"/>
            <a:ext cx="2824480" cy="398780"/>
          </a:xfrm>
          <a:prstGeom prst="rect">
            <a:avLst/>
          </a:prstGeom>
          <a:noFill/>
        </p:spPr>
        <p:txBody>
          <a:bodyPr wrap="square" rtlCol="0">
            <a:spAutoFit/>
          </a:bodyPr>
          <a:lstStyle/>
          <a:p>
            <a:pPr algn="ctr"/>
            <a:r>
              <a:rPr lang="zh-CN" altLang="en-US" sz="2000" b="1" dirty="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cxnSp>
        <p:nvCxnSpPr>
          <p:cNvPr id="25" name="直接连接符 24"/>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descr="润泽LOGO"/>
          <p:cNvPicPr>
            <a:picLocks noChangeAspect="1"/>
          </p:cNvPicPr>
          <p:nvPr userDrawn="1"/>
        </p:nvPicPr>
        <p:blipFill>
          <a:blip r:embed="rId2"/>
          <a:stretch>
            <a:fillRect/>
          </a:stretch>
        </p:blipFill>
        <p:spPr>
          <a:xfrm>
            <a:off x="88265" y="25146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55183D58-648D-4475-BEF8-624F48514A30}"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4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a:solidFill>
                  <a:schemeClr val="accent1"/>
                </a:solidFill>
              </a:rPr>
              <a:t>目录</a:t>
            </a:r>
            <a:endParaRPr lang="zh-CN" altLang="en-US" sz="2400" b="1" dirty="0">
              <a:solidFill>
                <a:schemeClr val="accent1"/>
              </a:solidFill>
            </a:endParaRPr>
          </a:p>
        </p:txBody>
      </p:sp>
      <p:pic>
        <p:nvPicPr>
          <p:cNvPr id="2" name="图片 1" descr="润泽LOGO"/>
          <p:cNvPicPr>
            <a:picLocks noChangeAspect="1"/>
          </p:cNvPicPr>
          <p:nvPr userDrawn="1"/>
        </p:nvPicPr>
        <p:blipFill>
          <a:blip r:embed="rId2"/>
          <a:stretch>
            <a:fillRect/>
          </a:stretch>
        </p:blipFill>
        <p:spPr>
          <a:xfrm>
            <a:off x="8096885"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202295"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272145" y="21399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298815" y="21336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33374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369300" y="21399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28" name="直接连接符 27"/>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userDrawn="1"/>
        </p:nvGrpSpPr>
        <p:grpSpPr>
          <a:xfrm flipH="1">
            <a:off x="975516" y="6268899"/>
            <a:ext cx="412970" cy="421874"/>
            <a:chOff x="7019085" y="157473"/>
            <a:chExt cx="3868830" cy="3952255"/>
          </a:xfrm>
          <a:solidFill>
            <a:schemeClr val="accent1"/>
          </a:solidFill>
        </p:grpSpPr>
        <p:sp>
          <p:nvSpPr>
            <p:cNvPr id="32" name="椭圆 31"/>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椭圆 34"/>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椭圆 35"/>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椭圆 36"/>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椭圆 42"/>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椭圆 43"/>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47"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润泽LOGO"/>
          <p:cNvPicPr>
            <a:picLocks noChangeAspect="1"/>
          </p:cNvPicPr>
          <p:nvPr userDrawn="1"/>
        </p:nvPicPr>
        <p:blipFill>
          <a:blip r:embed="rId2"/>
          <a:stretch>
            <a:fillRect/>
          </a:stretch>
        </p:blipFill>
        <p:spPr>
          <a:xfrm>
            <a:off x="814006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9" name="直接连接符 18"/>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1" name="直接连接符 20"/>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文本框 42"/>
          <p:cNvSpPr txBox="1"/>
          <p:nvPr userDrawn="1"/>
        </p:nvSpPr>
        <p:spPr>
          <a:xfrm>
            <a:off x="4762500" y="6089650"/>
            <a:ext cx="2763520" cy="398780"/>
          </a:xfrm>
          <a:prstGeom prst="rect">
            <a:avLst/>
          </a:prstGeom>
          <a:noFill/>
        </p:spPr>
        <p:txBody>
          <a:bodyPr wrap="square" rtlCol="0">
            <a:spAutoFit/>
          </a:bodyPr>
          <a:lstStyle/>
          <a:p>
            <a:pPr algn="ctr"/>
            <a:r>
              <a:rPr lang="zh-CN" altLang="en-US" sz="2000" b="1" dirty="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pic>
        <p:nvPicPr>
          <p:cNvPr id="2" name="图片 1" descr="润泽LOGO"/>
          <p:cNvPicPr>
            <a:picLocks noChangeAspect="1"/>
          </p:cNvPicPr>
          <p:nvPr userDrawn="1"/>
        </p:nvPicPr>
        <p:blipFill>
          <a:blip r:embed="rId2"/>
          <a:stretch>
            <a:fillRect/>
          </a:stretch>
        </p:blipFill>
        <p:spPr>
          <a:xfrm>
            <a:off x="8456930" y="11938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1" name="TextBox 13"/>
          <p:cNvSpPr txBox="1"/>
          <p:nvPr/>
        </p:nvSpPr>
        <p:spPr>
          <a:xfrm>
            <a:off x="3287688" y="3212976"/>
            <a:ext cx="5616624"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a:ln w="3175">
                  <a:solidFill>
                    <a:srgbClr val="31A5D7"/>
                  </a:solidFill>
                </a:ln>
                <a:solidFill>
                  <a:schemeClr val="bg1"/>
                </a:solidFill>
                <a:latin typeface="+mj-ea"/>
                <a:ea typeface="+mj-ea"/>
              </a:rPr>
              <a:t>文档管理培训</a:t>
            </a:r>
            <a:endParaRPr lang="en-US" altLang="zh-CN" sz="3200" b="1" dirty="0">
              <a:ln w="3175">
                <a:solidFill>
                  <a:srgbClr val="31A5D7"/>
                </a:solidFill>
              </a:ln>
              <a:solidFill>
                <a:schemeClr val="bg1"/>
              </a:solidFill>
              <a:latin typeface="+mj-ea"/>
              <a:ea typeface="+mj-ea"/>
            </a:endParaRPr>
          </a:p>
        </p:txBody>
      </p:sp>
      <p:sp>
        <p:nvSpPr>
          <p:cNvPr id="2" name="TextBox 1"/>
          <p:cNvSpPr txBox="1"/>
          <p:nvPr/>
        </p:nvSpPr>
        <p:spPr>
          <a:xfrm>
            <a:off x="8904312" y="4869160"/>
            <a:ext cx="2560320" cy="645160"/>
          </a:xfrm>
          <a:prstGeom prst="rect">
            <a:avLst/>
          </a:prstGeom>
          <a:noFill/>
        </p:spPr>
        <p:txBody>
          <a:bodyPr wrap="none" rtlCol="0">
            <a:spAutoFit/>
          </a:bodyPr>
          <a:lstStyle/>
          <a:p>
            <a:r>
              <a:rPr lang="zh-CN" altLang="en-US" dirty="0"/>
              <a:t>培训讲师：</a:t>
            </a:r>
            <a:r>
              <a:rPr lang="zh-CN" dirty="0"/>
              <a:t>张茹</a:t>
            </a:r>
            <a:endParaRPr lang="zh-CN" dirty="0"/>
          </a:p>
          <a:p>
            <a:r>
              <a:rPr lang="zh-CN" altLang="en-US" dirty="0"/>
              <a:t>培训日期：</a:t>
            </a:r>
            <a:r>
              <a:rPr lang="en-US" altLang="zh-CN" dirty="0"/>
              <a:t>2018</a:t>
            </a:r>
            <a:r>
              <a:rPr lang="zh-CN" altLang="en-US" dirty="0"/>
              <a:t>年</a:t>
            </a:r>
            <a:r>
              <a:rPr lang="en-US" altLang="zh-CN" dirty="0"/>
              <a:t>3</a:t>
            </a:r>
            <a:r>
              <a:rPr lang="zh-CN" altLang="en-US" dirty="0"/>
              <a:t>月</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文档变更流程</a:t>
            </a:r>
            <a:endParaRPr lang="zh-CN" altLang="en-US" dirty="0"/>
          </a:p>
        </p:txBody>
      </p:sp>
      <p:sp>
        <p:nvSpPr>
          <p:cNvPr id="4" name="TextBox 3"/>
          <p:cNvSpPr txBox="1"/>
          <p:nvPr/>
        </p:nvSpPr>
        <p:spPr>
          <a:xfrm>
            <a:off x="1703512" y="1164520"/>
            <a:ext cx="3168352" cy="400110"/>
          </a:xfrm>
          <a:prstGeom prst="rect">
            <a:avLst/>
          </a:prstGeom>
          <a:noFill/>
        </p:spPr>
        <p:txBody>
          <a:bodyPr wrap="square" rtlCol="0">
            <a:spAutoFit/>
          </a:bodyPr>
          <a:lstStyle/>
          <a:p>
            <a:r>
              <a:rPr lang="zh-CN" altLang="en-US" sz="2000" b="1" dirty="0"/>
              <a:t>程序概述</a:t>
            </a:r>
            <a:endParaRPr lang="zh-CN" altLang="en-US" sz="2000" b="1" dirty="0"/>
          </a:p>
        </p:txBody>
      </p:sp>
      <p:sp>
        <p:nvSpPr>
          <p:cNvPr id="5" name="TextBox 4"/>
          <p:cNvSpPr txBox="1"/>
          <p:nvPr/>
        </p:nvSpPr>
        <p:spPr>
          <a:xfrm>
            <a:off x="1703512" y="1722586"/>
            <a:ext cx="8928992" cy="417743"/>
          </a:xfrm>
          <a:prstGeom prst="rect">
            <a:avLst/>
          </a:prstGeom>
          <a:noFill/>
        </p:spPr>
        <p:txBody>
          <a:bodyPr wrap="square" rtlCol="0">
            <a:spAutoFit/>
          </a:bodyPr>
          <a:lstStyle/>
          <a:p>
            <a:pPr>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下图从总体上描述了文档资料变更流程、执行步骤和各步骤执行的顺序：</a:t>
            </a:r>
            <a:endParaRPr lang="zh-CN" altLang="en-US" sz="1600" dirty="0">
              <a:latin typeface="Cambria" panose="02040503050406030204" pitchFamily="18" charset="0"/>
              <a:ea typeface="微软雅黑" panose="020B0503020204020204" pitchFamily="34" charset="-122"/>
              <a:cs typeface="宋体" panose="02010600030101010101" pitchFamily="2" charset="-122"/>
            </a:endParaRPr>
          </a:p>
        </p:txBody>
      </p:sp>
      <p:graphicFrame>
        <p:nvGraphicFramePr>
          <p:cNvPr id="8" name="对象 7"/>
          <p:cNvGraphicFramePr>
            <a:graphicFrameLocks noChangeAspect="1"/>
          </p:cNvGraphicFramePr>
          <p:nvPr/>
        </p:nvGraphicFramePr>
        <p:xfrm>
          <a:off x="2678348" y="2298285"/>
          <a:ext cx="6907311" cy="3679872"/>
        </p:xfrm>
        <a:graphic>
          <a:graphicData uri="http://schemas.openxmlformats.org/presentationml/2006/ole">
            <mc:AlternateContent xmlns:mc="http://schemas.openxmlformats.org/markup-compatibility/2006">
              <mc:Choice xmlns:v="urn:schemas-microsoft-com:vml" Requires="v">
                <p:oleObj spid="_x0000_s1037" name="Visio" r:id="rId1" imgW="7959090" imgH="4243070" progId="Visio.Drawing.15">
                  <p:embed/>
                </p:oleObj>
              </mc:Choice>
              <mc:Fallback>
                <p:oleObj name="Visio" r:id="rId1" imgW="7959090" imgH="4243070" progId="Visio.Drawing.15">
                  <p:embed/>
                  <p:pic>
                    <p:nvPicPr>
                      <p:cNvPr id="0" name="图片 1036"/>
                      <p:cNvPicPr/>
                      <p:nvPr/>
                    </p:nvPicPr>
                    <p:blipFill>
                      <a:blip r:embed="rId2"/>
                      <a:stretch>
                        <a:fillRect/>
                      </a:stretch>
                    </p:blipFill>
                    <p:spPr>
                      <a:xfrm>
                        <a:off x="2678348" y="2298285"/>
                        <a:ext cx="6907311" cy="3679872"/>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角色定义</a:t>
            </a:r>
            <a:endParaRPr lang="zh-CN" altLang="en-US" dirty="0"/>
          </a:p>
        </p:txBody>
      </p:sp>
      <p:sp>
        <p:nvSpPr>
          <p:cNvPr id="5" name="TextBox 4"/>
          <p:cNvSpPr txBox="1"/>
          <p:nvPr/>
        </p:nvSpPr>
        <p:spPr>
          <a:xfrm>
            <a:off x="1164489" y="1189899"/>
            <a:ext cx="10528291" cy="5144998"/>
          </a:xfrm>
          <a:prstGeom prst="rect">
            <a:avLst/>
          </a:prstGeom>
          <a:noFill/>
        </p:spPr>
        <p:txBody>
          <a:bodyPr wrap="square" rtlCol="0">
            <a:spAutoFit/>
          </a:bodyPr>
          <a:lstStyle/>
          <a:p>
            <a:pPr>
              <a:lnSpc>
                <a:spcPct val="150000"/>
              </a:lnSpc>
              <a:spcAft>
                <a:spcPts val="1000"/>
              </a:spcAft>
            </a:pPr>
            <a:r>
              <a:rPr lang="zh-CN" altLang="en-US" sz="2000" b="1" dirty="0"/>
              <a:t>文档管理员</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50000"/>
              </a:lnSpc>
              <a:spcAft>
                <a:spcPts val="10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负责集中、统一、科学地管理好技术档案，维护技术档案的完整、系统、准确和安全，并及时、准确地提供利用；</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50000"/>
              </a:lnSpc>
              <a:spcAft>
                <a:spcPts val="10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协助各部门和有关技术人员做好技术文件资料的形成积累和正确地整理、归档工作；</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50000"/>
              </a:lnSpc>
              <a:spcAft>
                <a:spcPts val="10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负责文档的变更申请的发起，所有文档资料使用人发起和提出的关于文档资料的更新和变更，文档管理员都要负责向审批人发起变更申请；</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50000"/>
              </a:lnSpc>
              <a:spcAft>
                <a:spcPts val="10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定期按有关技术人员提出的要求整理图纸，发现图号不符合要求时，及时调整并提交修改申请，更正后归档入库；</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50000"/>
              </a:lnSpc>
              <a:spcAft>
                <a:spcPts val="10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定期对文档进行检查复核，对破损或变质的档案，要及时修补和提出复制。如发现有过期和损坏的文档，要及时提出变更申请，报上级审批；</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50000"/>
              </a:lnSpc>
              <a:spcAft>
                <a:spcPts val="10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严格执行技术档案的存档、保管、借阅、发放、更新及废止制度，并保持文件档案储存柜的整洁、卫生；</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nSpc>
                <a:spcPct val="150000"/>
              </a:lnSpc>
              <a:spcAft>
                <a:spcPts val="10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做好变更记录、归档记录等，对旧、新文档的归档要做到账档统一，确保现行的文档为最新的、最有效的技术文档资料；</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角色定义</a:t>
            </a:r>
            <a:endParaRPr lang="zh-CN" altLang="en-US" dirty="0"/>
          </a:p>
        </p:txBody>
      </p:sp>
      <p:sp>
        <p:nvSpPr>
          <p:cNvPr id="5" name="TextBox 4"/>
          <p:cNvSpPr txBox="1"/>
          <p:nvPr/>
        </p:nvSpPr>
        <p:spPr>
          <a:xfrm>
            <a:off x="1703512" y="1052736"/>
            <a:ext cx="8856984" cy="2975173"/>
          </a:xfrm>
          <a:prstGeom prst="rect">
            <a:avLst/>
          </a:prstGeom>
          <a:noFill/>
        </p:spPr>
        <p:txBody>
          <a:bodyPr wrap="square" rtlCol="0">
            <a:spAutoFit/>
          </a:bodyPr>
          <a:lstStyle/>
          <a:p>
            <a:pPr>
              <a:lnSpc>
                <a:spcPct val="150000"/>
              </a:lnSpc>
              <a:spcBef>
                <a:spcPts val="200"/>
              </a:spcBef>
              <a:spcAft>
                <a:spcPts val="200"/>
              </a:spcAft>
            </a:pPr>
            <a:r>
              <a:rPr lang="zh-CN" altLang="en-US" sz="2000" b="1" dirty="0">
                <a:latin typeface="+mn-ea"/>
              </a:rPr>
              <a:t>拟制</a:t>
            </a:r>
            <a:r>
              <a:rPr lang="en-US" altLang="zh-CN" sz="2000" b="1" dirty="0">
                <a:latin typeface="+mn-ea"/>
              </a:rPr>
              <a:t>/</a:t>
            </a:r>
            <a:r>
              <a:rPr lang="zh-CN" altLang="en-US" sz="2000" b="1" dirty="0">
                <a:latin typeface="+mn-ea"/>
              </a:rPr>
              <a:t>修改人</a:t>
            </a:r>
            <a:endParaRPr lang="zh-CN" altLang="en-US" sz="2000" b="1" dirty="0">
              <a:latin typeface="+mn-ea"/>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负责各类技术文档拟制、编写和修改，确保所整理文档的准确性、有效性和可操作性；</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对审批人派发的文档资料编写工作要积极主动，发现错误要及时更正，主动修正更新文档，确保文档资料使用人员能随时获取最新的技术资料；</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文档会签过程中，对各相关单位提出的会签意见要积极汲取并更正，保证所编写文档资料的准确性和有效性；</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做好安全保密工作，对编写的文档有绝对的保密义务和责任。</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TextBox 4"/>
          <p:cNvSpPr txBox="1"/>
          <p:nvPr/>
        </p:nvSpPr>
        <p:spPr>
          <a:xfrm>
            <a:off x="1703512" y="4214316"/>
            <a:ext cx="8845761" cy="1395254"/>
          </a:xfrm>
          <a:prstGeom prst="rect">
            <a:avLst/>
          </a:prstGeom>
          <a:noFill/>
        </p:spPr>
        <p:txBody>
          <a:bodyPr wrap="square" rtlCol="0">
            <a:spAutoFit/>
          </a:bodyPr>
          <a:lstStyle/>
          <a:p>
            <a:pPr>
              <a:lnSpc>
                <a:spcPct val="150000"/>
              </a:lnSpc>
              <a:spcBef>
                <a:spcPts val="200"/>
              </a:spcBef>
              <a:spcAft>
                <a:spcPts val="200"/>
              </a:spcAft>
            </a:pPr>
            <a:r>
              <a:rPr lang="zh-CN" altLang="en-US" sz="2000" b="1" dirty="0"/>
              <a:t>会签人</a:t>
            </a:r>
            <a:endParaRPr lang="zh-CN" altLang="en-US" sz="2000" b="1" dirty="0"/>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对文档拟制</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修订人完成的文档进行校对，根据实际情况对相关内容进行确认并完成会签；</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799465"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对所校对的文档有绝对的保密义务和责任，做好安全保密工作。</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角色定义</a:t>
            </a:r>
            <a:endParaRPr lang="zh-CN" altLang="en-US" dirty="0"/>
          </a:p>
        </p:txBody>
      </p:sp>
      <p:sp>
        <p:nvSpPr>
          <p:cNvPr id="5" name="TextBox 4"/>
          <p:cNvSpPr txBox="1"/>
          <p:nvPr/>
        </p:nvSpPr>
        <p:spPr>
          <a:xfrm>
            <a:off x="1328032" y="1013823"/>
            <a:ext cx="9232464" cy="2554545"/>
          </a:xfrm>
          <a:prstGeom prst="rect">
            <a:avLst/>
          </a:prstGeom>
          <a:noFill/>
        </p:spPr>
        <p:txBody>
          <a:bodyPr wrap="square" rtlCol="0">
            <a:spAutoFit/>
          </a:bodyPr>
          <a:lstStyle/>
          <a:p>
            <a:pPr>
              <a:lnSpc>
                <a:spcPct val="150000"/>
              </a:lnSpc>
              <a:spcBef>
                <a:spcPts val="200"/>
              </a:spcBef>
              <a:spcAft>
                <a:spcPts val="200"/>
              </a:spcAft>
            </a:pPr>
            <a:r>
              <a:rPr lang="zh-CN" altLang="en-US" sz="2000" b="1" dirty="0"/>
              <a:t>审批人</a:t>
            </a:r>
            <a:endParaRPr lang="zh-CN" altLang="en-US" sz="2000" b="1" dirty="0"/>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、审批文档资料的变更申请，指定专门的拟制</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修改人，指导拟制</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修改人员编写文档，督促文档编写工作的顺利进行；</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、审核最终提交的文档资料内容，确认无误后批准该文档资料的发行，并督促相关人员或集体开展实施；</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3</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、严格把控技术文档资料的质量，对批准发行并实施的相关文件负有全部责任。</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TextBox 4"/>
          <p:cNvSpPr txBox="1"/>
          <p:nvPr/>
        </p:nvSpPr>
        <p:spPr>
          <a:xfrm>
            <a:off x="1328032" y="3715862"/>
            <a:ext cx="9232464" cy="2185214"/>
          </a:xfrm>
          <a:prstGeom prst="rect">
            <a:avLst/>
          </a:prstGeom>
          <a:noFill/>
        </p:spPr>
        <p:txBody>
          <a:bodyPr wrap="square" rtlCol="0">
            <a:spAutoFit/>
          </a:bodyPr>
          <a:lstStyle/>
          <a:p>
            <a:pPr>
              <a:lnSpc>
                <a:spcPct val="150000"/>
              </a:lnSpc>
              <a:spcBef>
                <a:spcPts val="200"/>
              </a:spcBef>
              <a:spcAft>
                <a:spcPts val="200"/>
              </a:spcAft>
            </a:pPr>
            <a:r>
              <a:rPr lang="zh-CN" altLang="en-US" sz="2000" b="1" dirty="0"/>
              <a:t>标准化人</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、负责所有通过审核以后的技术文档资料的实施，实现图纸资料、各种程序和流程的标准化；</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、负责所有项目相关的技术文件，包括图纸、</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SOP</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MOP</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EOP</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、变更记录等在内的所有技术文件资料标准化的内容进行指导、审核；</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3</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、严格履行保密要求，对所知晓、掌握的技术，图纸及相关信息保密。</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程序分解</a:t>
            </a:r>
            <a:endParaRPr lang="zh-CN" altLang="en-US" dirty="0"/>
          </a:p>
        </p:txBody>
      </p:sp>
      <p:sp>
        <p:nvSpPr>
          <p:cNvPr id="5" name="TextBox 4"/>
          <p:cNvSpPr txBox="1"/>
          <p:nvPr/>
        </p:nvSpPr>
        <p:spPr>
          <a:xfrm>
            <a:off x="1698914" y="1052736"/>
            <a:ext cx="8861582" cy="3395801"/>
          </a:xfrm>
          <a:prstGeom prst="rect">
            <a:avLst/>
          </a:prstGeom>
          <a:noFill/>
        </p:spPr>
        <p:txBody>
          <a:bodyPr wrap="square" rtlCol="0">
            <a:spAutoFit/>
          </a:bodyPr>
          <a:lstStyle/>
          <a:p>
            <a:pPr>
              <a:lnSpc>
                <a:spcPct val="150000"/>
              </a:lnSpc>
              <a:spcBef>
                <a:spcPts val="200"/>
              </a:spcBef>
              <a:spcAft>
                <a:spcPts val="200"/>
              </a:spcAft>
            </a:pPr>
            <a:r>
              <a:rPr lang="zh-CN" altLang="en-US" sz="2000" b="1" dirty="0"/>
              <a:t>变更申请</a:t>
            </a:r>
            <a:endParaRPr lang="en-US" altLang="zh-CN" sz="1600" dirty="0">
              <a:latin typeface="Cambria" panose="02040503050406030204" pitchFamily="18" charset="0"/>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所有关于文档资料的变更都从这个步骤开始。变更原因包括实际使用人员发现文档资料内容与现场不相符、设备变更引起的实际操作程序的变化、定期复核时发现的更新、文档资料的版本升级等所有一切引起文档内容和结构变化的动作，都属于文档资料的变更；</a:t>
            </a:r>
            <a:endParaRPr lang="zh-CN" altLang="en-US" sz="1600" dirty="0">
              <a:latin typeface="Cambria" panose="02040503050406030204" pitchFamily="18" charset="0"/>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任务：</a:t>
            </a:r>
            <a:endParaRPr lang="zh-CN" altLang="en-US" sz="1600" dirty="0">
              <a:latin typeface="Cambria" panose="02040503050406030204" pitchFamily="18" charset="0"/>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、确定文档变更原因和文档变更的主要内容；</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、提交文档变更申请；</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3</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、给提出变更要求的人反馈审批结果。</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程序分解</a:t>
            </a:r>
            <a:endParaRPr lang="zh-CN" altLang="en-US" dirty="0"/>
          </a:p>
        </p:txBody>
      </p:sp>
      <p:sp>
        <p:nvSpPr>
          <p:cNvPr id="5" name="TextBox 4"/>
          <p:cNvSpPr txBox="1"/>
          <p:nvPr/>
        </p:nvSpPr>
        <p:spPr>
          <a:xfrm>
            <a:off x="1698914" y="1340768"/>
            <a:ext cx="8861582" cy="2605842"/>
          </a:xfrm>
          <a:prstGeom prst="rect">
            <a:avLst/>
          </a:prstGeom>
          <a:noFill/>
        </p:spPr>
        <p:txBody>
          <a:bodyPr wrap="square" rtlCol="0">
            <a:spAutoFit/>
          </a:bodyPr>
          <a:lstStyle/>
          <a:p>
            <a:pPr>
              <a:lnSpc>
                <a:spcPct val="150000"/>
              </a:lnSpc>
              <a:spcBef>
                <a:spcPts val="200"/>
              </a:spcBef>
              <a:spcAft>
                <a:spcPts val="200"/>
              </a:spcAft>
            </a:pPr>
            <a:r>
              <a:rPr lang="zh-CN" altLang="en-US" sz="2000" b="1" dirty="0"/>
              <a:t>审批变更申请</a:t>
            </a:r>
            <a:endParaRPr lang="zh-CN" altLang="en-US" sz="2000" b="1" dirty="0"/>
          </a:p>
          <a:p>
            <a:pPr indent="457200">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审批人接到变更申请后，判定文档是否需要变更，并根据文档需要变更的内容分别派给相关的文档编写人重新编写文档或者修改原有文档；</a:t>
            </a:r>
            <a:endParaRPr lang="zh-CN" altLang="en-US" sz="1600" dirty="0">
              <a:latin typeface="Cambria" panose="02040503050406030204" pitchFamily="18" charset="0"/>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任务：</a:t>
            </a:r>
            <a:endParaRPr lang="zh-CN" altLang="en-US" sz="1600" dirty="0">
              <a:latin typeface="Cambria" panose="02040503050406030204" pitchFamily="18" charset="0"/>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、判定文档是否需要变更；</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、根据变更要求，将文档编写工作派发给相关的编写人编写，并指导如何编写。</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程序分解</a:t>
            </a:r>
            <a:endParaRPr lang="zh-CN" altLang="en-US" dirty="0"/>
          </a:p>
        </p:txBody>
      </p:sp>
      <p:sp>
        <p:nvSpPr>
          <p:cNvPr id="5" name="TextBox 4"/>
          <p:cNvSpPr txBox="1"/>
          <p:nvPr/>
        </p:nvSpPr>
        <p:spPr>
          <a:xfrm>
            <a:off x="1559496" y="1263533"/>
            <a:ext cx="8717566" cy="3447098"/>
          </a:xfrm>
          <a:prstGeom prst="rect">
            <a:avLst/>
          </a:prstGeom>
          <a:noFill/>
        </p:spPr>
        <p:txBody>
          <a:bodyPr wrap="square" rtlCol="0">
            <a:spAutoFit/>
          </a:bodyPr>
          <a:lstStyle/>
          <a:p>
            <a:pPr>
              <a:lnSpc>
                <a:spcPct val="150000"/>
              </a:lnSpc>
              <a:spcBef>
                <a:spcPts val="200"/>
              </a:spcBef>
              <a:spcAft>
                <a:spcPts val="200"/>
              </a:spcAft>
            </a:pPr>
            <a:r>
              <a:rPr lang="zh-CN" altLang="en-US" sz="2000" b="1" dirty="0"/>
              <a:t>修改、会签及审核</a:t>
            </a:r>
            <a:endParaRPr lang="zh-CN" altLang="en-US" sz="2000" b="1" dirty="0"/>
          </a:p>
          <a:p>
            <a:pPr indent="457200">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 数据中心所有文档资料的编制</a:t>
            </a:r>
            <a:r>
              <a:rPr lang="en-US" altLang="zh-CN" sz="1600" dirty="0">
                <a:latin typeface="Cambria" panose="02040503050406030204" pitchFamily="18" charset="0"/>
                <a:ea typeface="微软雅黑" panose="020B0503020204020204" pitchFamily="34" charset="-122"/>
                <a:cs typeface="宋体" panose="02010600030101010101" pitchFamily="2" charset="-122"/>
              </a:rPr>
              <a:t>/</a:t>
            </a:r>
            <a:r>
              <a:rPr lang="zh-CN" altLang="en-US" sz="1600" dirty="0">
                <a:latin typeface="Cambria" panose="02040503050406030204" pitchFamily="18" charset="0"/>
                <a:ea typeface="微软雅黑" panose="020B0503020204020204" pitchFamily="34" charset="-122"/>
                <a:cs typeface="宋体" panose="02010600030101010101" pitchFamily="2" charset="-122"/>
              </a:rPr>
              <a:t>修改和发行，其准确性、有效性都需要严格把控，无论关于哪个岗位、哪个区域的文档资料都需要相关负责人进行会签，确保无误后方可提交审核并发行；</a:t>
            </a:r>
            <a:endParaRPr lang="zh-CN" altLang="en-US" sz="1600" dirty="0">
              <a:latin typeface="Cambria" panose="02040503050406030204" pitchFamily="18" charset="0"/>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任务：</a:t>
            </a:r>
            <a:endParaRPr lang="zh-CN" altLang="en-US" sz="1600" dirty="0">
              <a:latin typeface="Cambria" panose="02040503050406030204" pitchFamily="18" charset="0"/>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、拟制</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修改人编写和修改文档资；</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、提交相关负责人会签；</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3</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、通过会签，提交审核；</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4</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、把控文档资料的质量，并核准。</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程序分解</a:t>
            </a:r>
            <a:endParaRPr lang="zh-CN" altLang="en-US" dirty="0"/>
          </a:p>
        </p:txBody>
      </p:sp>
      <p:sp>
        <p:nvSpPr>
          <p:cNvPr id="5" name="TextBox 4"/>
          <p:cNvSpPr txBox="1"/>
          <p:nvPr/>
        </p:nvSpPr>
        <p:spPr>
          <a:xfrm>
            <a:off x="1689378" y="1127858"/>
            <a:ext cx="8871117" cy="3026470"/>
          </a:xfrm>
          <a:prstGeom prst="rect">
            <a:avLst/>
          </a:prstGeom>
          <a:noFill/>
        </p:spPr>
        <p:txBody>
          <a:bodyPr wrap="square" rtlCol="0">
            <a:spAutoFit/>
          </a:bodyPr>
          <a:lstStyle/>
          <a:p>
            <a:pPr>
              <a:lnSpc>
                <a:spcPct val="150000"/>
              </a:lnSpc>
              <a:spcBef>
                <a:spcPts val="200"/>
              </a:spcBef>
              <a:spcAft>
                <a:spcPts val="200"/>
              </a:spcAft>
            </a:pPr>
            <a:r>
              <a:rPr lang="zh-CN" altLang="en-US" sz="2000" b="1" dirty="0"/>
              <a:t>标准化</a:t>
            </a:r>
            <a:endParaRPr lang="zh-CN" altLang="en-US" sz="2000" b="1" dirty="0"/>
          </a:p>
          <a:p>
            <a:pPr indent="457200">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 数据中心发行的所有文档资料，都需要在实际中试运行，保证所有的变更零风险，最后实现图纸资料、各种程序和流程的标准化；</a:t>
            </a:r>
            <a:endParaRPr lang="zh-CN" altLang="en-US" sz="1600" dirty="0">
              <a:latin typeface="Cambria" panose="02040503050406030204" pitchFamily="18" charset="0"/>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任务：</a:t>
            </a:r>
            <a:endParaRPr lang="zh-CN" altLang="en-US" sz="1600" dirty="0">
              <a:latin typeface="Cambria" panose="02040503050406030204" pitchFamily="18" charset="0"/>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、按照审核通过的程序、流程实际操作并试运行；</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、评估变更带来的风险；</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3</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、通过标准化试运行。</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TextBox 4"/>
          <p:cNvSpPr txBox="1"/>
          <p:nvPr/>
        </p:nvSpPr>
        <p:spPr>
          <a:xfrm>
            <a:off x="1703512" y="4415857"/>
            <a:ext cx="8871116" cy="1343958"/>
          </a:xfrm>
          <a:prstGeom prst="rect">
            <a:avLst/>
          </a:prstGeom>
          <a:noFill/>
        </p:spPr>
        <p:txBody>
          <a:bodyPr wrap="square" rtlCol="0">
            <a:spAutoFit/>
          </a:bodyPr>
          <a:lstStyle/>
          <a:p>
            <a:pPr>
              <a:lnSpc>
                <a:spcPct val="150000"/>
              </a:lnSpc>
              <a:spcBef>
                <a:spcPts val="200"/>
              </a:spcBef>
              <a:spcAft>
                <a:spcPts val="200"/>
              </a:spcAft>
            </a:pPr>
            <a:r>
              <a:rPr lang="zh-CN" altLang="en-US" sz="2000" b="1" dirty="0"/>
              <a:t>文档存档</a:t>
            </a:r>
            <a:endParaRPr lang="zh-CN" altLang="en-US" sz="2000" b="1" dirty="0"/>
          </a:p>
          <a:p>
            <a:pPr indent="457200">
              <a:lnSpc>
                <a:spcPct val="150000"/>
              </a:lnSpc>
              <a:spcBef>
                <a:spcPts val="200"/>
              </a:spcBef>
              <a:spcAft>
                <a:spcPts val="200"/>
              </a:spcAft>
            </a:pPr>
            <a:r>
              <a:rPr lang="zh-CN" altLang="en-US" sz="1600" dirty="0">
                <a:latin typeface="Cambria" panose="02040503050406030204" pitchFamily="18" charset="0"/>
                <a:ea typeface="微软雅黑" panose="020B0503020204020204" pitchFamily="34" charset="-122"/>
                <a:cs typeface="宋体" panose="02010600030101010101" pitchFamily="2" charset="-122"/>
              </a:rPr>
              <a:t>所有通过标准化实施的文档资料，都需要在文档资料库进行存档，确保文档资料库所有资料都是最新的，保证其时效性、准确性。</a:t>
            </a:r>
            <a:endParaRPr lang="zh-CN" altLang="en-US" sz="1600" dirty="0">
              <a:latin typeface="Cambria" panose="02040503050406030204" pitchFamily="18" charset="0"/>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pPr marL="0" marR="0" lvl="0" indent="0" defTabSz="914400" eaLnBrk="1" fontAlgn="auto" latinLnBrk="0" hangingPunct="1">
              <a:lnSpc>
                <a:spcPct val="100000"/>
              </a:lnSpc>
              <a:spcBef>
                <a:spcPts val="0"/>
              </a:spcBef>
              <a:spcAft>
                <a:spcPts val="0"/>
              </a:spcAft>
              <a:buClrTx/>
              <a:buSzTx/>
              <a:buFontTx/>
              <a:buNone/>
              <a:defRPr/>
            </a:pPr>
            <a:fld id="{55183D58-648D-4475-BEF8-624F48514A30}" type="slidenum">
              <a:rPr kumimoji="0" lang="zh-CN" altLang="en-US" b="0" i="0" u="none" strike="noStrike" kern="0" cap="none" spc="0" normalizeH="0" baseline="0" noProof="0" smtClean="0">
                <a:ln>
                  <a:noFill/>
                </a:ln>
                <a:effectLst/>
                <a:uLnTx/>
                <a:uFillTx/>
              </a:rPr>
            </a:fld>
            <a:endParaRPr kumimoji="0" lang="zh-CN" altLang="en-US" b="0" i="0" u="none" strike="noStrike" kern="0" cap="none" spc="0" normalizeH="0" baseline="0" noProof="0" dirty="0">
              <a:ln>
                <a:noFill/>
              </a:ln>
              <a:effectLst/>
              <a:uLnTx/>
              <a:uFillTx/>
            </a:endParaRPr>
          </a:p>
        </p:txBody>
      </p:sp>
      <p:cxnSp>
        <p:nvCxnSpPr>
          <p:cNvPr id="34" name="直接连接符 33"/>
          <p:cNvCxnSpPr/>
          <p:nvPr/>
        </p:nvCxnSpPr>
        <p:spPr>
          <a:xfrm>
            <a:off x="4895310" y="153706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890760" y="17694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90760" y="12868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95310" y="153706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890760" y="17694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890760" y="157491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895310" y="135888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328032" y="1412776"/>
            <a:ext cx="9448488" cy="810099"/>
            <a:chOff x="3504874" y="1353111"/>
            <a:chExt cx="5182251" cy="1057946"/>
          </a:xfrm>
        </p:grpSpPr>
        <p:sp>
          <p:nvSpPr>
            <p:cNvPr id="13" name="矩形 12"/>
            <p:cNvSpPr/>
            <p:nvPr/>
          </p:nvSpPr>
          <p:spPr>
            <a:xfrm>
              <a:off x="5108996" y="1353111"/>
              <a:ext cx="3578129"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培训目标及培训要求</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17" name="组合 16"/>
          <p:cNvGrpSpPr/>
          <p:nvPr/>
        </p:nvGrpSpPr>
        <p:grpSpPr>
          <a:xfrm>
            <a:off x="1328031" y="2273851"/>
            <a:ext cx="9448489"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文档管理规范</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2" name="组合 21"/>
          <p:cNvGrpSpPr/>
          <p:nvPr/>
        </p:nvGrpSpPr>
        <p:grpSpPr>
          <a:xfrm>
            <a:off x="1326870" y="3140968"/>
            <a:ext cx="9448488"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文档变更程序</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7" name="组合 26"/>
          <p:cNvGrpSpPr/>
          <p:nvPr/>
        </p:nvGrpSpPr>
        <p:grpSpPr>
          <a:xfrm>
            <a:off x="1326870" y="4005064"/>
            <a:ext cx="9448488" cy="810099"/>
            <a:chOff x="3503712" y="4819326"/>
            <a:chExt cx="5182251" cy="1057946"/>
          </a:xfrm>
        </p:grpSpPr>
        <p:sp>
          <p:nvSpPr>
            <p:cNvPr id="28" name="矩形 27"/>
            <p:cNvSpPr/>
            <p:nvPr/>
          </p:nvSpPr>
          <p:spPr>
            <a:xfrm>
              <a:off x="5107834" y="4819326"/>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文档借阅程序</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35" name="组合 34"/>
          <p:cNvGrpSpPr/>
          <p:nvPr/>
        </p:nvGrpSpPr>
        <p:grpSpPr>
          <a:xfrm>
            <a:off x="1328032" y="4869160"/>
            <a:ext cx="9448488" cy="810099"/>
            <a:chOff x="3504874" y="3667198"/>
            <a:chExt cx="5182251" cy="1057946"/>
          </a:xfrm>
        </p:grpSpPr>
        <p:sp>
          <p:nvSpPr>
            <p:cNvPr id="36" name="矩形 35"/>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8" name="TextBox 89"/>
            <p:cNvSpPr txBox="1"/>
            <p:nvPr/>
          </p:nvSpPr>
          <p:spPr>
            <a:xfrm>
              <a:off x="3736212" y="3822566"/>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附件</a:t>
              </a:r>
              <a:endParaRPr kumimoji="0" lang="zh-CN" altLang="en-US" sz="1600" b="1" i="0" u="none" strike="noStrike" kern="0" cap="none" spc="0" normalizeH="0" baseline="0" noProof="0" dirty="0">
                <a:ln>
                  <a:noFill/>
                </a:ln>
                <a:solidFill>
                  <a:schemeClr val="bg1"/>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文档借阅程序</a:t>
            </a:r>
            <a:endParaRPr lang="zh-CN" altLang="en-US" dirty="0"/>
          </a:p>
        </p:txBody>
      </p:sp>
      <p:sp>
        <p:nvSpPr>
          <p:cNvPr id="4" name="TextBox 3"/>
          <p:cNvSpPr txBox="1"/>
          <p:nvPr/>
        </p:nvSpPr>
        <p:spPr>
          <a:xfrm>
            <a:off x="1703512" y="980728"/>
            <a:ext cx="1298028" cy="553998"/>
          </a:xfrm>
          <a:prstGeom prst="rect">
            <a:avLst/>
          </a:prstGeom>
          <a:noFill/>
        </p:spPr>
        <p:txBody>
          <a:bodyPr wrap="square" rtlCol="0">
            <a:spAutoFit/>
          </a:bodyPr>
          <a:lstStyle/>
          <a:p>
            <a:pPr>
              <a:lnSpc>
                <a:spcPct val="150000"/>
              </a:lnSpc>
              <a:spcBef>
                <a:spcPts val="200"/>
              </a:spcBef>
              <a:spcAft>
                <a:spcPts val="200"/>
              </a:spcAft>
            </a:pPr>
            <a:r>
              <a:rPr lang="zh-CN" altLang="en-US" sz="2000" b="1" dirty="0"/>
              <a:t>程序概述</a:t>
            </a:r>
            <a:endParaRPr lang="zh-CN" altLang="en-US" sz="2000" b="1" dirty="0"/>
          </a:p>
        </p:txBody>
      </p:sp>
      <p:sp>
        <p:nvSpPr>
          <p:cNvPr id="3" name="矩形 2"/>
          <p:cNvSpPr/>
          <p:nvPr/>
        </p:nvSpPr>
        <p:spPr>
          <a:xfrm>
            <a:off x="1680860" y="1649125"/>
            <a:ext cx="8375579" cy="338554"/>
          </a:xfrm>
          <a:prstGeom prst="rect">
            <a:avLst/>
          </a:prstGeom>
        </p:spPr>
        <p:txBody>
          <a:bodyPr wrap="square">
            <a:spAutoFit/>
          </a:bodyPr>
          <a:lstStyle/>
          <a:p>
            <a:r>
              <a:rPr lang="zh-CN" altLang="en-US" sz="1600" dirty="0"/>
              <a:t>下图从总体上描述了文档资料存档和借阅的流程、执行步骤和各步骤执行的顺序：</a:t>
            </a:r>
            <a:endParaRPr lang="zh-CN" altLang="en-US" sz="1600" dirty="0"/>
          </a:p>
        </p:txBody>
      </p:sp>
      <p:graphicFrame>
        <p:nvGraphicFramePr>
          <p:cNvPr id="7" name="对象 6"/>
          <p:cNvGraphicFramePr>
            <a:graphicFrameLocks noChangeAspect="1"/>
          </p:cNvGraphicFramePr>
          <p:nvPr/>
        </p:nvGraphicFramePr>
        <p:xfrm>
          <a:off x="1680860" y="2102078"/>
          <a:ext cx="9415539" cy="3384907"/>
        </p:xfrm>
        <a:graphic>
          <a:graphicData uri="http://schemas.openxmlformats.org/presentationml/2006/ole">
            <mc:AlternateContent xmlns:mc="http://schemas.openxmlformats.org/markup-compatibility/2006">
              <mc:Choice xmlns:v="urn:schemas-microsoft-com:vml" Requires="v">
                <p:oleObj spid="_x0000_s2061" name="Visio" r:id="rId1" imgW="7944485" imgH="2860040" progId="Visio.Drawing.15">
                  <p:embed/>
                </p:oleObj>
              </mc:Choice>
              <mc:Fallback>
                <p:oleObj name="Visio" r:id="rId1" imgW="7944485" imgH="2860040" progId="Visio.Drawing.15">
                  <p:embed/>
                  <p:pic>
                    <p:nvPicPr>
                      <p:cNvPr id="0" name="图片 2060"/>
                      <p:cNvPicPr/>
                      <p:nvPr/>
                    </p:nvPicPr>
                    <p:blipFill>
                      <a:blip r:embed="rId2"/>
                      <a:stretch>
                        <a:fillRect/>
                      </a:stretch>
                    </p:blipFill>
                    <p:spPr>
                      <a:xfrm>
                        <a:off x="1680860" y="2102078"/>
                        <a:ext cx="9415539" cy="3384907"/>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cxnSp>
        <p:nvCxnSpPr>
          <p:cNvPr id="34" name="直接连接符 33"/>
          <p:cNvCxnSpPr/>
          <p:nvPr/>
        </p:nvCxnSpPr>
        <p:spPr>
          <a:xfrm>
            <a:off x="4895310" y="153706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890760" y="17694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90760" y="12868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95310" y="153706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890760" y="17694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890760" y="157491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895310" y="135888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328032" y="1412776"/>
            <a:ext cx="9448488" cy="810099"/>
            <a:chOff x="3504874" y="1353111"/>
            <a:chExt cx="5182251" cy="1057946"/>
          </a:xfrm>
        </p:grpSpPr>
        <p:sp>
          <p:nvSpPr>
            <p:cNvPr id="13" name="矩形 12"/>
            <p:cNvSpPr/>
            <p:nvPr/>
          </p:nvSpPr>
          <p:spPr>
            <a:xfrm>
              <a:off x="5108996" y="1353111"/>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a:solidFill>
                    <a:schemeClr val="bg1"/>
                  </a:solidFill>
                </a:rPr>
                <a:t>培训目标及培训要求</a:t>
              </a:r>
              <a:endParaRPr lang="zh-CN" altLang="en-US" sz="1600" b="1" dirty="0">
                <a:solidFill>
                  <a:schemeClr val="bg1"/>
                </a:solidFill>
              </a:endParaRPr>
            </a:p>
          </p:txBody>
        </p:sp>
      </p:grpSp>
      <p:grpSp>
        <p:nvGrpSpPr>
          <p:cNvPr id="17" name="组合 16"/>
          <p:cNvGrpSpPr/>
          <p:nvPr/>
        </p:nvGrpSpPr>
        <p:grpSpPr>
          <a:xfrm>
            <a:off x="1328031" y="2273851"/>
            <a:ext cx="9448489"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a:solidFill>
                    <a:schemeClr val="bg1"/>
                  </a:solidFill>
                </a:rPr>
                <a:t>文档管理规范</a:t>
              </a:r>
              <a:endParaRPr lang="zh-CN" altLang="en-US" sz="1600" b="1" dirty="0">
                <a:solidFill>
                  <a:schemeClr val="bg1"/>
                </a:solidFill>
              </a:endParaRPr>
            </a:p>
          </p:txBody>
        </p:sp>
      </p:grpSp>
      <p:grpSp>
        <p:nvGrpSpPr>
          <p:cNvPr id="22" name="组合 21"/>
          <p:cNvGrpSpPr/>
          <p:nvPr/>
        </p:nvGrpSpPr>
        <p:grpSpPr>
          <a:xfrm>
            <a:off x="1326870" y="3140968"/>
            <a:ext cx="9448488"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文档变更程序</a:t>
              </a:r>
              <a:endParaRPr lang="zh-CN" altLang="en-US" sz="1600" b="1" dirty="0">
                <a:solidFill>
                  <a:schemeClr val="bg1"/>
                </a:solidFill>
              </a:endParaRPr>
            </a:p>
          </p:txBody>
        </p:sp>
      </p:grpSp>
      <p:grpSp>
        <p:nvGrpSpPr>
          <p:cNvPr id="27" name="组合 26"/>
          <p:cNvGrpSpPr/>
          <p:nvPr/>
        </p:nvGrpSpPr>
        <p:grpSpPr>
          <a:xfrm>
            <a:off x="1326870" y="4005064"/>
            <a:ext cx="9448488"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a:solidFill>
                    <a:schemeClr val="bg1"/>
                  </a:solidFill>
                </a:rPr>
                <a:t>文档借阅程序</a:t>
              </a:r>
              <a:endParaRPr lang="zh-CN" altLang="en-US" sz="1600" b="1" dirty="0">
                <a:solidFill>
                  <a:schemeClr val="bg1"/>
                </a:solidFill>
              </a:endParaRPr>
            </a:p>
          </p:txBody>
        </p:sp>
      </p:grpSp>
      <p:grpSp>
        <p:nvGrpSpPr>
          <p:cNvPr id="35" name="组合 34"/>
          <p:cNvGrpSpPr/>
          <p:nvPr/>
        </p:nvGrpSpPr>
        <p:grpSpPr>
          <a:xfrm>
            <a:off x="1328032" y="4869160"/>
            <a:ext cx="9448488" cy="810099"/>
            <a:chOff x="3504874" y="3667198"/>
            <a:chExt cx="5182251" cy="1057946"/>
          </a:xfrm>
        </p:grpSpPr>
        <p:sp>
          <p:nvSpPr>
            <p:cNvPr id="36" name="矩形 35"/>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8"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r>
                <a:rPr lang="zh-CN" altLang="en-US" sz="1600" b="1" dirty="0">
                  <a:solidFill>
                    <a:schemeClr val="bg1"/>
                  </a:solidFill>
                </a:rPr>
                <a:t>附件</a:t>
              </a:r>
              <a:endParaRPr lang="zh-CN" altLang="en-US" sz="16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文档借阅程序</a:t>
            </a:r>
            <a:endParaRPr lang="zh-CN" altLang="en-US" dirty="0"/>
          </a:p>
        </p:txBody>
      </p:sp>
      <p:sp>
        <p:nvSpPr>
          <p:cNvPr id="3" name="矩形 2"/>
          <p:cNvSpPr/>
          <p:nvPr/>
        </p:nvSpPr>
        <p:spPr>
          <a:xfrm>
            <a:off x="1703512" y="1700808"/>
            <a:ext cx="8856984" cy="2410916"/>
          </a:xfrm>
          <a:prstGeom prst="rect">
            <a:avLst/>
          </a:prstGeom>
        </p:spPr>
        <p:txBody>
          <a:bodyPr wrap="square">
            <a:spAutoFit/>
          </a:bodyPr>
          <a:lstStyle/>
          <a:p>
            <a:pPr>
              <a:lnSpc>
                <a:spcPct val="150000"/>
              </a:lnSpc>
              <a:spcBef>
                <a:spcPts val="200"/>
              </a:spcBef>
              <a:spcAft>
                <a:spcPts val="200"/>
              </a:spcAft>
            </a:pPr>
            <a:r>
              <a:rPr lang="zh-CN" altLang="en-US" sz="1600" b="1" dirty="0"/>
              <a:t>借阅人</a:t>
            </a:r>
            <a:endParaRPr lang="zh-CN" altLang="en-US" sz="1600" b="1" dirty="0"/>
          </a:p>
          <a:p>
            <a:pPr marL="342900"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rPr>
              <a:t>借阅人即文档资料的使用人，借阅人必须是数据中心正式内部员工或被授权的人员。借阅人可以借阅文档资料库的所有资料，但是需要对所有的文档资料保密，不能私自进行任何形式的复制；</a:t>
            </a:r>
            <a:endParaRPr lang="zh-CN" altLang="en-US" sz="1600" dirty="0">
              <a:latin typeface="微软雅黑" panose="020B0503020204020204" pitchFamily="34" charset="-122"/>
              <a:ea typeface="微软雅黑" panose="020B0503020204020204" pitchFamily="34" charset="-122"/>
            </a:endParaRPr>
          </a:p>
          <a:p>
            <a:pPr marL="342900"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rPr>
              <a:t>同时，当文档资料存在与实际情况有不适用、不匹配情况时，借阅人有权利和义务向文档管理员提出文档变更要求，督促文档管理人员及时变更文档。</a:t>
            </a:r>
            <a:endParaRPr lang="zh-CN" altLang="en-US" sz="1600" dirty="0">
              <a:latin typeface="微软雅黑" panose="020B0503020204020204" pitchFamily="34" charset="-122"/>
              <a:ea typeface="微软雅黑" panose="020B0503020204020204" pitchFamily="34" charset="-122"/>
            </a:endParaRPr>
          </a:p>
        </p:txBody>
      </p:sp>
      <p:sp>
        <p:nvSpPr>
          <p:cNvPr id="7" name="TextBox 3"/>
          <p:cNvSpPr txBox="1"/>
          <p:nvPr/>
        </p:nvSpPr>
        <p:spPr>
          <a:xfrm>
            <a:off x="1703512" y="1033019"/>
            <a:ext cx="2952328" cy="501099"/>
          </a:xfrm>
          <a:prstGeom prst="rect">
            <a:avLst/>
          </a:prstGeom>
          <a:noFill/>
        </p:spPr>
        <p:txBody>
          <a:bodyPr wrap="square" rtlCol="0">
            <a:spAutoFit/>
          </a:bodyPr>
          <a:lstStyle/>
          <a:p>
            <a:pPr>
              <a:lnSpc>
                <a:spcPct val="150000"/>
              </a:lnSpc>
              <a:spcBef>
                <a:spcPts val="200"/>
              </a:spcBef>
              <a:spcAft>
                <a:spcPts val="200"/>
              </a:spcAft>
            </a:pPr>
            <a:r>
              <a:rPr lang="zh-CN" altLang="en-US" sz="2000" b="1" dirty="0"/>
              <a:t>角色定义</a:t>
            </a:r>
            <a:endParaRPr lang="zh-CN" altLang="en-US" sz="2000" b="1" dirty="0"/>
          </a:p>
        </p:txBody>
      </p:sp>
      <p:sp>
        <p:nvSpPr>
          <p:cNvPr id="8" name="矩形 7"/>
          <p:cNvSpPr/>
          <p:nvPr/>
        </p:nvSpPr>
        <p:spPr>
          <a:xfrm>
            <a:off x="1711574" y="4278414"/>
            <a:ext cx="8856984" cy="2041585"/>
          </a:xfrm>
          <a:prstGeom prst="rect">
            <a:avLst/>
          </a:prstGeom>
        </p:spPr>
        <p:txBody>
          <a:bodyPr wrap="square">
            <a:spAutoFit/>
          </a:bodyPr>
          <a:lstStyle/>
          <a:p>
            <a:pPr>
              <a:lnSpc>
                <a:spcPct val="150000"/>
              </a:lnSpc>
              <a:spcBef>
                <a:spcPts val="200"/>
              </a:spcBef>
              <a:spcAft>
                <a:spcPts val="200"/>
              </a:spcAft>
            </a:pPr>
            <a:r>
              <a:rPr lang="zh-CN" altLang="en-US" sz="1600" b="1" dirty="0"/>
              <a:t>文档管理员</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rPr>
              <a:t>履行文档变更流程时的责任和义务，同时还负责查验审核借阅人的身份是否符合数据中心文档借阅人的资格；</a:t>
            </a:r>
            <a:endParaRPr lang="zh-CN" altLang="en-US" sz="1600" dirty="0">
              <a:latin typeface="微软雅黑" panose="020B0503020204020204" pitchFamily="34" charset="-122"/>
              <a:ea typeface="微软雅黑" panose="020B0503020204020204" pitchFamily="34" charset="-122"/>
            </a:endParaRPr>
          </a:p>
          <a:p>
            <a:pPr marL="342900" indent="-342900">
              <a:lnSpc>
                <a:spcPct val="150000"/>
              </a:lnSpc>
              <a:spcBef>
                <a:spcPts val="200"/>
              </a:spcBef>
              <a:spcAft>
                <a:spcPts val="200"/>
              </a:spcAft>
              <a:buFont typeface="+mj-lt"/>
              <a:buAutoNum type="arabicPeriod"/>
            </a:pPr>
            <a:r>
              <a:rPr lang="zh-CN" altLang="en-US" sz="1600" dirty="0">
                <a:latin typeface="微软雅黑" panose="020B0503020204020204" pitchFamily="34" charset="-122"/>
                <a:ea typeface="微软雅黑" panose="020B0503020204020204" pitchFamily="34" charset="-122"/>
              </a:rPr>
              <a:t>负责文档资料的归档入库、借阅登记、检查更新等所有工作，并严格执行技术档案的存档、保管、借阅、发放、更新及废止制度，并保持文件档案储存柜的整洁、卫生；</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文档借阅程序</a:t>
            </a:r>
            <a:endParaRPr lang="zh-CN" altLang="en-US" dirty="0"/>
          </a:p>
        </p:txBody>
      </p:sp>
      <p:sp>
        <p:nvSpPr>
          <p:cNvPr id="3" name="矩形 2"/>
          <p:cNvSpPr/>
          <p:nvPr/>
        </p:nvSpPr>
        <p:spPr>
          <a:xfrm>
            <a:off x="1703512" y="1570289"/>
            <a:ext cx="8856984" cy="2041585"/>
          </a:xfrm>
          <a:prstGeom prst="rect">
            <a:avLst/>
          </a:prstGeom>
        </p:spPr>
        <p:txBody>
          <a:bodyPr wrap="square">
            <a:spAutoFit/>
          </a:bodyPr>
          <a:lstStyle/>
          <a:p>
            <a:pPr>
              <a:lnSpc>
                <a:spcPct val="150000"/>
              </a:lnSpc>
              <a:spcBef>
                <a:spcPts val="200"/>
              </a:spcBef>
              <a:spcAft>
                <a:spcPts val="200"/>
              </a:spcAft>
            </a:pPr>
            <a:r>
              <a:rPr lang="zh-CN" altLang="en-US" sz="1600" b="1" dirty="0">
                <a:latin typeface="+mn-ea"/>
              </a:rPr>
              <a:t>文档资料的借阅</a:t>
            </a:r>
            <a:endParaRPr lang="en-US" altLang="zh-CN" sz="1600" dirty="0">
              <a:latin typeface="+mn-ea"/>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、借阅人员想要借阅文档资料，首先需要向文档管理员提出借阅申请，然后文档管理员需要核实借阅人的身份，核实无误后方可办理文档资料的借阅手续；</a:t>
            </a:r>
            <a:endParaRPr lang="zh-CN" altLang="en-US" sz="1600" dirty="0">
              <a:latin typeface="微软雅黑" panose="020B0503020204020204" pitchFamily="34" charset="-122"/>
              <a:ea typeface="微软雅黑" panose="020B0503020204020204" pitchFamily="34"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、文档管理员检查完文档资料的完整性，确定文档资料完好完整方可进行借阅登记，否则不能借出，同时需要修补文档或者发起文档变更申请。</a:t>
            </a:r>
            <a:endParaRPr lang="zh-CN" altLang="en-US" sz="1600" dirty="0">
              <a:latin typeface="微软雅黑" panose="020B0503020204020204" pitchFamily="34" charset="-122"/>
              <a:ea typeface="微软雅黑" panose="020B0503020204020204" pitchFamily="34" charset="-122"/>
            </a:endParaRPr>
          </a:p>
        </p:txBody>
      </p:sp>
      <p:sp>
        <p:nvSpPr>
          <p:cNvPr id="7" name="矩形 6"/>
          <p:cNvSpPr/>
          <p:nvPr/>
        </p:nvSpPr>
        <p:spPr>
          <a:xfrm>
            <a:off x="1730557" y="3806071"/>
            <a:ext cx="8856984" cy="2503249"/>
          </a:xfrm>
          <a:prstGeom prst="rect">
            <a:avLst/>
          </a:prstGeom>
        </p:spPr>
        <p:txBody>
          <a:bodyPr wrap="square">
            <a:spAutoFit/>
          </a:bodyPr>
          <a:lstStyle/>
          <a:p>
            <a:pPr>
              <a:lnSpc>
                <a:spcPct val="150000"/>
              </a:lnSpc>
              <a:spcBef>
                <a:spcPts val="200"/>
              </a:spcBef>
              <a:spcAft>
                <a:spcPts val="200"/>
              </a:spcAft>
            </a:pPr>
            <a:r>
              <a:rPr lang="zh-CN" altLang="en-US" sz="1600" b="1" dirty="0"/>
              <a:t>文档资料的归还</a:t>
            </a:r>
            <a:endParaRPr lang="zh-CN" altLang="en-US" sz="1600" b="1" dirty="0"/>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、文档借阅人使用完文档资料以后需要及时归还至文档管理员处，文档管理员需对文档进行检查，确定文档资料完整完好后，方可办理归还手续；</a:t>
            </a:r>
            <a:endParaRPr lang="zh-CN" altLang="en-US" sz="1600" dirty="0">
              <a:latin typeface="微软雅黑" panose="020B0503020204020204" pitchFamily="34" charset="-122"/>
              <a:ea typeface="微软雅黑" panose="020B0503020204020204" pitchFamily="34" charset="-122"/>
            </a:endParaRPr>
          </a:p>
          <a:p>
            <a:pPr indent="457200">
              <a:lnSpc>
                <a:spcPct val="150000"/>
              </a:lnSpc>
              <a:spcBef>
                <a:spcPts val="200"/>
              </a:spcBef>
              <a:spcAft>
                <a:spcPts val="200"/>
              </a:spcAft>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若发现归还的文档资料与借出时候不相符或者不完整、有损坏，文档资料管理员应要求借阅人赔偿和修补，借阅人无条件对所借文档资料进行修补和赔偿，若出现故意损坏文档资料且情况恶劣的可采取罚款等强制保护文档的措施。</a:t>
            </a:r>
            <a:endParaRPr lang="zh-CN" altLang="en-US" sz="1600" dirty="0">
              <a:latin typeface="微软雅黑" panose="020B0503020204020204" pitchFamily="34" charset="-122"/>
              <a:ea typeface="微软雅黑" panose="020B0503020204020204" pitchFamily="34" charset="-122"/>
            </a:endParaRPr>
          </a:p>
        </p:txBody>
      </p:sp>
      <p:sp>
        <p:nvSpPr>
          <p:cNvPr id="5" name="矩形 4"/>
          <p:cNvSpPr/>
          <p:nvPr/>
        </p:nvSpPr>
        <p:spPr>
          <a:xfrm>
            <a:off x="1692693" y="1018254"/>
            <a:ext cx="1210588" cy="400110"/>
          </a:xfrm>
          <a:prstGeom prst="rect">
            <a:avLst/>
          </a:prstGeom>
        </p:spPr>
        <p:txBody>
          <a:bodyPr wrap="none">
            <a:spAutoFit/>
          </a:bodyPr>
          <a:lstStyle/>
          <a:p>
            <a:r>
              <a:rPr lang="zh-CN" altLang="en-US" sz="2000" b="1" dirty="0"/>
              <a:t>程序分解</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pPr marL="0" marR="0" lvl="0" indent="0" defTabSz="914400" eaLnBrk="1" fontAlgn="auto" latinLnBrk="0" hangingPunct="1">
              <a:lnSpc>
                <a:spcPct val="100000"/>
              </a:lnSpc>
              <a:spcBef>
                <a:spcPts val="0"/>
              </a:spcBef>
              <a:spcAft>
                <a:spcPts val="0"/>
              </a:spcAft>
              <a:buClrTx/>
              <a:buSzTx/>
              <a:buFontTx/>
              <a:buNone/>
              <a:defRPr/>
            </a:pPr>
            <a:fld id="{55183D58-648D-4475-BEF8-624F48514A30}" type="slidenum">
              <a:rPr kumimoji="0" lang="zh-CN" altLang="en-US" b="0" i="0" u="none" strike="noStrike" kern="0" cap="none" spc="0" normalizeH="0" baseline="0" noProof="0" smtClean="0">
                <a:ln>
                  <a:noFill/>
                </a:ln>
                <a:effectLst/>
                <a:uLnTx/>
                <a:uFillTx/>
              </a:rPr>
            </a:fld>
            <a:endParaRPr kumimoji="0" lang="zh-CN" altLang="en-US" b="0" i="0" u="none" strike="noStrike" kern="0" cap="none" spc="0" normalizeH="0" baseline="0" noProof="0" dirty="0">
              <a:ln>
                <a:noFill/>
              </a:ln>
              <a:effectLst/>
              <a:uLnTx/>
              <a:uFillTx/>
            </a:endParaRPr>
          </a:p>
        </p:txBody>
      </p:sp>
      <p:cxnSp>
        <p:nvCxnSpPr>
          <p:cNvPr id="34" name="直接连接符 33"/>
          <p:cNvCxnSpPr/>
          <p:nvPr/>
        </p:nvCxnSpPr>
        <p:spPr>
          <a:xfrm>
            <a:off x="4895310" y="153706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890760" y="17694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90760" y="12868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95310" y="153706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890760" y="17694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890760" y="157491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895310" y="135888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328032" y="1412776"/>
            <a:ext cx="9448488" cy="810099"/>
            <a:chOff x="3504874" y="1353111"/>
            <a:chExt cx="5182251" cy="1057946"/>
          </a:xfrm>
        </p:grpSpPr>
        <p:sp>
          <p:nvSpPr>
            <p:cNvPr id="13" name="矩形 12"/>
            <p:cNvSpPr/>
            <p:nvPr/>
          </p:nvSpPr>
          <p:spPr>
            <a:xfrm>
              <a:off x="5108996" y="1353111"/>
              <a:ext cx="3578129"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培训目标及培训要求</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17" name="组合 16"/>
          <p:cNvGrpSpPr/>
          <p:nvPr/>
        </p:nvGrpSpPr>
        <p:grpSpPr>
          <a:xfrm>
            <a:off x="1328031" y="2273851"/>
            <a:ext cx="9448489"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文档管理规范</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2" name="组合 21"/>
          <p:cNvGrpSpPr/>
          <p:nvPr/>
        </p:nvGrpSpPr>
        <p:grpSpPr>
          <a:xfrm>
            <a:off x="1326870" y="3140968"/>
            <a:ext cx="9448488"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文档变更程序</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7" name="组合 26"/>
          <p:cNvGrpSpPr/>
          <p:nvPr/>
        </p:nvGrpSpPr>
        <p:grpSpPr>
          <a:xfrm>
            <a:off x="1325459" y="4005064"/>
            <a:ext cx="9448488"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文档借阅程序</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35" name="组合 34"/>
          <p:cNvGrpSpPr/>
          <p:nvPr/>
        </p:nvGrpSpPr>
        <p:grpSpPr>
          <a:xfrm>
            <a:off x="1328032" y="4869160"/>
            <a:ext cx="9448488" cy="810099"/>
            <a:chOff x="3504874" y="3667198"/>
            <a:chExt cx="5182251" cy="1057946"/>
          </a:xfrm>
        </p:grpSpPr>
        <p:sp>
          <p:nvSpPr>
            <p:cNvPr id="36" name="矩形 35"/>
            <p:cNvSpPr/>
            <p:nvPr/>
          </p:nvSpPr>
          <p:spPr>
            <a:xfrm>
              <a:off x="5108996" y="3667198"/>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8" name="TextBox 89"/>
            <p:cNvSpPr txBox="1"/>
            <p:nvPr/>
          </p:nvSpPr>
          <p:spPr>
            <a:xfrm>
              <a:off x="3736212" y="3822566"/>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附件</a:t>
              </a:r>
              <a:endParaRPr kumimoji="0" lang="zh-CN" altLang="en-US" sz="1600" b="1" i="0" u="none" strike="noStrike" kern="0" cap="none" spc="0" normalizeH="0" baseline="0" noProof="0" dirty="0">
                <a:ln>
                  <a:noFill/>
                </a:ln>
                <a:solidFill>
                  <a:schemeClr val="bg1"/>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pPr marL="0" marR="0" lvl="0" indent="0" defTabSz="914400" eaLnBrk="1" fontAlgn="auto" latinLnBrk="0" hangingPunct="1">
              <a:lnSpc>
                <a:spcPct val="100000"/>
              </a:lnSpc>
              <a:spcBef>
                <a:spcPts val="0"/>
              </a:spcBef>
              <a:spcAft>
                <a:spcPts val="0"/>
              </a:spcAft>
              <a:buClrTx/>
              <a:buSzTx/>
              <a:buFontTx/>
              <a:buNone/>
              <a:defRPr/>
            </a:pPr>
            <a:fld id="{55183D58-648D-4475-BEF8-624F48514A30}" type="slidenum">
              <a:rPr kumimoji="0" lang="zh-CN" altLang="en-US" b="0" i="0" u="none" strike="noStrike" kern="0" cap="none" spc="0" normalizeH="0" baseline="0" noProof="0" smtClean="0">
                <a:ln>
                  <a:noFill/>
                </a:ln>
                <a:effectLst/>
                <a:uLnTx/>
                <a:uFillTx/>
              </a:rPr>
            </a:fld>
            <a:endParaRPr kumimoji="0" lang="zh-CN" altLang="en-US" b="0" i="0" u="none" strike="noStrike" kern="0" cap="none" spc="0" normalizeH="0" baseline="0" noProof="0" dirty="0">
              <a:ln>
                <a:noFill/>
              </a:ln>
              <a:effectLst/>
              <a:uLnTx/>
              <a:uFillTx/>
            </a:endParaRPr>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附件</a:t>
            </a:r>
            <a:endParaRPr lang="zh-CN" altLang="en-US" dirty="0"/>
          </a:p>
        </p:txBody>
      </p:sp>
      <p:sp>
        <p:nvSpPr>
          <p:cNvPr id="4" name="TextBox 3"/>
          <p:cNvSpPr txBox="1"/>
          <p:nvPr/>
        </p:nvSpPr>
        <p:spPr>
          <a:xfrm>
            <a:off x="1703512" y="868650"/>
            <a:ext cx="3168352"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dirty="0">
                <a:solidFill>
                  <a:sysClr val="windowText" lastClr="000000"/>
                </a:solidFill>
              </a:rPr>
              <a:t>文档资料变更审批表</a:t>
            </a:r>
            <a:endParaRPr kumimoji="0" lang="zh-CN" altLang="en-US" sz="2000" b="1" i="0" u="none" strike="noStrike" kern="0" cap="none" spc="0" normalizeH="0" baseline="0" noProof="0" dirty="0">
              <a:ln>
                <a:noFill/>
              </a:ln>
              <a:solidFill>
                <a:sysClr val="windowText" lastClr="000000"/>
              </a:solidFill>
              <a:effectLst/>
              <a:uLnTx/>
              <a:uFillTx/>
            </a:endParaRPr>
          </a:p>
        </p:txBody>
      </p:sp>
      <p:graphicFrame>
        <p:nvGraphicFramePr>
          <p:cNvPr id="5" name="表格 4"/>
          <p:cNvGraphicFramePr>
            <a:graphicFrameLocks noGrp="1"/>
          </p:cNvGraphicFramePr>
          <p:nvPr>
            <p:custDataLst>
              <p:tags r:id="rId1"/>
            </p:custDataLst>
          </p:nvPr>
        </p:nvGraphicFramePr>
        <p:xfrm>
          <a:off x="1703512" y="1284580"/>
          <a:ext cx="8856983" cy="5050316"/>
        </p:xfrm>
        <a:graphic>
          <a:graphicData uri="http://schemas.openxmlformats.org/drawingml/2006/table">
            <a:tbl>
              <a:tblPr firstRow="1" firstCol="1" bandRow="1"/>
              <a:tblGrid>
                <a:gridCol w="936104"/>
                <a:gridCol w="1656184"/>
                <a:gridCol w="2720781"/>
                <a:gridCol w="1771957"/>
                <a:gridCol w="1771957"/>
              </a:tblGrid>
              <a:tr h="371479">
                <a:tc gridSpan="5">
                  <a:txBody>
                    <a:bodyPr/>
                    <a:lstStyle/>
                    <a:p>
                      <a:pPr algn="ctr">
                        <a:spcBef>
                          <a:spcPts val="600"/>
                        </a:spcBef>
                        <a:spcAft>
                          <a:spcPts val="600"/>
                        </a:spcAft>
                      </a:pPr>
                      <a:r>
                        <a:rPr lang="zh-CN" sz="1400" b="1" kern="100" dirty="0">
                          <a:effectLst/>
                          <a:latin typeface="Times New Roman" panose="02020603050405020304" pitchFamily="18" charset="0"/>
                          <a:ea typeface="微软雅黑" panose="020B0503020204020204" pitchFamily="34" charset="-122"/>
                        </a:rPr>
                        <a:t>文档资料变更审批单</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r>
              <a:tr h="371478">
                <a:tc gridSpan="5">
                  <a:txBody>
                    <a:bodyPr/>
                    <a:lstStyle/>
                    <a:p>
                      <a:pP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单号：</a:t>
                      </a:r>
                      <a:r>
                        <a:rPr lang="en-US" altLang="zh-CN" sz="1400" kern="100" dirty="0">
                          <a:effectLst/>
                          <a:latin typeface="Times New Roman" panose="02020603050405020304" pitchFamily="18" charset="0"/>
                          <a:ea typeface="微软雅黑" panose="020B0503020204020204" pitchFamily="34" charset="-122"/>
                        </a:rPr>
                        <a:t>RZ</a:t>
                      </a:r>
                      <a:r>
                        <a:rPr lang="en-US" sz="1400" kern="100" dirty="0">
                          <a:effectLst/>
                          <a:latin typeface="Times New Roman" panose="02020603050405020304" pitchFamily="18" charset="0"/>
                          <a:ea typeface="微软雅黑" panose="020B0503020204020204" pitchFamily="34" charset="-122"/>
                        </a:rPr>
                        <a:t>-YW-ZLBG-001</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r>
              <a:tr h="376976">
                <a:tc rowSpan="3">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申请</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申请人</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申请时间</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730">
                <a:tc vMerge="1">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文档名称</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r h="354965">
                <a:tc vMerge="1">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变更原因</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r h="299932">
                <a:tc rowSpan="3">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审批</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审批意见</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600"/>
                        </a:spcAft>
                      </a:pP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r h="346108">
                <a:tc vMerge="1">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派发变更实施人</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r h="306227">
                <a:tc vMerge="1">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审批人</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审批时间</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6572">
                <a:tc rowSpan="4">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编写</a:t>
                      </a:r>
                      <a:r>
                        <a:rPr lang="en-US" sz="1400" kern="100" dirty="0">
                          <a:effectLst/>
                          <a:latin typeface="Times New Roman" panose="02020603050405020304" pitchFamily="18" charset="0"/>
                          <a:ea typeface="微软雅黑" panose="020B0503020204020204" pitchFamily="34" charset="-122"/>
                        </a:rPr>
                        <a:t>/</a:t>
                      </a:r>
                      <a:r>
                        <a:rPr lang="zh-CN" sz="1400" kern="100" dirty="0">
                          <a:effectLst/>
                          <a:latin typeface="Times New Roman" panose="02020603050405020304" pitchFamily="18" charset="0"/>
                          <a:ea typeface="微软雅黑" panose="020B0503020204020204" pitchFamily="34" charset="-122"/>
                        </a:rPr>
                        <a:t>修订</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编修</a:t>
                      </a:r>
                      <a:r>
                        <a:rPr lang="en-US" sz="1400" kern="100" dirty="0">
                          <a:effectLst/>
                          <a:latin typeface="Times New Roman" panose="02020603050405020304" pitchFamily="18" charset="0"/>
                          <a:ea typeface="微软雅黑" panose="020B0503020204020204" pitchFamily="34" charset="-122"/>
                        </a:rPr>
                        <a:t>/</a:t>
                      </a:r>
                      <a:r>
                        <a:rPr lang="zh-CN" sz="1400" kern="100" dirty="0">
                          <a:effectLst/>
                          <a:latin typeface="Times New Roman" panose="02020603050405020304" pitchFamily="18" charset="0"/>
                          <a:ea typeface="微软雅黑" panose="020B0503020204020204" pitchFamily="34" charset="-122"/>
                        </a:rPr>
                        <a:t>修订记录</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r h="366395">
                <a:tc vMerge="1">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会签人</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会签时间</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182">
                <a:tc vMerge="1">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编写</a:t>
                      </a:r>
                      <a:r>
                        <a:rPr lang="en-US" sz="1400" kern="100" dirty="0">
                          <a:effectLst/>
                          <a:latin typeface="Times New Roman" panose="02020603050405020304" pitchFamily="18" charset="0"/>
                          <a:ea typeface="微软雅黑" panose="020B0503020204020204" pitchFamily="34" charset="-122"/>
                        </a:rPr>
                        <a:t>/</a:t>
                      </a:r>
                      <a:r>
                        <a:rPr lang="zh-CN" sz="1400" kern="100" dirty="0">
                          <a:effectLst/>
                          <a:latin typeface="Times New Roman" panose="02020603050405020304" pitchFamily="18" charset="0"/>
                          <a:ea typeface="微软雅黑" panose="020B0503020204020204" pitchFamily="34" charset="-122"/>
                        </a:rPr>
                        <a:t>修订人</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完成时间</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182">
                <a:tc vMerge="1">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标准化人</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确认时间</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679">
                <a:tc rowSpan="2">
                  <a:txBody>
                    <a:bodyPr/>
                    <a:lstStyle/>
                    <a:p>
                      <a:pPr algn="ctr">
                        <a:spcBef>
                          <a:spcPts val="600"/>
                        </a:spcBef>
                        <a:spcAft>
                          <a:spcPts val="600"/>
                        </a:spcAft>
                      </a:pPr>
                      <a:r>
                        <a:rPr lang="zh-CN" sz="1400" kern="100">
                          <a:effectLst/>
                          <a:latin typeface="Times New Roman" panose="02020603050405020304" pitchFamily="18" charset="0"/>
                          <a:ea typeface="微软雅黑" panose="020B0503020204020204" pitchFamily="34" charset="-122"/>
                        </a:rPr>
                        <a:t>关闭审核</a:t>
                      </a:r>
                      <a:endParaRPr lang="zh-CN" sz="1400" kern="1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审核意见</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Bef>
                          <a:spcPts val="600"/>
                        </a:spcBef>
                        <a:spcAft>
                          <a:spcPts val="600"/>
                        </a:spcAft>
                      </a:pP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r h="297182">
                <a:tc vMerge="1">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审核人</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审核时间</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600"/>
                        </a:spcBef>
                        <a:spcAft>
                          <a:spcPts val="600"/>
                        </a:spcAft>
                      </a:pP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227">
                <a:tc gridSpan="5">
                  <a:txBody>
                    <a:bodyPr/>
                    <a:lstStyle/>
                    <a:p>
                      <a:pPr>
                        <a:spcBef>
                          <a:spcPts val="600"/>
                        </a:spcBef>
                        <a:spcAft>
                          <a:spcPts val="600"/>
                        </a:spcAft>
                      </a:pPr>
                      <a:r>
                        <a:rPr lang="zh-CN" sz="1400" kern="100" dirty="0">
                          <a:effectLst/>
                          <a:latin typeface="Times New Roman" panose="02020603050405020304" pitchFamily="18" charset="0"/>
                          <a:ea typeface="微软雅黑" panose="020B0503020204020204" pitchFamily="34" charset="-122"/>
                        </a:rPr>
                        <a:t>备注：</a:t>
                      </a:r>
                      <a:endParaRPr lang="zh-CN" sz="1400" kern="1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pPr marL="0" marR="0" lvl="0" indent="0" defTabSz="914400" eaLnBrk="1" fontAlgn="auto" latinLnBrk="0" hangingPunct="1">
              <a:lnSpc>
                <a:spcPct val="100000"/>
              </a:lnSpc>
              <a:spcBef>
                <a:spcPts val="0"/>
              </a:spcBef>
              <a:spcAft>
                <a:spcPts val="0"/>
              </a:spcAft>
              <a:buClrTx/>
              <a:buSzTx/>
              <a:buFontTx/>
              <a:buNone/>
              <a:defRPr/>
            </a:pPr>
            <a:fld id="{55183D58-648D-4475-BEF8-624F48514A30}" type="slidenum">
              <a:rPr kumimoji="0" lang="zh-CN" altLang="en-US" b="0" i="0" u="none" strike="noStrike" kern="0" cap="none" spc="0" normalizeH="0" baseline="0" noProof="0" smtClean="0">
                <a:ln>
                  <a:noFill/>
                </a:ln>
                <a:effectLst/>
                <a:uLnTx/>
                <a:uFillTx/>
              </a:rPr>
            </a:fld>
            <a:endParaRPr kumimoji="0" lang="zh-CN" altLang="en-US" b="0" i="0" u="none" strike="noStrike" kern="0" cap="none" spc="0" normalizeH="0" baseline="0" noProof="0" dirty="0">
              <a:ln>
                <a:noFill/>
              </a:ln>
              <a:effectLst/>
              <a:uLnTx/>
              <a:uFillTx/>
            </a:endParaRPr>
          </a:p>
        </p:txBody>
      </p:sp>
      <p:sp>
        <p:nvSpPr>
          <p:cNvPr id="6" name="TextBox 5"/>
          <p:cNvSpPr txBox="1"/>
          <p:nvPr/>
        </p:nvSpPr>
        <p:spPr>
          <a:xfrm>
            <a:off x="1703512" y="404664"/>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附件</a:t>
            </a:r>
            <a:endParaRPr lang="zh-CN" altLang="en-US" dirty="0"/>
          </a:p>
        </p:txBody>
      </p:sp>
      <p:sp>
        <p:nvSpPr>
          <p:cNvPr id="4" name="TextBox 3"/>
          <p:cNvSpPr txBox="1"/>
          <p:nvPr/>
        </p:nvSpPr>
        <p:spPr>
          <a:xfrm>
            <a:off x="1703512" y="868650"/>
            <a:ext cx="3168352"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dirty="0">
                <a:solidFill>
                  <a:sysClr val="windowText" lastClr="000000"/>
                </a:solidFill>
              </a:rPr>
              <a:t>文档资料借阅登记表</a:t>
            </a:r>
            <a:endParaRPr kumimoji="0" lang="zh-CN" altLang="en-US" sz="2000" b="1" i="0" u="none" strike="noStrike" kern="0" cap="none" spc="0" normalizeH="0" baseline="0" noProof="0" dirty="0">
              <a:ln>
                <a:noFill/>
              </a:ln>
              <a:solidFill>
                <a:sysClr val="windowText" lastClr="000000"/>
              </a:solidFill>
              <a:effectLst/>
              <a:uLnTx/>
              <a:uFillTx/>
            </a:endParaRPr>
          </a:p>
        </p:txBody>
      </p:sp>
      <p:graphicFrame>
        <p:nvGraphicFramePr>
          <p:cNvPr id="3" name="表格 2"/>
          <p:cNvGraphicFramePr>
            <a:graphicFrameLocks noGrp="1"/>
          </p:cNvGraphicFramePr>
          <p:nvPr/>
        </p:nvGraphicFramePr>
        <p:xfrm>
          <a:off x="1328030" y="1340767"/>
          <a:ext cx="9705044" cy="4536505"/>
        </p:xfrm>
        <a:graphic>
          <a:graphicData uri="http://schemas.openxmlformats.org/drawingml/2006/table">
            <a:tbl>
              <a:tblPr firstRow="1" firstCol="1" bandRow="1"/>
              <a:tblGrid>
                <a:gridCol w="591506"/>
                <a:gridCol w="1509085"/>
                <a:gridCol w="1001761"/>
                <a:gridCol w="1032823"/>
                <a:gridCol w="929671"/>
                <a:gridCol w="961250"/>
                <a:gridCol w="1032823"/>
                <a:gridCol w="907694"/>
                <a:gridCol w="983227"/>
                <a:gridCol w="755204"/>
              </a:tblGrid>
              <a:tr h="504056">
                <a:tc gridSpan="10">
                  <a:txBody>
                    <a:bodyPr/>
                    <a:lstStyle/>
                    <a:p>
                      <a:pPr algn="ctr">
                        <a:spcBef>
                          <a:spcPts val="250"/>
                        </a:spcBef>
                        <a:spcAft>
                          <a:spcPts val="250"/>
                        </a:spcAft>
                      </a:pPr>
                      <a:r>
                        <a:rPr lang="zh-CN" sz="1600" b="1" dirty="0">
                          <a:effectLst/>
                          <a:latin typeface="Times New Roman" panose="02020603050405020304" pitchFamily="18" charset="0"/>
                          <a:ea typeface="微软雅黑" panose="020B0503020204020204" pitchFamily="34" charset="-122"/>
                          <a:cs typeface="宋体" panose="02010600030101010101" pitchFamily="2" charset="-122"/>
                        </a:rPr>
                        <a:t>文档资料借阅登记表</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r>
              <a:tr h="504056">
                <a:tc>
                  <a:txBody>
                    <a:bodyPr/>
                    <a:lstStyle/>
                    <a:p>
                      <a:pPr algn="ctr">
                        <a:spcBef>
                          <a:spcPts val="250"/>
                        </a:spcBef>
                        <a:spcAft>
                          <a:spcPts val="0"/>
                        </a:spcAft>
                      </a:pPr>
                      <a:r>
                        <a:rPr lang="zh-CN" sz="1600" b="1" dirty="0">
                          <a:effectLst/>
                          <a:latin typeface="Times New Roman" panose="02020603050405020304" pitchFamily="18" charset="0"/>
                          <a:ea typeface="微软雅黑" panose="020B0503020204020204" pitchFamily="34" charset="-122"/>
                          <a:cs typeface="宋体" panose="02010600030101010101" pitchFamily="2" charset="-122"/>
                        </a:rPr>
                        <a:t>序号</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50"/>
                        </a:spcBef>
                        <a:spcAft>
                          <a:spcPts val="0"/>
                        </a:spcAft>
                      </a:pPr>
                      <a:r>
                        <a:rPr lang="zh-CN" sz="1600" b="1" dirty="0">
                          <a:effectLst/>
                          <a:latin typeface="Times New Roman" panose="02020603050405020304" pitchFamily="18" charset="0"/>
                          <a:ea typeface="微软雅黑" panose="020B0503020204020204" pitchFamily="34" charset="-122"/>
                          <a:cs typeface="宋体" panose="02010600030101010101" pitchFamily="2" charset="-122"/>
                        </a:rPr>
                        <a:t>资料名称</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50"/>
                        </a:spcBef>
                        <a:spcAft>
                          <a:spcPts val="0"/>
                        </a:spcAft>
                      </a:pPr>
                      <a:r>
                        <a:rPr lang="zh-CN" sz="1600" b="1" dirty="0">
                          <a:effectLst/>
                          <a:latin typeface="Times New Roman" panose="02020603050405020304" pitchFamily="18" charset="0"/>
                          <a:ea typeface="微软雅黑" panose="020B0503020204020204" pitchFamily="34" charset="-122"/>
                          <a:cs typeface="宋体" panose="02010600030101010101" pitchFamily="2" charset="-122"/>
                        </a:rPr>
                        <a:t>存档时间</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50"/>
                        </a:spcBef>
                        <a:spcAft>
                          <a:spcPts val="0"/>
                        </a:spcAft>
                      </a:pPr>
                      <a:r>
                        <a:rPr lang="zh-CN" sz="1600" b="1" dirty="0">
                          <a:effectLst/>
                          <a:latin typeface="Times New Roman" panose="02020603050405020304" pitchFamily="18" charset="0"/>
                          <a:ea typeface="微软雅黑" panose="020B0503020204020204" pitchFamily="34" charset="-122"/>
                          <a:cs typeface="宋体" panose="02010600030101010101" pitchFamily="2" charset="-122"/>
                        </a:rPr>
                        <a:t>发放人</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50"/>
                        </a:spcBef>
                        <a:spcAft>
                          <a:spcPts val="0"/>
                        </a:spcAft>
                      </a:pPr>
                      <a:r>
                        <a:rPr lang="zh-CN" sz="1600" b="1">
                          <a:effectLst/>
                          <a:latin typeface="Times New Roman" panose="02020603050405020304" pitchFamily="18" charset="0"/>
                          <a:ea typeface="微软雅黑" panose="020B0503020204020204" pitchFamily="34" charset="-122"/>
                          <a:cs typeface="宋体" panose="02010600030101010101" pitchFamily="2" charset="-122"/>
                        </a:rPr>
                        <a:t>领用人</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50"/>
                        </a:spcBef>
                        <a:spcAft>
                          <a:spcPts val="0"/>
                        </a:spcAft>
                      </a:pPr>
                      <a:r>
                        <a:rPr lang="zh-CN" sz="1600" b="1">
                          <a:effectLst/>
                          <a:latin typeface="Times New Roman" panose="02020603050405020304" pitchFamily="18" charset="0"/>
                          <a:ea typeface="微软雅黑" panose="020B0503020204020204" pitchFamily="34" charset="-122"/>
                          <a:cs typeface="宋体" panose="02010600030101010101" pitchFamily="2" charset="-122"/>
                        </a:rPr>
                        <a:t>领用日期</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50"/>
                        </a:spcBef>
                        <a:spcAft>
                          <a:spcPts val="0"/>
                        </a:spcAft>
                      </a:pPr>
                      <a:r>
                        <a:rPr lang="zh-CN" sz="1600" b="1">
                          <a:effectLst/>
                          <a:latin typeface="Times New Roman" panose="02020603050405020304" pitchFamily="18" charset="0"/>
                          <a:ea typeface="微软雅黑" panose="020B0503020204020204" pitchFamily="34" charset="-122"/>
                          <a:cs typeface="宋体" panose="02010600030101010101" pitchFamily="2" charset="-122"/>
                        </a:rPr>
                        <a:t>归还人</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50"/>
                        </a:spcBef>
                        <a:spcAft>
                          <a:spcPts val="0"/>
                        </a:spcAft>
                      </a:pPr>
                      <a:r>
                        <a:rPr lang="zh-CN" sz="1600" b="1">
                          <a:effectLst/>
                          <a:latin typeface="Times New Roman" panose="02020603050405020304" pitchFamily="18" charset="0"/>
                          <a:ea typeface="微软雅黑" panose="020B0503020204020204" pitchFamily="34" charset="-122"/>
                          <a:cs typeface="宋体" panose="02010600030101010101" pitchFamily="2" charset="-122"/>
                        </a:rPr>
                        <a:t>接收人</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50"/>
                        </a:spcBef>
                        <a:spcAft>
                          <a:spcPts val="0"/>
                        </a:spcAft>
                      </a:pPr>
                      <a:r>
                        <a:rPr lang="zh-CN" sz="1600" b="1">
                          <a:effectLst/>
                          <a:latin typeface="Times New Roman" panose="02020603050405020304" pitchFamily="18" charset="0"/>
                          <a:ea typeface="微软雅黑" panose="020B0503020204020204" pitchFamily="34" charset="-122"/>
                          <a:cs typeface="宋体" panose="02010600030101010101" pitchFamily="2" charset="-122"/>
                        </a:rPr>
                        <a:t>归还日期</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50"/>
                        </a:spcBef>
                        <a:spcAft>
                          <a:spcPts val="0"/>
                        </a:spcAft>
                      </a:pPr>
                      <a:r>
                        <a:rPr lang="zh-CN" sz="1600" b="1">
                          <a:effectLst/>
                          <a:latin typeface="Times New Roman" panose="02020603050405020304" pitchFamily="18" charset="0"/>
                          <a:ea typeface="微软雅黑" panose="020B0503020204020204" pitchFamily="34" charset="-122"/>
                          <a:cs typeface="宋体" panose="02010600030101010101" pitchFamily="2" charset="-122"/>
                        </a:rPr>
                        <a:t>备注</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7">
                <a:tc>
                  <a:txBody>
                    <a:bodyPr/>
                    <a:lstStyle/>
                    <a:p>
                      <a:pPr algn="ct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1</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2</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3</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4</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5</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zh-CN" sz="1600" dirty="0">
                          <a:effectLst/>
                          <a:latin typeface="Times New Roman" panose="02020603050405020304" pitchFamily="18" charset="0"/>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6</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7</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50"/>
                        </a:spcBef>
                        <a:spcAft>
                          <a:spcPts val="250"/>
                        </a:spcAft>
                      </a:pPr>
                      <a:r>
                        <a:rPr lang="en-US" sz="1600" dirty="0">
                          <a:effectLst/>
                          <a:latin typeface="微软雅黑" panose="020B0503020204020204" pitchFamily="34" charset="-122"/>
                          <a:ea typeface="微软雅黑" panose="020B0503020204020204" pitchFamily="34" charset="-122"/>
                          <a:cs typeface="宋体" panose="02010600030101010101" pitchFamily="2" charset="-122"/>
                        </a:rPr>
                        <a:t> </a:t>
                      </a:r>
                      <a:endParaRPr lang="zh-CN" sz="1600" dirty="0">
                        <a:effectLst/>
                        <a:latin typeface="Times New Roman" panose="02020603050405020304" pitchFamily="18" charset="0"/>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a:solidFill>
                  <a:schemeClr val="accent1"/>
                </a:solidFill>
              </a:rPr>
              <a:t>培训目标及培训要求</a:t>
            </a:r>
            <a:endParaRPr lang="zh-CN" altLang="en-US" sz="2400" b="1" dirty="0">
              <a:solidFill>
                <a:schemeClr val="accent1"/>
              </a:solidFill>
            </a:endParaRPr>
          </a:p>
        </p:txBody>
      </p:sp>
      <p:sp>
        <p:nvSpPr>
          <p:cNvPr id="4" name="TextBox 3"/>
          <p:cNvSpPr txBox="1"/>
          <p:nvPr/>
        </p:nvSpPr>
        <p:spPr>
          <a:xfrm>
            <a:off x="983432" y="1196752"/>
            <a:ext cx="1512168" cy="400110"/>
          </a:xfrm>
          <a:prstGeom prst="rect">
            <a:avLst/>
          </a:prstGeom>
          <a:noFill/>
        </p:spPr>
        <p:txBody>
          <a:bodyPr wrap="square" rtlCol="0">
            <a:spAutoFit/>
          </a:bodyPr>
          <a:lstStyle/>
          <a:p>
            <a:r>
              <a:rPr lang="zh-CN" altLang="en-US" sz="2000" b="1" dirty="0"/>
              <a:t>培训目标</a:t>
            </a:r>
            <a:endParaRPr lang="zh-CN" altLang="en-US" sz="2000" b="1" dirty="0"/>
          </a:p>
        </p:txBody>
      </p:sp>
      <p:sp>
        <p:nvSpPr>
          <p:cNvPr id="5" name="TextBox 4"/>
          <p:cNvSpPr txBox="1"/>
          <p:nvPr/>
        </p:nvSpPr>
        <p:spPr>
          <a:xfrm>
            <a:off x="983432" y="3570713"/>
            <a:ext cx="1512168" cy="400110"/>
          </a:xfrm>
          <a:prstGeom prst="rect">
            <a:avLst/>
          </a:prstGeom>
          <a:noFill/>
        </p:spPr>
        <p:txBody>
          <a:bodyPr wrap="square" rtlCol="0">
            <a:spAutoFit/>
          </a:bodyPr>
          <a:lstStyle/>
          <a:p>
            <a:r>
              <a:rPr lang="zh-CN" altLang="en-US" sz="2000" b="1" dirty="0"/>
              <a:t>培训要求</a:t>
            </a:r>
            <a:endParaRPr lang="zh-CN" altLang="en-US" sz="2000" b="1" dirty="0"/>
          </a:p>
        </p:txBody>
      </p:sp>
      <p:sp>
        <p:nvSpPr>
          <p:cNvPr id="7" name="TextBox 6"/>
          <p:cNvSpPr txBox="1"/>
          <p:nvPr/>
        </p:nvSpPr>
        <p:spPr>
          <a:xfrm>
            <a:off x="1631504" y="1752553"/>
            <a:ext cx="9073008" cy="1568450"/>
          </a:xfrm>
          <a:prstGeom prst="rect">
            <a:avLst/>
          </a:prstGeom>
          <a:noFill/>
        </p:spPr>
        <p:txBody>
          <a:bodyPr wrap="square" rtlCol="0">
            <a:spAutoFit/>
          </a:bodyPr>
          <a:lstStyle/>
          <a:p>
            <a:pPr>
              <a:lnSpc>
                <a:spcPct val="150000"/>
              </a:lnSpc>
              <a:spcBef>
                <a:spcPts val="200"/>
              </a:spcBef>
              <a:spcAft>
                <a:spcPts val="200"/>
              </a:spcAft>
            </a:pPr>
            <a:r>
              <a:rPr lang="zh-CN" altLang="en-US" sz="1600" dirty="0">
                <a:latin typeface="+mn-ea"/>
              </a:rPr>
              <a:t>       为建立、健全润泽数据中心文档资料库的管理工作，完整、规范、科学的保存管理技术文档资料，对数据中心运维管理中使用的各类文件实施有效控制，以确保各过程、环节</a:t>
            </a:r>
            <a:r>
              <a:rPr lang="en-US" altLang="zh-CN" sz="1600" dirty="0">
                <a:latin typeface="+mn-ea"/>
              </a:rPr>
              <a:t>/</a:t>
            </a:r>
            <a:r>
              <a:rPr lang="zh-CN" altLang="en-US" sz="1600" dirty="0">
                <a:latin typeface="+mn-ea"/>
              </a:rPr>
              <a:t>场所使用的文件具有统一性、完整性、正确性和有效性，与数据中心运行相关的部门均使用有效的现行版本文件，防止误用作废文件。充分发挥技术文档资料在项目建设和发展中的作用。</a:t>
            </a:r>
            <a:endParaRPr lang="zh-CN" altLang="en-US" sz="1600" dirty="0"/>
          </a:p>
        </p:txBody>
      </p:sp>
      <p:sp>
        <p:nvSpPr>
          <p:cNvPr id="8" name="矩形 7"/>
          <p:cNvSpPr/>
          <p:nvPr/>
        </p:nvSpPr>
        <p:spPr>
          <a:xfrm>
            <a:off x="1631504" y="4149080"/>
            <a:ext cx="9073008" cy="461665"/>
          </a:xfrm>
          <a:prstGeom prst="rect">
            <a:avLst/>
          </a:prstGeom>
        </p:spPr>
        <p:txBody>
          <a:bodyPr wrap="square">
            <a:spAutoFit/>
          </a:bodyPr>
          <a:lstStyle/>
          <a:p>
            <a:pPr>
              <a:lnSpc>
                <a:spcPct val="150000"/>
              </a:lnSpc>
              <a:spcBef>
                <a:spcPts val="200"/>
              </a:spcBef>
              <a:spcAft>
                <a:spcPts val="200"/>
              </a:spcAft>
            </a:pPr>
            <a:r>
              <a:rPr lang="zh-CN" altLang="en-US" sz="1600" dirty="0">
                <a:latin typeface="+mn-ea"/>
              </a:rPr>
              <a:t>       参训人员需要掌握文档管理规定，能够很好地落实文档管理工作制度和责任。</a:t>
            </a:r>
            <a:endParaRPr lang="en-US" altLang="zh-CN" sz="16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pPr marL="0" marR="0" lvl="0" indent="0" defTabSz="914400" eaLnBrk="1" fontAlgn="auto" latinLnBrk="0" hangingPunct="1">
              <a:lnSpc>
                <a:spcPct val="100000"/>
              </a:lnSpc>
              <a:spcBef>
                <a:spcPts val="0"/>
              </a:spcBef>
              <a:spcAft>
                <a:spcPts val="0"/>
              </a:spcAft>
              <a:buClrTx/>
              <a:buSzTx/>
              <a:buFontTx/>
              <a:buNone/>
              <a:defRPr/>
            </a:pPr>
            <a:fld id="{55183D58-648D-4475-BEF8-624F48514A30}" type="slidenum">
              <a:rPr kumimoji="0" lang="zh-CN" altLang="en-US" b="0" i="0" u="none" strike="noStrike" kern="0" cap="none" spc="0" normalizeH="0" baseline="0" noProof="0" smtClean="0">
                <a:ln>
                  <a:noFill/>
                </a:ln>
                <a:effectLst/>
                <a:uLnTx/>
                <a:uFillTx/>
              </a:rPr>
            </a:fld>
            <a:endParaRPr kumimoji="0" lang="zh-CN" altLang="en-US" b="0" i="0" u="none" strike="noStrike" kern="0" cap="none" spc="0" normalizeH="0" baseline="0" noProof="0" dirty="0">
              <a:ln>
                <a:noFill/>
              </a:ln>
              <a:effectLst/>
              <a:uLnTx/>
              <a:uFillTx/>
            </a:endParaRPr>
          </a:p>
        </p:txBody>
      </p:sp>
      <p:cxnSp>
        <p:nvCxnSpPr>
          <p:cNvPr id="34" name="直接连接符 33"/>
          <p:cNvCxnSpPr/>
          <p:nvPr/>
        </p:nvCxnSpPr>
        <p:spPr>
          <a:xfrm>
            <a:off x="4895310" y="153706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890760" y="17694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90760" y="12868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95310" y="153706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890760" y="17694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890760" y="157491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895310" y="135888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328032" y="1340768"/>
            <a:ext cx="9448488" cy="810099"/>
            <a:chOff x="3504874" y="1353111"/>
            <a:chExt cx="5182251" cy="1057946"/>
          </a:xfrm>
        </p:grpSpPr>
        <p:sp>
          <p:nvSpPr>
            <p:cNvPr id="13" name="矩形 12"/>
            <p:cNvSpPr/>
            <p:nvPr/>
          </p:nvSpPr>
          <p:spPr>
            <a:xfrm>
              <a:off x="5108996" y="1353111"/>
              <a:ext cx="3578129"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solidFill>
              <a:schemeClr val="bg1">
                <a:lumMod val="50000"/>
              </a:scheme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培训目标及培训要求</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17" name="组合 16"/>
          <p:cNvGrpSpPr/>
          <p:nvPr/>
        </p:nvGrpSpPr>
        <p:grpSpPr>
          <a:xfrm>
            <a:off x="1326870" y="2225962"/>
            <a:ext cx="9448489" cy="810099"/>
            <a:chOff x="3504874" y="2510154"/>
            <a:chExt cx="5182252" cy="1057946"/>
          </a:xfrm>
        </p:grpSpPr>
        <p:sp>
          <p:nvSpPr>
            <p:cNvPr id="18" name="矩形 17"/>
            <p:cNvSpPr/>
            <p:nvPr/>
          </p:nvSpPr>
          <p:spPr>
            <a:xfrm>
              <a:off x="5108996" y="2510154"/>
              <a:ext cx="3578130"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文档管理规范</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2" name="组合 21"/>
          <p:cNvGrpSpPr/>
          <p:nvPr/>
        </p:nvGrpSpPr>
        <p:grpSpPr>
          <a:xfrm>
            <a:off x="1326870" y="3117648"/>
            <a:ext cx="9448488"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文档变更程序</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7" name="组合 26"/>
          <p:cNvGrpSpPr/>
          <p:nvPr/>
        </p:nvGrpSpPr>
        <p:grpSpPr>
          <a:xfrm>
            <a:off x="1326870" y="4005064"/>
            <a:ext cx="9448488"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文档借阅程序</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35" name="组合 34"/>
          <p:cNvGrpSpPr/>
          <p:nvPr/>
        </p:nvGrpSpPr>
        <p:grpSpPr>
          <a:xfrm>
            <a:off x="1328032" y="4869160"/>
            <a:ext cx="9448488" cy="810099"/>
            <a:chOff x="3504874" y="3667198"/>
            <a:chExt cx="5182251" cy="1057946"/>
          </a:xfrm>
        </p:grpSpPr>
        <p:sp>
          <p:nvSpPr>
            <p:cNvPr id="36" name="矩形 35"/>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8" name="TextBox 89"/>
            <p:cNvSpPr txBox="1"/>
            <p:nvPr/>
          </p:nvSpPr>
          <p:spPr>
            <a:xfrm>
              <a:off x="3736212" y="3822566"/>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附件</a:t>
              </a:r>
              <a:endParaRPr kumimoji="0" lang="zh-CN" altLang="en-US" sz="1600" b="1" i="0" u="none" strike="noStrike" kern="0" cap="none" spc="0" normalizeH="0" baseline="0" noProof="0" dirty="0">
                <a:ln>
                  <a:noFill/>
                </a:ln>
                <a:solidFill>
                  <a:schemeClr val="bg1"/>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r>
              <a:rPr lang="zh-CN" altLang="en-US"/>
              <a:t>*</a:t>
            </a:r>
            <a:endParaRPr lang="zh-CN" altLang="en-US" dirty="0"/>
          </a:p>
        </p:txBody>
      </p:sp>
      <p:sp>
        <p:nvSpPr>
          <p:cNvPr id="3" name="文本框 2"/>
          <p:cNvSpPr txBox="1"/>
          <p:nvPr/>
        </p:nvSpPr>
        <p:spPr>
          <a:xfrm>
            <a:off x="1625600" y="401320"/>
            <a:ext cx="2033270" cy="460375"/>
          </a:xfrm>
          <a:prstGeom prst="rect">
            <a:avLst/>
          </a:prstGeom>
          <a:noFill/>
        </p:spPr>
        <p:txBody>
          <a:bodyPr wrap="square" rtlCol="0" anchor="t">
            <a:spAutoFit/>
            <a:scene3d>
              <a:camera prst="orthographicFront"/>
              <a:lightRig rig="threePt" dir="t"/>
            </a:scene3d>
          </a:bodyPr>
          <a:p>
            <a:r>
              <a:rPr lang="zh-CN" altLang="en-US" sz="2400" b="1" dirty="0">
                <a:solidFill>
                  <a:schemeClr val="accent1"/>
                </a:solidFill>
                <a:effectLst>
                  <a:outerShdw blurRad="38100" dist="25400" dir="5400000" algn="ctr" rotWithShape="0">
                    <a:srgbClr val="6E747A">
                      <a:alpha val="43000"/>
                    </a:srgbClr>
                  </a:outerShdw>
                </a:effectLst>
                <a:sym typeface="+mn-ea"/>
              </a:rPr>
              <a:t>文档管理规范</a:t>
            </a:r>
            <a:endParaRPr lang="zh-CN" altLang="en-US" sz="2400" b="1" dirty="0">
              <a:solidFill>
                <a:schemeClr val="accent1"/>
              </a:solidFill>
              <a:effectLst>
                <a:outerShdw blurRad="38100" dist="25400" dir="5400000" algn="ctr" rotWithShape="0">
                  <a:srgbClr val="6E747A">
                    <a:alpha val="43000"/>
                  </a:srgbClr>
                </a:outerShdw>
              </a:effectLst>
              <a:sym typeface="+mn-ea"/>
            </a:endParaRPr>
          </a:p>
        </p:txBody>
      </p:sp>
      <p:sp>
        <p:nvSpPr>
          <p:cNvPr id="4" name="文本框 3"/>
          <p:cNvSpPr txBox="1"/>
          <p:nvPr/>
        </p:nvSpPr>
        <p:spPr>
          <a:xfrm>
            <a:off x="659765" y="1390015"/>
            <a:ext cx="7498080" cy="368300"/>
          </a:xfrm>
          <a:prstGeom prst="rect">
            <a:avLst/>
          </a:prstGeom>
          <a:noFill/>
        </p:spPr>
        <p:txBody>
          <a:bodyPr wrap="none" rtlCol="0" anchor="t">
            <a:spAutoFit/>
          </a:bodyPr>
          <a:p>
            <a:r>
              <a:rPr lang="zh-CN" altLang="en-US" b="1" dirty="0">
                <a:sym typeface="+mn-ea"/>
              </a:rPr>
              <a:t>文档编号原则：为妥善管理、查找及更新文档，需对文档进行统一编号。</a:t>
            </a:r>
            <a:endParaRPr lang="zh-CN" altLang="en-US"/>
          </a:p>
        </p:txBody>
      </p:sp>
      <p:sp>
        <p:nvSpPr>
          <p:cNvPr id="6" name="文本框 5"/>
          <p:cNvSpPr txBox="1"/>
          <p:nvPr/>
        </p:nvSpPr>
        <p:spPr>
          <a:xfrm>
            <a:off x="1035685" y="2147570"/>
            <a:ext cx="1783080" cy="368300"/>
          </a:xfrm>
          <a:prstGeom prst="rect">
            <a:avLst/>
          </a:prstGeom>
          <a:noFill/>
        </p:spPr>
        <p:txBody>
          <a:bodyPr wrap="none" rtlCol="0" anchor="t">
            <a:spAutoFit/>
          </a:bodyPr>
          <a:p>
            <a:r>
              <a:rPr lang="zh-CN" altLang="en-US" dirty="0">
                <a:sym typeface="+mn-ea"/>
              </a:rPr>
              <a:t>文档编号原则：</a:t>
            </a:r>
            <a:endParaRPr lang="zh-CN" altLang="en-US"/>
          </a:p>
        </p:txBody>
      </p:sp>
      <p:sp>
        <p:nvSpPr>
          <p:cNvPr id="23" name="矩形 22"/>
          <p:cNvSpPr/>
          <p:nvPr/>
        </p:nvSpPr>
        <p:spPr>
          <a:xfrm>
            <a:off x="479425" y="2781300"/>
            <a:ext cx="360045" cy="28765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4" name="矩形 23"/>
          <p:cNvSpPr/>
          <p:nvPr/>
        </p:nvSpPr>
        <p:spPr>
          <a:xfrm>
            <a:off x="3047365" y="2781300"/>
            <a:ext cx="360045" cy="28765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5" name="矩形 24"/>
          <p:cNvSpPr/>
          <p:nvPr/>
        </p:nvSpPr>
        <p:spPr>
          <a:xfrm>
            <a:off x="1090930" y="2781300"/>
            <a:ext cx="360045" cy="28765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6" name="矩形 25"/>
          <p:cNvSpPr/>
          <p:nvPr/>
        </p:nvSpPr>
        <p:spPr>
          <a:xfrm>
            <a:off x="2359660" y="2781300"/>
            <a:ext cx="360045" cy="28765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27" name="矩形 26"/>
          <p:cNvSpPr/>
          <p:nvPr/>
        </p:nvSpPr>
        <p:spPr>
          <a:xfrm>
            <a:off x="1747520" y="2781300"/>
            <a:ext cx="360045" cy="28765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cxnSp>
        <p:nvCxnSpPr>
          <p:cNvPr id="28" name="直接连接符 27"/>
          <p:cNvCxnSpPr>
            <a:stCxn id="23" idx="2"/>
          </p:cNvCxnSpPr>
          <p:nvPr/>
        </p:nvCxnSpPr>
        <p:spPr>
          <a:xfrm flipH="1">
            <a:off x="623570" y="3068955"/>
            <a:ext cx="36195" cy="2304415"/>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623570" y="5373370"/>
            <a:ext cx="5760720" cy="0"/>
          </a:xfrm>
          <a:prstGeom prst="line">
            <a:avLst/>
          </a:prstGeom>
        </p:spPr>
        <p:style>
          <a:lnRef idx="1">
            <a:schemeClr val="dk1"/>
          </a:lnRef>
          <a:fillRef idx="0">
            <a:schemeClr val="dk1"/>
          </a:fillRef>
          <a:effectRef idx="0">
            <a:schemeClr val="dk1"/>
          </a:effectRef>
          <a:fontRef idx="minor">
            <a:schemeClr val="tx1"/>
          </a:fontRef>
        </p:style>
      </p:cxnSp>
      <p:sp>
        <p:nvSpPr>
          <p:cNvPr id="100" name="文本框 99"/>
          <p:cNvSpPr txBox="1"/>
          <p:nvPr/>
        </p:nvSpPr>
        <p:spPr>
          <a:xfrm>
            <a:off x="6384290" y="5112385"/>
            <a:ext cx="5080000" cy="521970"/>
          </a:xfrm>
          <a:prstGeom prst="rect">
            <a:avLst/>
          </a:prstGeom>
          <a:noFill/>
          <a:ln w="9525">
            <a:noFill/>
          </a:ln>
        </p:spPr>
        <p:txBody>
          <a:bodyPr>
            <a:spAutoFit/>
          </a:bodyPr>
          <a:p>
            <a:pPr indent="0"/>
            <a:r>
              <a:rPr lang="zh-CN" sz="1400" b="0">
                <a:latin typeface="微软雅黑" panose="020B0503020204020204" pitchFamily="34" charset="-122"/>
                <a:ea typeface="微软雅黑" panose="020B0503020204020204" pitchFamily="34" charset="-122"/>
              </a:rPr>
              <a:t>公司名称名称</a:t>
            </a:r>
            <a:r>
              <a:rPr lang="en-US" altLang="zh-CN" sz="1400" b="0">
                <a:latin typeface="微软雅黑" panose="020B0503020204020204" pitchFamily="34" charset="-122"/>
                <a:ea typeface="微软雅黑" panose="020B0503020204020204" pitchFamily="34" charset="-122"/>
              </a:rPr>
              <a:t>/</a:t>
            </a:r>
            <a:r>
              <a:rPr lang="zh-CN" sz="1400" b="0">
                <a:latin typeface="微软雅黑" panose="020B0503020204020204" pitchFamily="34" charset="-122"/>
                <a:ea typeface="微软雅黑" panose="020B0503020204020204" pitchFamily="34" charset="-122"/>
              </a:rPr>
              <a:t>部门名称</a:t>
            </a:r>
            <a:endParaRPr lang="zh-CN" sz="1400" b="0">
              <a:latin typeface="微软雅黑" panose="020B0503020204020204" pitchFamily="34" charset="-122"/>
              <a:ea typeface="微软雅黑" panose="020B0503020204020204" pitchFamily="34" charset="-122"/>
            </a:endParaRPr>
          </a:p>
          <a:p>
            <a:pPr indent="0"/>
            <a:r>
              <a:rPr lang="en-US" altLang="zh-CN" sz="1400" b="0">
                <a:latin typeface="微软雅黑" panose="020B0503020204020204" pitchFamily="34" charset="-122"/>
                <a:ea typeface="微软雅黑" panose="020B0503020204020204" pitchFamily="34" charset="-122"/>
              </a:rPr>
              <a:t>RZ/YW</a:t>
            </a:r>
            <a:endParaRPr lang="en-US" altLang="zh-CN" sz="1400" b="0">
              <a:latin typeface="微软雅黑" panose="020B0503020204020204" pitchFamily="34" charset="-122"/>
              <a:ea typeface="微软雅黑" panose="020B0503020204020204" pitchFamily="34" charset="-122"/>
            </a:endParaRPr>
          </a:p>
        </p:txBody>
      </p:sp>
      <p:cxnSp>
        <p:nvCxnSpPr>
          <p:cNvPr id="30" name="直接连接符 29"/>
          <p:cNvCxnSpPr>
            <a:endCxn id="25" idx="2"/>
          </p:cNvCxnSpPr>
          <p:nvPr/>
        </p:nvCxnSpPr>
        <p:spPr>
          <a:xfrm flipH="1" flipV="1">
            <a:off x="1271270" y="3068955"/>
            <a:ext cx="635" cy="1800225"/>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1271905" y="4886325"/>
            <a:ext cx="3023870" cy="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flipV="1">
            <a:off x="1919605" y="3068955"/>
            <a:ext cx="0" cy="1224280"/>
          </a:xfrm>
          <a:prstGeom prst="line">
            <a:avLst/>
          </a:prstGeom>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4295775" y="4625340"/>
            <a:ext cx="5080000" cy="521970"/>
          </a:xfrm>
          <a:prstGeom prst="rect">
            <a:avLst/>
          </a:prstGeom>
          <a:noFill/>
          <a:ln w="9525">
            <a:noFill/>
          </a:ln>
        </p:spPr>
        <p:txBody>
          <a:bodyPr>
            <a:spAutoFit/>
          </a:bodyPr>
          <a:p>
            <a:pPr indent="0"/>
            <a:r>
              <a:rPr lang="zh-CN" sz="1400" b="0">
                <a:latin typeface="微软雅黑" panose="020B0503020204020204" pitchFamily="34" charset="-122"/>
                <a:ea typeface="微软雅黑" panose="020B0503020204020204" pitchFamily="34" charset="-122"/>
              </a:rPr>
              <a:t>数据中心名称</a:t>
            </a:r>
            <a:endParaRPr lang="zh-CN" sz="1400" b="0">
              <a:latin typeface="微软雅黑" panose="020B0503020204020204" pitchFamily="34" charset="-122"/>
              <a:ea typeface="微软雅黑" panose="020B0503020204020204" pitchFamily="34" charset="-122"/>
            </a:endParaRPr>
          </a:p>
          <a:p>
            <a:pPr indent="0"/>
            <a:r>
              <a:rPr lang="en-US" altLang="zh-CN" sz="1400" b="0">
                <a:latin typeface="微软雅黑" panose="020B0503020204020204" pitchFamily="34" charset="-122"/>
                <a:ea typeface="微软雅黑" panose="020B0503020204020204" pitchFamily="34" charset="-122"/>
              </a:rPr>
              <a:t>A-1/A-2/A-3</a:t>
            </a:r>
            <a:endParaRPr lang="en-US" altLang="zh-CN" sz="1400" b="0">
              <a:latin typeface="微软雅黑" panose="020B0503020204020204" pitchFamily="34" charset="-122"/>
              <a:ea typeface="微软雅黑" panose="020B0503020204020204" pitchFamily="34" charset="-122"/>
            </a:endParaRPr>
          </a:p>
        </p:txBody>
      </p:sp>
      <p:cxnSp>
        <p:nvCxnSpPr>
          <p:cNvPr id="34" name="直接连接符 33"/>
          <p:cNvCxnSpPr>
            <a:endCxn id="35" idx="1"/>
          </p:cNvCxnSpPr>
          <p:nvPr/>
        </p:nvCxnSpPr>
        <p:spPr>
          <a:xfrm>
            <a:off x="1919605" y="4293235"/>
            <a:ext cx="2978785" cy="0"/>
          </a:xfrm>
          <a:prstGeom prst="line">
            <a:avLst/>
          </a:prstGeom>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4898390" y="4032250"/>
            <a:ext cx="5080000" cy="521970"/>
          </a:xfrm>
          <a:prstGeom prst="rect">
            <a:avLst/>
          </a:prstGeom>
          <a:noFill/>
          <a:ln w="9525">
            <a:noFill/>
          </a:ln>
        </p:spPr>
        <p:txBody>
          <a:bodyPr>
            <a:spAutoFit/>
          </a:bodyPr>
          <a:p>
            <a:pPr indent="0"/>
            <a:r>
              <a:rPr lang="zh-CN" sz="1400" b="0">
                <a:latin typeface="微软雅黑" panose="020B0503020204020204" pitchFamily="34" charset="-122"/>
                <a:ea typeface="微软雅黑" panose="020B0503020204020204" pitchFamily="34" charset="-122"/>
              </a:rPr>
              <a:t>文件名称，可以是多个英文字母</a:t>
            </a:r>
            <a:endParaRPr lang="zh-CN" sz="1400" b="0">
              <a:latin typeface="微软雅黑" panose="020B0503020204020204" pitchFamily="34" charset="-122"/>
              <a:ea typeface="微软雅黑" panose="020B0503020204020204" pitchFamily="34" charset="-122"/>
            </a:endParaRPr>
          </a:p>
          <a:p>
            <a:pPr indent="0"/>
            <a:r>
              <a:rPr lang="en-US" altLang="zh-CN" sz="1400" b="0">
                <a:latin typeface="微软雅黑" panose="020B0503020204020204" pitchFamily="34" charset="-122"/>
                <a:ea typeface="微软雅黑" panose="020B0503020204020204" pitchFamily="34" charset="-122"/>
              </a:rPr>
              <a:t>WDGL-</a:t>
            </a:r>
            <a:r>
              <a:rPr lang="zh-CN" altLang="en-US" sz="1400" b="0">
                <a:latin typeface="微软雅黑" panose="020B0503020204020204" pitchFamily="34" charset="-122"/>
                <a:ea typeface="微软雅黑" panose="020B0503020204020204" pitchFamily="34" charset="-122"/>
              </a:rPr>
              <a:t>文档管理</a:t>
            </a:r>
            <a:endParaRPr lang="zh-CN" altLang="en-US" sz="1400" b="0">
              <a:latin typeface="微软雅黑" panose="020B0503020204020204" pitchFamily="34" charset="-122"/>
              <a:ea typeface="微软雅黑" panose="020B0503020204020204" pitchFamily="34" charset="-122"/>
            </a:endParaRPr>
          </a:p>
        </p:txBody>
      </p:sp>
      <p:cxnSp>
        <p:nvCxnSpPr>
          <p:cNvPr id="37" name="直接连接符 36"/>
          <p:cNvCxnSpPr/>
          <p:nvPr/>
        </p:nvCxnSpPr>
        <p:spPr>
          <a:xfrm flipH="1">
            <a:off x="2495550" y="3861435"/>
            <a:ext cx="1440180" cy="0"/>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3935730" y="3707765"/>
            <a:ext cx="5080000" cy="306705"/>
          </a:xfrm>
          <a:prstGeom prst="rect">
            <a:avLst/>
          </a:prstGeom>
          <a:noFill/>
          <a:ln w="9525">
            <a:noFill/>
          </a:ln>
        </p:spPr>
        <p:txBody>
          <a:bodyPr>
            <a:spAutoFit/>
          </a:bodyPr>
          <a:p>
            <a:pPr indent="0"/>
            <a:r>
              <a:rPr lang="zh-CN" sz="1400" b="0">
                <a:latin typeface="微软雅黑" panose="020B0503020204020204" pitchFamily="34" charset="-122"/>
                <a:ea typeface="微软雅黑" panose="020B0503020204020204" pitchFamily="34" charset="-122"/>
              </a:rPr>
              <a:t>文件序号  </a:t>
            </a:r>
            <a:r>
              <a:rPr lang="en-US" altLang="zh-CN" sz="1400" b="0">
                <a:latin typeface="微软雅黑" panose="020B0503020204020204" pitchFamily="34" charset="-122"/>
                <a:ea typeface="微软雅黑" panose="020B0503020204020204" pitchFamily="34" charset="-122"/>
              </a:rPr>
              <a:t>001</a:t>
            </a:r>
            <a:endParaRPr lang="en-US" altLang="zh-CN" sz="1400" b="0">
              <a:latin typeface="微软雅黑" panose="020B0503020204020204" pitchFamily="34" charset="-122"/>
              <a:ea typeface="微软雅黑" panose="020B0503020204020204" pitchFamily="34" charset="-122"/>
            </a:endParaRPr>
          </a:p>
        </p:txBody>
      </p:sp>
      <p:cxnSp>
        <p:nvCxnSpPr>
          <p:cNvPr id="40" name="直接连接符 39"/>
          <p:cNvCxnSpPr>
            <a:endCxn id="24" idx="2"/>
          </p:cNvCxnSpPr>
          <p:nvPr/>
        </p:nvCxnSpPr>
        <p:spPr>
          <a:xfrm flipV="1">
            <a:off x="3215640" y="3068955"/>
            <a:ext cx="12065" cy="36004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flipH="1">
            <a:off x="3215640" y="3429000"/>
            <a:ext cx="648335" cy="0"/>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flipH="1" flipV="1">
            <a:off x="2468245" y="3068955"/>
            <a:ext cx="27305" cy="792480"/>
          </a:xfrm>
          <a:prstGeom prst="line">
            <a:avLst/>
          </a:prstGeom>
        </p:spPr>
        <p:style>
          <a:lnRef idx="1">
            <a:schemeClr val="dk1"/>
          </a:lnRef>
          <a:fillRef idx="0">
            <a:schemeClr val="dk1"/>
          </a:fillRef>
          <a:effectRef idx="0">
            <a:schemeClr val="dk1"/>
          </a:effectRef>
          <a:fontRef idx="minor">
            <a:schemeClr val="tx1"/>
          </a:fontRef>
        </p:style>
      </p:cxnSp>
      <p:sp>
        <p:nvSpPr>
          <p:cNvPr id="43" name="文本框 42"/>
          <p:cNvSpPr txBox="1"/>
          <p:nvPr/>
        </p:nvSpPr>
        <p:spPr>
          <a:xfrm>
            <a:off x="3769360" y="3275330"/>
            <a:ext cx="5080000" cy="306705"/>
          </a:xfrm>
          <a:prstGeom prst="rect">
            <a:avLst/>
          </a:prstGeom>
          <a:noFill/>
          <a:ln w="9525">
            <a:noFill/>
          </a:ln>
        </p:spPr>
        <p:txBody>
          <a:bodyPr>
            <a:spAutoFit/>
          </a:bodyPr>
          <a:p>
            <a:pPr indent="0"/>
            <a:r>
              <a:rPr lang="zh-CN" altLang="en-US" sz="1400" b="0">
                <a:latin typeface="微软雅黑" panose="020B0503020204020204" pitchFamily="34" charset="-122"/>
                <a:ea typeface="微软雅黑" panose="020B0503020204020204" pitchFamily="34" charset="-122"/>
              </a:rPr>
              <a:t>文件时间 年月日</a:t>
            </a:r>
            <a:endParaRPr lang="en-US" altLang="zh-CN" sz="1400" b="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360419"/>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文档管理规范</a:t>
            </a:r>
            <a:endParaRPr lang="zh-CN" altLang="en-US" dirty="0"/>
          </a:p>
        </p:txBody>
      </p:sp>
      <p:sp>
        <p:nvSpPr>
          <p:cNvPr id="3" name="TextBox 2"/>
          <p:cNvSpPr txBox="1"/>
          <p:nvPr/>
        </p:nvSpPr>
        <p:spPr>
          <a:xfrm>
            <a:off x="1675424" y="1033423"/>
            <a:ext cx="3816424" cy="400110"/>
          </a:xfrm>
          <a:prstGeom prst="rect">
            <a:avLst/>
          </a:prstGeom>
          <a:noFill/>
        </p:spPr>
        <p:txBody>
          <a:bodyPr wrap="square" rtlCol="0">
            <a:spAutoFit/>
          </a:bodyPr>
          <a:lstStyle/>
          <a:p>
            <a:r>
              <a:rPr lang="zh-CN" altLang="en-US" sz="2000" b="1" dirty="0"/>
              <a:t>文档安全政策</a:t>
            </a:r>
            <a:endParaRPr lang="zh-CN" altLang="en-US" sz="2000" b="1" dirty="0"/>
          </a:p>
        </p:txBody>
      </p:sp>
      <p:sp>
        <p:nvSpPr>
          <p:cNvPr id="7" name="矩形 6"/>
          <p:cNvSpPr/>
          <p:nvPr/>
        </p:nvSpPr>
        <p:spPr>
          <a:xfrm>
            <a:off x="1703512" y="1700808"/>
            <a:ext cx="8856984" cy="2066290"/>
          </a:xfrm>
          <a:prstGeom prst="rect">
            <a:avLst/>
          </a:prstGeom>
        </p:spPr>
        <p:txBody>
          <a:bodyPr wrap="square">
            <a:spAutoFit/>
          </a:bodyPr>
          <a:lstStyle/>
          <a:p>
            <a:pPr lvl="0" algn="just">
              <a:lnSpc>
                <a:spcPct val="150000"/>
              </a:lnSpc>
              <a:spcAft>
                <a:spcPts val="10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、数据中心体系文件为数据中心运营相关人员及明确授权人员方可查阅、获取，所有正式数据中心体系文件均应在数据中心内部有限传播，在文档相关页面应有“内部公开”字样；</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lvl="0" algn="just">
              <a:lnSpc>
                <a:spcPct val="150000"/>
              </a:lnSpc>
              <a:spcAft>
                <a:spcPts val="1000"/>
              </a:spcAft>
            </a:pPr>
            <a:r>
              <a:rPr lang="en-US" altLang="zh-CN" sz="1600" kern="1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在文档封面应有版权声明，明确在未经数据中心作出的书面许可，不得为任何目的、以任何形式或手段（包括电子、机械、复印、录音或其他形式）对数据中心体系文件的任何部分进行复制、存储、引入检索系统或者传播。</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360419"/>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文档管理规范</a:t>
            </a:r>
            <a:endParaRPr lang="zh-CN" altLang="en-US" dirty="0"/>
          </a:p>
        </p:txBody>
      </p:sp>
      <p:sp>
        <p:nvSpPr>
          <p:cNvPr id="3" name="TextBox 2"/>
          <p:cNvSpPr txBox="1"/>
          <p:nvPr/>
        </p:nvSpPr>
        <p:spPr>
          <a:xfrm>
            <a:off x="1675424" y="1033423"/>
            <a:ext cx="3816424" cy="400110"/>
          </a:xfrm>
          <a:prstGeom prst="rect">
            <a:avLst/>
          </a:prstGeom>
          <a:noFill/>
        </p:spPr>
        <p:txBody>
          <a:bodyPr wrap="square" rtlCol="0">
            <a:spAutoFit/>
          </a:bodyPr>
          <a:lstStyle/>
          <a:p>
            <a:r>
              <a:rPr lang="zh-CN" altLang="en-US" sz="2000" b="1" dirty="0"/>
              <a:t>文档保存政策</a:t>
            </a:r>
            <a:endParaRPr lang="zh-CN" altLang="en-US" sz="2000" b="1" dirty="0"/>
          </a:p>
        </p:txBody>
      </p:sp>
      <p:sp>
        <p:nvSpPr>
          <p:cNvPr id="7" name="矩形 6"/>
          <p:cNvSpPr/>
          <p:nvPr/>
        </p:nvSpPr>
        <p:spPr>
          <a:xfrm>
            <a:off x="1675424" y="1700808"/>
            <a:ext cx="8885072" cy="2820035"/>
          </a:xfrm>
          <a:prstGeom prst="rect">
            <a:avLst/>
          </a:prstGeom>
        </p:spPr>
        <p:txBody>
          <a:bodyPr wrap="square">
            <a:spAutoFit/>
          </a:bodyPr>
          <a:lstStyle/>
          <a:p>
            <a:pPr marL="342900" lvl="0" indent="-342900" algn="just">
              <a:lnSpc>
                <a:spcPct val="150000"/>
              </a:lnSpc>
              <a:spcAft>
                <a:spcPts val="1000"/>
              </a:spcAft>
              <a:buFont typeface="+mj-lt"/>
              <a:buAutoNum type="arabicPeriod"/>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每一个项目完成或告一段落后，都要有完整、准确、系统的技术文件资料，并按归档要求，将所形成的技术文件资料加以系统的整理，组成保管单位（册、盒）进行归档；</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gn="just">
              <a:lnSpc>
                <a:spcPct val="150000"/>
              </a:lnSpc>
              <a:spcAft>
                <a:spcPts val="1000"/>
              </a:spcAft>
              <a:buFont typeface="+mj-lt"/>
              <a:buAutoNum type="arabicPeriod"/>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各技术</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sym typeface="+mn-ea"/>
              </a:rPr>
              <a:t>部</a:t>
            </a: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门或技术人员在移交技术档案或技术文件资料时，交接双方应按规定办理交接手续；</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gn="just">
              <a:lnSpc>
                <a:spcPct val="150000"/>
              </a:lnSpc>
              <a:spcAft>
                <a:spcPts val="1000"/>
              </a:spcAft>
              <a:buFont typeface="+mj-lt"/>
              <a:buAutoNum type="arabicPeriod"/>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凡需归档的技术文件资料，应尽量做到书写材料优质，字迹工整，图纸按规格绘制，图样清晰；</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gn="just">
              <a:lnSpc>
                <a:spcPct val="150000"/>
              </a:lnSpc>
              <a:spcAft>
                <a:spcPts val="1000"/>
              </a:spcAft>
              <a:buFont typeface="+mj-lt"/>
              <a:buAutoNum type="arabicPeriod"/>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归档的技术资料及图纸统一由专人管理，统一对归档文档进行保管和借阅管理；</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gn="just">
              <a:lnSpc>
                <a:spcPct val="150000"/>
              </a:lnSpc>
              <a:spcAft>
                <a:spcPts val="1000"/>
              </a:spcAft>
              <a:buFont typeface="+mj-lt"/>
              <a:buAutoNum type="arabicPeriod"/>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所有技术文件最好做到纸质与电子档各保存一份，至少应保存一份完整的电子档；</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fld>
            <a:endParaRPr lang="zh-CN" altLang="en-US" dirty="0"/>
          </a:p>
        </p:txBody>
      </p:sp>
      <p:sp>
        <p:nvSpPr>
          <p:cNvPr id="6" name="TextBox 5"/>
          <p:cNvSpPr txBox="1"/>
          <p:nvPr/>
        </p:nvSpPr>
        <p:spPr>
          <a:xfrm>
            <a:off x="1703512" y="360419"/>
            <a:ext cx="8856984" cy="461665"/>
          </a:xfrm>
          <a:prstGeom prst="rect">
            <a:avLst/>
          </a:prstGeom>
          <a:noFill/>
        </p:spPr>
        <p:txBody>
          <a:bodyPr wrap="square" rtlCol="0">
            <a:spAutoFit/>
          </a:bodyPr>
          <a:lstStyle>
            <a:defPPr>
              <a:defRPr lang="zh-CN"/>
            </a:defPPr>
            <a:lvl1pPr>
              <a:defRPr sz="2400" b="1">
                <a:solidFill>
                  <a:schemeClr val="accent1"/>
                </a:solidFill>
              </a:defRPr>
            </a:lvl1pPr>
          </a:lstStyle>
          <a:p>
            <a:r>
              <a:rPr lang="zh-CN" altLang="en-US" dirty="0"/>
              <a:t>文档管理规范</a:t>
            </a:r>
            <a:endParaRPr lang="zh-CN" altLang="en-US" dirty="0"/>
          </a:p>
        </p:txBody>
      </p:sp>
      <p:sp>
        <p:nvSpPr>
          <p:cNvPr id="3" name="TextBox 2"/>
          <p:cNvSpPr txBox="1"/>
          <p:nvPr/>
        </p:nvSpPr>
        <p:spPr>
          <a:xfrm>
            <a:off x="1675424" y="1033423"/>
            <a:ext cx="3816424" cy="400110"/>
          </a:xfrm>
          <a:prstGeom prst="rect">
            <a:avLst/>
          </a:prstGeom>
          <a:noFill/>
        </p:spPr>
        <p:txBody>
          <a:bodyPr wrap="square" rtlCol="0">
            <a:spAutoFit/>
          </a:bodyPr>
          <a:lstStyle/>
          <a:p>
            <a:r>
              <a:rPr lang="zh-CN" altLang="en-US" sz="2000" b="1" dirty="0"/>
              <a:t>文档保存政策</a:t>
            </a:r>
            <a:endParaRPr lang="zh-CN" altLang="en-US" sz="2000" b="1" dirty="0"/>
          </a:p>
        </p:txBody>
      </p:sp>
      <p:sp>
        <p:nvSpPr>
          <p:cNvPr id="7" name="矩形 6"/>
          <p:cNvSpPr/>
          <p:nvPr/>
        </p:nvSpPr>
        <p:spPr>
          <a:xfrm>
            <a:off x="1675424" y="1700808"/>
            <a:ext cx="8885072" cy="3688189"/>
          </a:xfrm>
          <a:prstGeom prst="rect">
            <a:avLst/>
          </a:prstGeom>
        </p:spPr>
        <p:txBody>
          <a:bodyPr wrap="square">
            <a:spAutoFit/>
          </a:bodyPr>
          <a:lstStyle/>
          <a:p>
            <a:pPr marL="342900" indent="-342900" algn="just">
              <a:lnSpc>
                <a:spcPct val="150000"/>
              </a:lnSpc>
              <a:spcAft>
                <a:spcPts val="1000"/>
              </a:spcAft>
              <a:buFont typeface="+mj-lt"/>
              <a:buAutoNum type="arabicPeriod" startAt="6"/>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后期对现场设备增加、改造等施工队现场资料有所改变的，需在施工完成后，负责人须及时申请变更和对最新的技术资料申请归档。</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spcAft>
                <a:spcPts val="1000"/>
              </a:spcAft>
              <a:buFont typeface="+mj-lt"/>
              <a:buAutoNum type="arabicPeriod" startAt="6"/>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文档管理员应对接收来的技术档案进行分类、编目、登记、统计和必要的加工管理；</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spcAft>
                <a:spcPts val="1000"/>
              </a:spcAft>
              <a:buFont typeface="+mj-lt"/>
              <a:buAutoNum type="arabicPeriod" startAt="6"/>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文档管理员应严格执行文档资料的保管检查制度，每年全面检查、清理一次，做到帐档一致；</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spcAft>
                <a:spcPts val="1000"/>
              </a:spcAft>
              <a:buFont typeface="+mj-lt"/>
              <a:buAutoNum type="arabicPeriod" startAt="6"/>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数据中心相关人员应做好文档资料的安全、保密工作，并履行批准和借阅手续。</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spcAft>
                <a:spcPts val="1000"/>
              </a:spcAft>
              <a:buFont typeface="+mj-lt"/>
              <a:buAutoNum type="arabicPeriod" startAt="6"/>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文档管理员应经常保持室内清洁通风，文档资料要做到防潮、防火、防蛀虫鼠害、防止丢失等，同时还要做好标识，如有破损或变质的档案，管理人员要及时修补和提出复制； </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spcAft>
                <a:spcPts val="1000"/>
              </a:spcAft>
              <a:buFont typeface="+mj-lt"/>
              <a:buAutoNum type="arabicPeriod" startAt="6"/>
            </a:pPr>
            <a:r>
              <a:rPr lang="zh-CN" altLang="en-US" sz="1600" kern="100" dirty="0">
                <a:latin typeface="微软雅黑" panose="020B0503020204020204" pitchFamily="34" charset="-122"/>
                <a:ea typeface="微软雅黑" panose="020B0503020204020204" pitchFamily="34" charset="-122"/>
                <a:cs typeface="宋体" panose="02010600030101010101" pitchFamily="2" charset="-122"/>
              </a:rPr>
              <a:t>项目人员须严守机密，维护技术档案的安全。所有文档资料的借阅均需有借阅记录。</a:t>
            </a:r>
            <a:endParaRPr lang="zh-CN" altLang="en-US" sz="1600" kern="1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pPr marL="0" marR="0" lvl="0" indent="0" defTabSz="914400" eaLnBrk="1" fontAlgn="auto" latinLnBrk="0" hangingPunct="1">
              <a:lnSpc>
                <a:spcPct val="100000"/>
              </a:lnSpc>
              <a:spcBef>
                <a:spcPts val="0"/>
              </a:spcBef>
              <a:spcAft>
                <a:spcPts val="0"/>
              </a:spcAft>
              <a:buClrTx/>
              <a:buSzTx/>
              <a:buFontTx/>
              <a:buNone/>
              <a:defRPr/>
            </a:pPr>
            <a:fld id="{55183D58-648D-4475-BEF8-624F48514A30}" type="slidenum">
              <a:rPr kumimoji="0" lang="zh-CN" altLang="en-US" b="0" i="0" u="none" strike="noStrike" kern="0" cap="none" spc="0" normalizeH="0" baseline="0" noProof="0" smtClean="0">
                <a:ln>
                  <a:noFill/>
                </a:ln>
                <a:effectLst/>
                <a:uLnTx/>
                <a:uFillTx/>
              </a:rPr>
            </a:fld>
            <a:endParaRPr kumimoji="0" lang="zh-CN" altLang="en-US" b="0" i="0" u="none" strike="noStrike" kern="0" cap="none" spc="0" normalizeH="0" baseline="0" noProof="0" dirty="0">
              <a:ln>
                <a:noFill/>
              </a:ln>
              <a:effectLst/>
              <a:uLnTx/>
              <a:uFillTx/>
            </a:endParaRPr>
          </a:p>
        </p:txBody>
      </p:sp>
      <p:cxnSp>
        <p:nvCxnSpPr>
          <p:cNvPr id="34" name="直接连接符 33"/>
          <p:cNvCxnSpPr/>
          <p:nvPr/>
        </p:nvCxnSpPr>
        <p:spPr>
          <a:xfrm>
            <a:off x="4895310" y="153706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890760" y="17694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90760" y="12868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95310" y="153706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890760" y="1769480"/>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890760" y="1574912"/>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895310" y="1358888"/>
            <a:ext cx="2275964"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328032" y="1412776"/>
            <a:ext cx="9448488" cy="810099"/>
            <a:chOff x="3504874" y="1353111"/>
            <a:chExt cx="5182251" cy="1057946"/>
          </a:xfrm>
        </p:grpSpPr>
        <p:sp>
          <p:nvSpPr>
            <p:cNvPr id="13" name="矩形 12"/>
            <p:cNvSpPr/>
            <p:nvPr/>
          </p:nvSpPr>
          <p:spPr>
            <a:xfrm>
              <a:off x="5108996" y="1353111"/>
              <a:ext cx="3578129"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培训目标及培训要求</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17" name="组合 16"/>
          <p:cNvGrpSpPr/>
          <p:nvPr/>
        </p:nvGrpSpPr>
        <p:grpSpPr>
          <a:xfrm>
            <a:off x="1328031" y="2273851"/>
            <a:ext cx="9448489"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文档管理规范</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2" name="组合 21"/>
          <p:cNvGrpSpPr/>
          <p:nvPr/>
        </p:nvGrpSpPr>
        <p:grpSpPr>
          <a:xfrm>
            <a:off x="1326870" y="3140968"/>
            <a:ext cx="9448488" cy="810099"/>
            <a:chOff x="3504874" y="3667198"/>
            <a:chExt cx="5182251" cy="1057946"/>
          </a:xfrm>
        </p:grpSpPr>
        <p:sp>
          <p:nvSpPr>
            <p:cNvPr id="23" name="矩形 22"/>
            <p:cNvSpPr/>
            <p:nvPr/>
          </p:nvSpPr>
          <p:spPr>
            <a:xfrm>
              <a:off x="5108996" y="3667198"/>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文档变更程序</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27" name="组合 26"/>
          <p:cNvGrpSpPr/>
          <p:nvPr/>
        </p:nvGrpSpPr>
        <p:grpSpPr>
          <a:xfrm>
            <a:off x="1326870" y="4005064"/>
            <a:ext cx="9448488"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文档借阅程序</a:t>
              </a:r>
              <a:endParaRPr kumimoji="0" lang="zh-CN" altLang="en-US" sz="1600" b="1" i="0" u="none" strike="noStrike" kern="0" cap="none" spc="0" normalizeH="0" baseline="0" noProof="0" dirty="0">
                <a:ln>
                  <a:noFill/>
                </a:ln>
                <a:solidFill>
                  <a:schemeClr val="bg1"/>
                </a:solidFill>
                <a:effectLst/>
                <a:uLnTx/>
                <a:uFillTx/>
              </a:endParaRPr>
            </a:p>
          </p:txBody>
        </p:sp>
      </p:grpSp>
      <p:grpSp>
        <p:nvGrpSpPr>
          <p:cNvPr id="35" name="组合 34"/>
          <p:cNvGrpSpPr/>
          <p:nvPr/>
        </p:nvGrpSpPr>
        <p:grpSpPr>
          <a:xfrm>
            <a:off x="1328032" y="4869160"/>
            <a:ext cx="9448488" cy="810099"/>
            <a:chOff x="3504874" y="3667198"/>
            <a:chExt cx="5182251" cy="1057946"/>
          </a:xfrm>
        </p:grpSpPr>
        <p:sp>
          <p:nvSpPr>
            <p:cNvPr id="36" name="矩形 35"/>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7"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ysClr val="windowText" lastClr="000000"/>
                </a:solidFill>
                <a:effectLst/>
                <a:uLnTx/>
                <a:uFillTx/>
              </a:endParaRPr>
            </a:p>
          </p:txBody>
        </p:sp>
        <p:sp>
          <p:nvSpPr>
            <p:cNvPr id="38" name="TextBox 89"/>
            <p:cNvSpPr txBox="1"/>
            <p:nvPr/>
          </p:nvSpPr>
          <p:spPr>
            <a:xfrm>
              <a:off x="3736212" y="3822566"/>
              <a:ext cx="616706" cy="763685"/>
            </a:xfrm>
            <a:prstGeom prst="rect">
              <a:avLst/>
            </a:prstGeom>
            <a:noFill/>
          </p:spPr>
          <p:txBody>
            <a:bodyPr wrap="square" rtlCol="0"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dirty="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sp>
          <p:nvSpPr>
            <p:cNvPr id="39" name="TextBox 90"/>
            <p:cNvSpPr txBox="1"/>
            <p:nvPr/>
          </p:nvSpPr>
          <p:spPr>
            <a:xfrm>
              <a:off x="5269499" y="4030369"/>
              <a:ext cx="3416852" cy="4421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bg1"/>
                  </a:solidFill>
                  <a:effectLst/>
                  <a:uLnTx/>
                  <a:uFillTx/>
                </a:rPr>
                <a:t>附件</a:t>
              </a:r>
              <a:endParaRPr kumimoji="0" lang="zh-CN" altLang="en-US" sz="1600" b="1" i="0" u="none" strike="noStrike" kern="0" cap="none" spc="0" normalizeH="0" baseline="0" noProof="0" dirty="0">
                <a:ln>
                  <a:noFill/>
                </a:ln>
                <a:solidFill>
                  <a:schemeClr val="bg1"/>
                </a:solidFill>
                <a:effectLst/>
                <a:uLnTx/>
                <a:uFillTx/>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TABLE_BEAUTIFY" val="smartTable{fd37ff2d-ba63-4a86-b3e6-1b66c3e79f0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0</TotalTime>
  <Words>4057</Words>
  <Application>WPS 演示</Application>
  <PresentationFormat>宽屏</PresentationFormat>
  <Paragraphs>644</Paragraphs>
  <Slides>25</Slides>
  <Notes>24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40" baseType="lpstr">
      <vt:lpstr>Arial</vt:lpstr>
      <vt:lpstr>宋体</vt:lpstr>
      <vt:lpstr>Wingdings</vt:lpstr>
      <vt:lpstr>Impact</vt:lpstr>
      <vt:lpstr>Copperplate Gothic Bold</vt:lpstr>
      <vt:lpstr>华康俪金黑W8</vt:lpstr>
      <vt:lpstr>黑体</vt:lpstr>
      <vt:lpstr>微软雅黑</vt:lpstr>
      <vt:lpstr>Cambria</vt:lpstr>
      <vt:lpstr>Arial Unicode MS</vt:lpstr>
      <vt:lpstr>Calibri</vt:lpstr>
      <vt:lpstr>Times New Roman</vt:lpstr>
      <vt:lpstr>1_Office 主题​​</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风萧萧兮易水寒</cp:lastModifiedBy>
  <cp:revision>522</cp:revision>
  <dcterms:created xsi:type="dcterms:W3CDTF">2014-01-11T15:22:00Z</dcterms:created>
  <dcterms:modified xsi:type="dcterms:W3CDTF">2019-10-16T07:29:42Z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