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5" r:id="rId2"/>
    <p:sldId id="260" r:id="rId3"/>
    <p:sldId id="266" r:id="rId4"/>
    <p:sldId id="267" r:id="rId5"/>
    <p:sldId id="262" r:id="rId6"/>
    <p:sldId id="263" r:id="rId7"/>
    <p:sldId id="268" r:id="rId8"/>
    <p:sldId id="261" r:id="rId9"/>
    <p:sldId id="256" r:id="rId10"/>
    <p:sldId id="257" r:id="rId11"/>
    <p:sldId id="259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8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2742F-B201-F140-AF4C-7A8A0507CF39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CC0A-F547-544B-AF4B-EB476CDB0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weekly average is better, not just the average for t+7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4CC0A-F547-544B-AF4B-EB476CDB0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90CD-B2B1-627C-1B66-223FB0D02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395D6-EA93-4CB7-7422-9AEB470E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7E92-0454-313D-B613-73024E7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AD1BE-E2B9-D3D1-82D8-BCC56D10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E6CF-9D62-353D-294E-B2D0CC7A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1AED-05EF-BD93-C2E7-118C6455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3FD77-BF7F-1CA5-BF63-31804924A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37FF-9F40-EA2B-117F-53216D97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A93D-5DF7-0C75-5938-3C356AB7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9BE6A-8789-23E1-7322-BE5FE765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B4A2A-CA92-DAD5-2698-DEF9FB38D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0A191-BA65-7DE9-1137-0C6278945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C5636-D032-95F1-B99F-E0EE83A3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10A7C-6D20-D124-DC72-DBBBE735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D832-F9FE-D655-6768-E723CE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0254-B3F7-A299-0EFA-5870A679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0642-4B2C-C426-C533-6D7BC947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F70A-4DA9-0B2C-68A1-61CBD964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C827-E5C2-704B-47B3-6CD79C1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FF05-C9CF-0CD3-CCAB-819BF71B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9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3B9-D715-6D6E-30AD-65286336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002F2-A210-C746-C917-E5EA44E8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2B4F-21CF-40B3-DB27-E1DFADDC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7D72-E9B6-85AC-9BED-50582F6D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3E26-6192-42FB-A7AF-AACC5F36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C4FC-452C-978E-87AC-DAECBDC4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5013-8DC7-96B5-1DA3-6A38A74E0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94D73-A8DE-37C9-29B4-3A18C828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E5398-A118-0B8D-036B-999B32A2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C3A7-5E30-7A94-84BF-B213BDE8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52876-46BE-8B09-4CD7-BCE8BFFB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E136-D2AD-4A14-F128-4C1DBAB9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C2FA7-0344-4D62-C6E7-F8C1D38D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EF7C1-CFE1-E49A-380C-E2DEC28C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0D14-2317-CCA7-0EDF-456C2C1A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78206-BDD7-35F2-3385-5078778A4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BFA48-8661-3D6B-5562-E26A4F6B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1FDC0-6880-9A58-B9EB-6DF0159D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A5F75-0559-601B-965B-25297F08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05A2-5C5B-B537-8589-CA0D7582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D5227-F9E2-6595-84BA-9EF56DBB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FB40-D486-B5D6-ABB5-B1299375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63529-F066-F51F-E6FD-F00334C1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56335-F8C1-CF59-4EBC-B2508BB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065DD-911C-DFD4-22E8-669549C3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005A7-08B5-7F12-EC31-F0681E9C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FB19-5F6E-99BF-6A03-83579D72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E4E6-85A5-D59B-BF33-F0404F24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C7890-D10F-1B66-6D5E-0FE6CF3EE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6481C-3FCC-5ABF-848C-4CC7ADC9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F43B-A0A9-BAF5-D6AD-CC9C05E6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FE8-80B2-529B-6871-8F7E5FFF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2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5C3D-F834-E4CF-3E31-3AE8FB017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F7154-77A9-864A-C201-89E4AA9E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892AD-7208-9B7D-55D1-71FB9316C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C1799-58C3-0DC4-6521-0ECF070C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27599-5C3B-1D94-E1C9-54F7620E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F4DBB-561B-5A51-D116-4004A094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11192-8FAC-D32E-61CF-510569C2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C9582-995A-D0B2-62A3-945CF080B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6182C-5D0F-525B-BD58-43AC01C12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2147E-5C41-3B40-BEDC-7DAF330655F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E00A-D6B7-0112-9AA2-D3EAA8A4A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9D3F-27BF-5F3A-A7B9-FC2B71141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ACAA2-836D-FF4F-9C51-41ED81B6C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s-s.clide.cloud/files/global/seasonal/forecast/ssh.forecast.anom.glb.season1.png" TargetMode="External"/><Relationship Id="rId2" Type="http://schemas.openxmlformats.org/officeDocument/2006/relationships/hyperlink" Target="http://access-s.clide.cloud/files/global/weekly/forecast/ssh.forecast.anom.glb.week2.p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ei.noaa.gov/products/weather-climate-models/climate-forecast-syst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ei.noaa.gov/products/weather-climate-models/climate-forecast-system" TargetMode="External"/><Relationship Id="rId5" Type="http://schemas.openxmlformats.org/officeDocument/2006/relationships/hyperlink" Target="http://access-s.clide.cloud/files/global/weekly/forecast/rain.forecast.anom.glb.week2.png" TargetMode="External"/><Relationship Id="rId4" Type="http://schemas.openxmlformats.org/officeDocument/2006/relationships/hyperlink" Target="http://www.bom.gov.au/climate/pacific/outlook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m.gov.au/climate/pacific/outlook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ei.noaa.gov/products/weather-climate-models/climate-forecast-system" TargetMode="External"/><Relationship Id="rId4" Type="http://schemas.openxmlformats.org/officeDocument/2006/relationships/hyperlink" Target="http://access-s.clide.cloud/files/global/seasonal/forecast/rain.forecast.anom.glb.season1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products/weather-climate-models/climate-forecast-syste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m.gov.au/climate/pacific/outlooks/" TargetMode="External"/><Relationship Id="rId4" Type="http://schemas.openxmlformats.org/officeDocument/2006/relationships/hyperlink" Target="http://access-s.clide.cloud/files/global/weekly/forecast/tmax.forecast.anom.glb.week2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m.gov.au/climate/pacific/outlook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ei.noaa.gov/products/weather-climate-models/climate-forecast-system" TargetMode="External"/><Relationship Id="rId5" Type="http://schemas.openxmlformats.org/officeDocument/2006/relationships/hyperlink" Target="http://access-s.clide.cloud/files/regional/pacific/seasonal/forecast/tmax.forecast.anom.pacific.season1.png" TargetMode="External"/><Relationship Id="rId4" Type="http://schemas.openxmlformats.org/officeDocument/2006/relationships/hyperlink" Target="http://access-s.clide.cloud/files/regional/pacific/seasonal/forecast/tmin.forecast.anom.pacific.season1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products/weather-climate-models/climate-forecast-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s-s.clide.cloud/files/global/weekly/forecast/ssh.forecast.anom.glb.week2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access-s.clide.cloud/files/global/seasonal/forecast/ssh.forecast.anom.glb.season1.p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ccess-s.clide.cloud/files/global/seasonal/forecast/rain.forecast.anom.glb.season1.png" TargetMode="External"/><Relationship Id="rId2" Type="http://schemas.openxmlformats.org/officeDocument/2006/relationships/hyperlink" Target="http://access-s.clide.cloud/files/global/weekly/forecast/rain.forecast.anom.glb.week2.p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70288-DFF7-8877-F363-DA255598FB07}"/>
              </a:ext>
            </a:extLst>
          </p:cNvPr>
          <p:cNvSpPr txBox="1"/>
          <p:nvPr/>
        </p:nvSpPr>
        <p:spPr>
          <a:xfrm>
            <a:off x="361507" y="16520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Two CSVs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46DDE-DDE4-E351-B0C9-03A52C21B1DC}"/>
              </a:ext>
            </a:extLst>
          </p:cNvPr>
          <p:cNvSpPr txBox="1"/>
          <p:nvPr/>
        </p:nvSpPr>
        <p:spPr>
          <a:xfrm>
            <a:off x="361507" y="4929299"/>
            <a:ext cx="217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daily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Forecast: Weekly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EA83E-1926-0E92-A02D-7F95311A653E}"/>
              </a:ext>
            </a:extLst>
          </p:cNvPr>
          <p:cNvSpPr txBox="1"/>
          <p:nvPr/>
        </p:nvSpPr>
        <p:spPr>
          <a:xfrm>
            <a:off x="4998188" y="4929298"/>
            <a:ext cx="1784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monthly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months 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1659A-5677-E0CF-3BCC-BFE5DDD27368}"/>
              </a:ext>
            </a:extLst>
          </p:cNvPr>
          <p:cNvSpPr txBox="1"/>
          <p:nvPr/>
        </p:nvSpPr>
        <p:spPr>
          <a:xfrm>
            <a:off x="8091377" y="1403498"/>
            <a:ext cx="17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data types: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321E9-DB51-9607-080C-4E39A958DD58}"/>
              </a:ext>
            </a:extLst>
          </p:cNvPr>
          <p:cNvSpPr txBox="1"/>
          <p:nvPr/>
        </p:nvSpPr>
        <p:spPr>
          <a:xfrm>
            <a:off x="8091377" y="1772830"/>
            <a:ext cx="373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Raw (Actual value)</a:t>
            </a:r>
          </a:p>
          <a:p>
            <a:pPr marL="342900" indent="-342900">
              <a:buAutoNum type="arabicPeriod"/>
            </a:pPr>
            <a:r>
              <a:rPr lang="en-US" dirty="0"/>
              <a:t>Anomaly (Difference between averages and raw value)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183F7-CB72-A631-64C6-B3A8EB42F58F}"/>
              </a:ext>
            </a:extLst>
          </p:cNvPr>
          <p:cNvSpPr txBox="1"/>
          <p:nvPr/>
        </p:nvSpPr>
        <p:spPr>
          <a:xfrm>
            <a:off x="8091377" y="3147237"/>
            <a:ext cx="3912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values could be converted to anomaly, but will take time to gather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values do not have an apparent gauge range (for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 up to user preference?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6F3F2-6665-3C28-F260-B9F60E2D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392" y="1328740"/>
            <a:ext cx="2667000" cy="340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EECD5F-7816-3D58-BD94-5D5C51B1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1328740"/>
            <a:ext cx="38608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1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9E7B6-C47C-50D1-87E2-E58B0F907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4CE54-F05D-3643-8B61-AE430BEA3636}"/>
              </a:ext>
            </a:extLst>
          </p:cNvPr>
          <p:cNvSpPr txBox="1"/>
          <p:nvPr/>
        </p:nvSpPr>
        <p:spPr>
          <a:xfrm>
            <a:off x="30335" y="30803"/>
            <a:ext cx="157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B6032-BE3C-54C3-CE77-3F74C1863B01}"/>
              </a:ext>
            </a:extLst>
          </p:cNvPr>
          <p:cNvSpPr txBox="1"/>
          <p:nvPr/>
        </p:nvSpPr>
        <p:spPr>
          <a:xfrm>
            <a:off x="236942" y="289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D84C4-980C-2B44-474E-EA652ADBAA73}"/>
              </a:ext>
            </a:extLst>
          </p:cNvPr>
          <p:cNvSpPr txBox="1"/>
          <p:nvPr/>
        </p:nvSpPr>
        <p:spPr>
          <a:xfrm>
            <a:off x="83896" y="4046546"/>
            <a:ext cx="3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available data options: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1B7FA-CE80-200B-6D3F-D75A4AFBE0FA}"/>
              </a:ext>
            </a:extLst>
          </p:cNvPr>
          <p:cNvSpPr txBox="1"/>
          <p:nvPr/>
        </p:nvSpPr>
        <p:spPr>
          <a:xfrm>
            <a:off x="92502" y="61996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using: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A244C28-5C2B-AC55-8110-566C717F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57224"/>
              </p:ext>
            </p:extLst>
          </p:nvPr>
        </p:nvGraphicFramePr>
        <p:xfrm>
          <a:off x="1849778" y="191487"/>
          <a:ext cx="10166561" cy="368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165">
                  <a:extLst>
                    <a:ext uri="{9D8B030D-6E8A-4147-A177-3AD203B41FA5}">
                      <a16:colId xmlns:a16="http://schemas.microsoft.com/office/drawing/2014/main" val="3117099748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2672511225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1853199570"/>
                    </a:ext>
                  </a:extLst>
                </a:gridCol>
              </a:tblGrid>
              <a:tr h="363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48573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Source: CFS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Total estimates for today, in Celsius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Raw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83411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1751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5C2DA68-62ED-1D92-24E1-2806C847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10246"/>
              </p:ext>
            </p:extLst>
          </p:nvPr>
        </p:nvGraphicFramePr>
        <p:xfrm>
          <a:off x="1849778" y="4432634"/>
          <a:ext cx="10166562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854">
                  <a:extLst>
                    <a:ext uri="{9D8B030D-6E8A-4147-A177-3AD203B41FA5}">
                      <a16:colId xmlns:a16="http://schemas.microsoft.com/office/drawing/2014/main" val="234137263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313072267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11251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Weather stations, yesterday’s rainfall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Last month’s 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2 weeks ahead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Probability of exceeding median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Next 3 months (Mar to May)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Probability of exceeding median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7D06-4FD9-EBAA-DF88-6FF01627F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907F5-A723-5FC8-DE9D-8447DCBD5B95}"/>
              </a:ext>
            </a:extLst>
          </p:cNvPr>
          <p:cNvSpPr txBox="1"/>
          <p:nvPr/>
        </p:nvSpPr>
        <p:spPr>
          <a:xfrm>
            <a:off x="30335" y="3080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B8632-D940-D47C-2BFD-AAD29CA5F9DD}"/>
              </a:ext>
            </a:extLst>
          </p:cNvPr>
          <p:cNvSpPr txBox="1"/>
          <p:nvPr/>
        </p:nvSpPr>
        <p:spPr>
          <a:xfrm>
            <a:off x="236942" y="289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9D122-C2FF-3AF3-2902-23D5E0670C64}"/>
              </a:ext>
            </a:extLst>
          </p:cNvPr>
          <p:cNvSpPr txBox="1"/>
          <p:nvPr/>
        </p:nvSpPr>
        <p:spPr>
          <a:xfrm>
            <a:off x="83895" y="4720865"/>
            <a:ext cx="3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available data options: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32E446-28C7-91BA-4AEB-EBEC1E845771}"/>
              </a:ext>
            </a:extLst>
          </p:cNvPr>
          <p:cNvSpPr txBox="1"/>
          <p:nvPr/>
        </p:nvSpPr>
        <p:spPr>
          <a:xfrm>
            <a:off x="92502" y="61996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using: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F8C2F42-ED9D-CBF0-B245-5B5C69B63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16"/>
              </p:ext>
            </p:extLst>
          </p:nvPr>
        </p:nvGraphicFramePr>
        <p:xfrm>
          <a:off x="1849778" y="191487"/>
          <a:ext cx="10166561" cy="3762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165">
                  <a:extLst>
                    <a:ext uri="{9D8B030D-6E8A-4147-A177-3AD203B41FA5}">
                      <a16:colId xmlns:a16="http://schemas.microsoft.com/office/drawing/2014/main" val="3117099748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2672511225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1853199570"/>
                    </a:ext>
                  </a:extLst>
                </a:gridCol>
              </a:tblGrid>
              <a:tr h="363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48573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Source 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Source: BOM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Difference from average (mm)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Next week (e.g. Jan 25 to 31)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Gauge ranges: -300 to 300 mm (</a:t>
                      </a:r>
                      <a:r>
                        <a:rPr lang="en-US" dirty="0" err="1">
                          <a:hlinkClick r:id="rId2"/>
                        </a:rPr>
                        <a:t>Img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Source: BOM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Difference from average (mm)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Next 3 months (e.g. Feb to Apr)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Gauge ranges: -400 to 400 mm (</a:t>
                      </a:r>
                      <a:r>
                        <a:rPr lang="en-US" dirty="0" err="1">
                          <a:hlinkClick r:id="rId3"/>
                        </a:rPr>
                        <a:t>Img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83411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Notes: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Updated Tuesdays and Thursdays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Unclear what week boundaries they use. It’s varying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Map’s legend range is for global scale. May change every week?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Notes: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Updated every Tuesday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1751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DB83195-8314-538C-4203-1524C4107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54633"/>
              </p:ext>
            </p:extLst>
          </p:nvPr>
        </p:nvGraphicFramePr>
        <p:xfrm>
          <a:off x="1849777" y="5106953"/>
          <a:ext cx="1016656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854">
                  <a:extLst>
                    <a:ext uri="{9D8B030D-6E8A-4147-A177-3AD203B41FA5}">
                      <a16:colId xmlns:a16="http://schemas.microsoft.com/office/drawing/2014/main" val="234137263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313072267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11251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Weather stations, yesterday’s rainfall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Last month’s 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2 weeks ahead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Monthly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Probability of exceeding median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Next 3 months (Mar to May)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Probability of exceeding median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25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B7E2B2-F2A1-7615-49F7-3C2E1E81B663}"/>
              </a:ext>
            </a:extLst>
          </p:cNvPr>
          <p:cNvSpPr txBox="1"/>
          <p:nvPr/>
        </p:nvSpPr>
        <p:spPr>
          <a:xfrm>
            <a:off x="92502" y="1330430"/>
            <a:ext cx="1667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Lat/</a:t>
            </a:r>
            <a:r>
              <a:rPr lang="en-US" dirty="0" err="1"/>
              <a:t>lon</a:t>
            </a:r>
            <a:r>
              <a:rPr lang="en-US" dirty="0"/>
              <a:t> ranges:</a:t>
            </a:r>
          </a:p>
          <a:p>
            <a:r>
              <a:rPr lang="en-US" dirty="0"/>
              <a:t>Lat: 7-8</a:t>
            </a:r>
          </a:p>
          <a:p>
            <a:r>
              <a:rPr lang="en-US" dirty="0"/>
              <a:t>Lon: 134-135</a:t>
            </a:r>
          </a:p>
        </p:txBody>
      </p:sp>
    </p:spTree>
    <p:extLst>
      <p:ext uri="{BB962C8B-B14F-4D97-AF65-F5344CB8AC3E}">
        <p14:creationId xmlns:p14="http://schemas.microsoft.com/office/powerpoint/2010/main" val="390961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79323-0BC2-0B43-F15D-F0A1EF80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B1462-7271-BA39-3559-76DDE0091283}"/>
              </a:ext>
            </a:extLst>
          </p:cNvPr>
          <p:cNvSpPr txBox="1"/>
          <p:nvPr/>
        </p:nvSpPr>
        <p:spPr>
          <a:xfrm>
            <a:off x="30335" y="30803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Wind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031B8-D4A3-E8ED-0934-47A906D0B408}"/>
              </a:ext>
            </a:extLst>
          </p:cNvPr>
          <p:cNvSpPr txBox="1"/>
          <p:nvPr/>
        </p:nvSpPr>
        <p:spPr>
          <a:xfrm>
            <a:off x="236942" y="289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36578-F701-9CDC-C25F-394FE04E67D3}"/>
              </a:ext>
            </a:extLst>
          </p:cNvPr>
          <p:cNvSpPr txBox="1"/>
          <p:nvPr/>
        </p:nvSpPr>
        <p:spPr>
          <a:xfrm>
            <a:off x="83895" y="4966262"/>
            <a:ext cx="443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available data options, not used: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C30520-1AE7-5CE8-0B4B-316BC2C1DB02}"/>
              </a:ext>
            </a:extLst>
          </p:cNvPr>
          <p:cNvSpPr txBox="1"/>
          <p:nvPr/>
        </p:nvSpPr>
        <p:spPr>
          <a:xfrm>
            <a:off x="92502" y="61996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using: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0458494-9701-677E-D07B-2FA1242ED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41347"/>
              </p:ext>
            </p:extLst>
          </p:nvPr>
        </p:nvGraphicFramePr>
        <p:xfrm>
          <a:off x="1849778" y="191487"/>
          <a:ext cx="10166561" cy="4311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165">
                  <a:extLst>
                    <a:ext uri="{9D8B030D-6E8A-4147-A177-3AD203B41FA5}">
                      <a16:colId xmlns:a16="http://schemas.microsoft.com/office/drawing/2014/main" val="3117099748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2672511225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1853199570"/>
                    </a:ext>
                  </a:extLst>
                </a:gridCol>
              </a:tblGrid>
              <a:tr h="363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48573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CFS 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Raw value (m/s)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Average wind speed prediction for today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Ex if today is Jan 23, avg 6-hourly wind speed for Jan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CFS (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Raw value (m/s)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Average wind speed prediction 7 days from now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Ex if today is Jan 23, avg 6-hourly wind speed for Jan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CFS (</a:t>
                      </a:r>
                      <a:r>
                        <a:rPr lang="en-US" dirty="0">
                          <a:hlinkClick r:id="rId2"/>
                        </a:rPr>
                        <a:t>Link</a:t>
                      </a:r>
                      <a:r>
                        <a:rPr lang="en-US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Raw value (m/s)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Average wind speed prediction for 3 months from now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Ex if today is January, avg 6-hourly wind speed for all of April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83411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Potentially able to calculate anomalies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X m/s above 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Potentially able to calculate anomalies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 X m/s above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1751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3F30687-CD57-6DCD-EC97-743672837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76666"/>
              </p:ext>
            </p:extLst>
          </p:nvPr>
        </p:nvGraphicFramePr>
        <p:xfrm>
          <a:off x="1849778" y="5352350"/>
          <a:ext cx="101665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854">
                  <a:extLst>
                    <a:ext uri="{9D8B030D-6E8A-4147-A177-3AD203B41FA5}">
                      <a16:colId xmlns:a16="http://schemas.microsoft.com/office/drawing/2014/main" val="234137263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313072267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11251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Weather station hourly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Monthly forecasts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6-month 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88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AA025-1FF8-2AE1-F943-2835A543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8" y="949917"/>
            <a:ext cx="3513773" cy="3132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27A44-EB83-2F8E-2E24-0E1A53A1F165}"/>
              </a:ext>
            </a:extLst>
          </p:cNvPr>
          <p:cNvSpPr txBox="1"/>
          <p:nvPr/>
        </p:nvSpPr>
        <p:spPr>
          <a:xfrm>
            <a:off x="361507" y="165205"/>
            <a:ext cx="558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Rain – Current and forecast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3201EB-DCC3-4E9E-D30A-5E21551727CE}"/>
              </a:ext>
            </a:extLst>
          </p:cNvPr>
          <p:cNvSpPr txBox="1"/>
          <p:nvPr/>
        </p:nvSpPr>
        <p:spPr>
          <a:xfrm>
            <a:off x="3925363" y="1382746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1. </a:t>
            </a:r>
            <a:r>
              <a:rPr lang="en-US" dirty="0" err="1">
                <a:sym typeface="Wingdings" pitchFamily="2" charset="2"/>
              </a:rPr>
              <a:t>Rain_raw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29F81-55F2-C0D1-3C31-5424F1F50628}"/>
              </a:ext>
            </a:extLst>
          </p:cNvPr>
          <p:cNvSpPr txBox="1"/>
          <p:nvPr/>
        </p:nvSpPr>
        <p:spPr>
          <a:xfrm>
            <a:off x="7995316" y="3296271"/>
            <a:ext cx="159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2. </a:t>
            </a:r>
            <a:r>
              <a:rPr lang="en-US" dirty="0" err="1">
                <a:sym typeface="Wingdings" pitchFamily="2" charset="2"/>
              </a:rPr>
              <a:t>Rain_anom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68E38C-DDDB-BCC9-E68B-D5DD1B7A3B02}"/>
              </a:ext>
            </a:extLst>
          </p:cNvPr>
          <p:cNvSpPr txBox="1"/>
          <p:nvPr/>
        </p:nvSpPr>
        <p:spPr>
          <a:xfrm>
            <a:off x="8514569" y="3665603"/>
            <a:ext cx="3242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Rainfall anomaly, difference from average for next week (</a:t>
            </a:r>
            <a:r>
              <a:rPr lang="en-US" dirty="0" err="1"/>
              <a:t>eg</a:t>
            </a:r>
            <a:r>
              <a:rPr lang="en-US" dirty="0"/>
              <a:t> Jan 27 to Feb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4"/>
              </a:rPr>
              <a:t>BOM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Gauge ranges: -150 to 150 mm </a:t>
            </a:r>
            <a:r>
              <a:rPr lang="en-US" dirty="0">
                <a:hlinkClick r:id="rId5"/>
              </a:rPr>
              <a:t>Img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* Unclear how the week range is determined. Updates biweekly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F8EEC-DCFF-E4EF-D8E1-C2543C0E6E6A}"/>
              </a:ext>
            </a:extLst>
          </p:cNvPr>
          <p:cNvSpPr txBox="1"/>
          <p:nvPr/>
        </p:nvSpPr>
        <p:spPr>
          <a:xfrm>
            <a:off x="4132446" y="1739344"/>
            <a:ext cx="344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rainfall for today (</a:t>
            </a:r>
            <a:r>
              <a:rPr lang="en-US" dirty="0" err="1"/>
              <a:t>eg</a:t>
            </a:r>
            <a:r>
              <a:rPr lang="en-US" dirty="0"/>
              <a:t> Jan 24, Palau time)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6"/>
              </a:rPr>
              <a:t>CFS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B185D-2BC4-89CE-5726-005F4FA64807}"/>
              </a:ext>
            </a:extLst>
          </p:cNvPr>
          <p:cNvSpPr/>
          <p:nvPr/>
        </p:nvSpPr>
        <p:spPr>
          <a:xfrm>
            <a:off x="200959" y="1314853"/>
            <a:ext cx="3482833" cy="574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E309B-8F4C-C72C-528F-E0D40C8A465D}"/>
              </a:ext>
            </a:extLst>
          </p:cNvPr>
          <p:cNvSpPr txBox="1"/>
          <p:nvPr/>
        </p:nvSpPr>
        <p:spPr>
          <a:xfrm>
            <a:off x="5475760" y="928651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Current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A9CB07-6927-7064-5F74-4DB8BFC583DA}"/>
              </a:ext>
            </a:extLst>
          </p:cNvPr>
          <p:cNvSpPr txBox="1"/>
          <p:nvPr/>
        </p:nvSpPr>
        <p:spPr>
          <a:xfrm>
            <a:off x="9381453" y="928651"/>
            <a:ext cx="10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Forecast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CC878-4C44-5E4D-BC5D-F9CE74A4C12D}"/>
              </a:ext>
            </a:extLst>
          </p:cNvPr>
          <p:cNvSpPr txBox="1"/>
          <p:nvPr/>
        </p:nvSpPr>
        <p:spPr>
          <a:xfrm>
            <a:off x="7995316" y="1382746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1. </a:t>
            </a:r>
            <a:r>
              <a:rPr lang="en-US" dirty="0" err="1">
                <a:sym typeface="Wingdings" pitchFamily="2" charset="2"/>
              </a:rPr>
              <a:t>Rain_raw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092C0-D938-8587-CB88-CDACA99AAAAC}"/>
              </a:ext>
            </a:extLst>
          </p:cNvPr>
          <p:cNvSpPr txBox="1"/>
          <p:nvPr/>
        </p:nvSpPr>
        <p:spPr>
          <a:xfrm>
            <a:off x="8202399" y="1739344"/>
            <a:ext cx="3445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Total rainfall 7 days from now (</a:t>
            </a:r>
            <a:r>
              <a:rPr lang="en-US" dirty="0" err="1"/>
              <a:t>eg</a:t>
            </a:r>
            <a:r>
              <a:rPr lang="en-US" dirty="0"/>
              <a:t> Jan 31, Palau time)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6"/>
              </a:rPr>
              <a:t>CFS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287FC-3C94-591C-7DD5-8AA5C0F7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9A85D5-5BC9-9F97-996D-8F8ADAD79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44" y="996202"/>
            <a:ext cx="2496733" cy="3186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81157-A63D-DA26-038D-C8C3C9108824}"/>
              </a:ext>
            </a:extLst>
          </p:cNvPr>
          <p:cNvSpPr txBox="1"/>
          <p:nvPr/>
        </p:nvSpPr>
        <p:spPr>
          <a:xfrm>
            <a:off x="361507" y="165205"/>
            <a:ext cx="3024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Rain - Outlook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208BA-F37E-7F78-8F19-73B6AE44A9D2}"/>
              </a:ext>
            </a:extLst>
          </p:cNvPr>
          <p:cNvSpPr/>
          <p:nvPr/>
        </p:nvSpPr>
        <p:spPr>
          <a:xfrm>
            <a:off x="530742" y="1384868"/>
            <a:ext cx="262173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41F4A-BEE2-AA62-72ED-FD21A7DAB100}"/>
              </a:ext>
            </a:extLst>
          </p:cNvPr>
          <p:cNvSpPr txBox="1"/>
          <p:nvPr/>
        </p:nvSpPr>
        <p:spPr>
          <a:xfrm>
            <a:off x="3795823" y="1525899"/>
            <a:ext cx="133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1. </a:t>
            </a:r>
            <a:r>
              <a:rPr lang="en-US" dirty="0" err="1">
                <a:sym typeface="Wingdings" pitchFamily="2" charset="2"/>
              </a:rPr>
              <a:t>Rain_raw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0713A-2B28-C452-C0A6-0E3E9B49D562}"/>
              </a:ext>
            </a:extLst>
          </p:cNvPr>
          <p:cNvSpPr txBox="1"/>
          <p:nvPr/>
        </p:nvSpPr>
        <p:spPr>
          <a:xfrm>
            <a:off x="3795823" y="3275552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2. </a:t>
            </a:r>
            <a:r>
              <a:rPr lang="en-US" dirty="0" err="1">
                <a:sym typeface="Wingdings" pitchFamily="2" charset="2"/>
              </a:rPr>
              <a:t>Rain_anom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26BDA-9813-7E36-2AD0-49F20E6ADF5E}"/>
              </a:ext>
            </a:extLst>
          </p:cNvPr>
          <p:cNvSpPr txBox="1"/>
          <p:nvPr/>
        </p:nvSpPr>
        <p:spPr>
          <a:xfrm>
            <a:off x="4315076" y="3644884"/>
            <a:ext cx="7346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Rainfall anomaly, difference from average for next three-month period (February to April)</a:t>
            </a:r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BOM</a:t>
            </a:r>
            <a:endParaRPr lang="en-US" dirty="0"/>
          </a:p>
          <a:p>
            <a:r>
              <a:rPr lang="en-US" dirty="0"/>
              <a:t>Gauge ranges: -400 to 400 mm </a:t>
            </a:r>
            <a:r>
              <a:rPr lang="en-US" dirty="0">
                <a:hlinkClick r:id="rId4"/>
              </a:rPr>
              <a:t>Img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A291D-EBE5-B6DE-1F10-2DF211069ECA}"/>
              </a:ext>
            </a:extLst>
          </p:cNvPr>
          <p:cNvSpPr txBox="1"/>
          <p:nvPr/>
        </p:nvSpPr>
        <p:spPr>
          <a:xfrm>
            <a:off x="4383612" y="1920304"/>
            <a:ext cx="5262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rainfall for t+3 months (</a:t>
            </a:r>
            <a:r>
              <a:rPr lang="en-US" dirty="0" err="1"/>
              <a:t>eg</a:t>
            </a:r>
            <a:r>
              <a:rPr lang="en-US" dirty="0"/>
              <a:t> total rainfall in April)</a:t>
            </a:r>
          </a:p>
          <a:p>
            <a:r>
              <a:rPr lang="en-US" dirty="0"/>
              <a:t>Source: </a:t>
            </a:r>
            <a:r>
              <a:rPr lang="en-US" dirty="0">
                <a:hlinkClick r:id="rId5"/>
              </a:rPr>
              <a:t>CFS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FB930-61EE-943F-5925-4BB5B516B76D}"/>
              </a:ext>
            </a:extLst>
          </p:cNvPr>
          <p:cNvSpPr txBox="1"/>
          <p:nvPr/>
        </p:nvSpPr>
        <p:spPr>
          <a:xfrm>
            <a:off x="3795823" y="1156567"/>
            <a:ext cx="14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Two options: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3E5C6-FE96-D34C-D1CA-752791D598CA}"/>
              </a:ext>
            </a:extLst>
          </p:cNvPr>
          <p:cNvSpPr txBox="1"/>
          <p:nvPr/>
        </p:nvSpPr>
        <p:spPr>
          <a:xfrm>
            <a:off x="6888378" y="62687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29327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5933-8E06-6F72-6F03-BC6C5ECC7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A36669-EDD4-B078-F376-8049DDF4D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8" y="1198754"/>
            <a:ext cx="3285801" cy="2929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72800-7C58-D7D1-DED1-23D0C69329B7}"/>
              </a:ext>
            </a:extLst>
          </p:cNvPr>
          <p:cNvSpPr txBox="1"/>
          <p:nvPr/>
        </p:nvSpPr>
        <p:spPr>
          <a:xfrm>
            <a:off x="61527" y="7633"/>
            <a:ext cx="5776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Temp – Current and forecast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F9267A-1E15-1168-53D3-71859900EE25}"/>
              </a:ext>
            </a:extLst>
          </p:cNvPr>
          <p:cNvSpPr txBox="1"/>
          <p:nvPr/>
        </p:nvSpPr>
        <p:spPr>
          <a:xfrm>
            <a:off x="3935996" y="1108059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1. </a:t>
            </a:r>
            <a:r>
              <a:rPr lang="en-US" dirty="0" err="1">
                <a:sym typeface="Wingdings" pitchFamily="2" charset="2"/>
              </a:rPr>
              <a:t>Tmean_raw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DBCFF0-2AA9-437C-18DA-BAE1BD5500DE}"/>
              </a:ext>
            </a:extLst>
          </p:cNvPr>
          <p:cNvSpPr/>
          <p:nvPr/>
        </p:nvSpPr>
        <p:spPr>
          <a:xfrm>
            <a:off x="222040" y="2079247"/>
            <a:ext cx="3285801" cy="1434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22C010-B68F-DDED-2CB3-F5A86B63CAAB}"/>
              </a:ext>
            </a:extLst>
          </p:cNvPr>
          <p:cNvSpPr txBox="1"/>
          <p:nvPr/>
        </p:nvSpPr>
        <p:spPr>
          <a:xfrm>
            <a:off x="5486393" y="653964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Current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2F44FC-F785-7FEA-FEB7-03BAA14A80D8}"/>
              </a:ext>
            </a:extLst>
          </p:cNvPr>
          <p:cNvSpPr txBox="1"/>
          <p:nvPr/>
        </p:nvSpPr>
        <p:spPr>
          <a:xfrm>
            <a:off x="9392086" y="653964"/>
            <a:ext cx="10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Forecast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EE07C-388B-8167-1D84-74BE7BD84F67}"/>
              </a:ext>
            </a:extLst>
          </p:cNvPr>
          <p:cNvSpPr txBox="1"/>
          <p:nvPr/>
        </p:nvSpPr>
        <p:spPr>
          <a:xfrm>
            <a:off x="4285563" y="1493187"/>
            <a:ext cx="312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temp for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CFS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2BD79-2538-E820-6EF5-FBED50F4F2D0}"/>
              </a:ext>
            </a:extLst>
          </p:cNvPr>
          <p:cNvSpPr txBox="1"/>
          <p:nvPr/>
        </p:nvSpPr>
        <p:spPr>
          <a:xfrm>
            <a:off x="3931031" y="2580378"/>
            <a:ext cx="236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2. </a:t>
            </a:r>
            <a:r>
              <a:rPr lang="en-US" dirty="0" err="1">
                <a:sym typeface="Wingdings" pitchFamily="2" charset="2"/>
              </a:rPr>
              <a:t>Tmin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Tmax_raw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1645C-5D3A-AE35-2FCA-AE9CDB9B5E6F}"/>
              </a:ext>
            </a:extLst>
          </p:cNvPr>
          <p:cNvSpPr txBox="1"/>
          <p:nvPr/>
        </p:nvSpPr>
        <p:spPr>
          <a:xfrm>
            <a:off x="4285563" y="3034473"/>
            <a:ext cx="31253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gauges: Min and max temp for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CFS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9DF2D-B476-8E5B-B069-EAFDC9183300}"/>
              </a:ext>
            </a:extLst>
          </p:cNvPr>
          <p:cNvSpPr txBox="1"/>
          <p:nvPr/>
        </p:nvSpPr>
        <p:spPr>
          <a:xfrm>
            <a:off x="7479854" y="1108059"/>
            <a:ext cx="15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1. </a:t>
            </a:r>
            <a:r>
              <a:rPr lang="en-US" dirty="0" err="1">
                <a:sym typeface="Wingdings" pitchFamily="2" charset="2"/>
              </a:rPr>
              <a:t>Tmean_raw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FC44E-CCE6-DCA5-D324-FB077D0A2CE0}"/>
              </a:ext>
            </a:extLst>
          </p:cNvPr>
          <p:cNvSpPr txBox="1"/>
          <p:nvPr/>
        </p:nvSpPr>
        <p:spPr>
          <a:xfrm>
            <a:off x="7733727" y="1453915"/>
            <a:ext cx="4589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temp for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CFS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E53B9-9C27-D620-699B-DDD7EAC95209}"/>
              </a:ext>
            </a:extLst>
          </p:cNvPr>
          <p:cNvSpPr txBox="1"/>
          <p:nvPr/>
        </p:nvSpPr>
        <p:spPr>
          <a:xfrm>
            <a:off x="7548816" y="2584572"/>
            <a:ext cx="236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2. </a:t>
            </a:r>
            <a:r>
              <a:rPr lang="en-US" dirty="0" err="1">
                <a:sym typeface="Wingdings" pitchFamily="2" charset="2"/>
              </a:rPr>
              <a:t>Tmin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Tmax_raw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F8E83B-1CC9-2BF2-05A2-A0327F924177}"/>
              </a:ext>
            </a:extLst>
          </p:cNvPr>
          <p:cNvSpPr txBox="1"/>
          <p:nvPr/>
        </p:nvSpPr>
        <p:spPr>
          <a:xfrm>
            <a:off x="7733727" y="2974436"/>
            <a:ext cx="4589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gauges: Min and max temp 7 days from now (</a:t>
            </a:r>
            <a:r>
              <a:rPr lang="en-US" dirty="0" err="1"/>
              <a:t>eg</a:t>
            </a:r>
            <a:r>
              <a:rPr lang="en-US" dirty="0"/>
              <a:t> Jan 31, Palau time)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CFS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FCF1B-961F-5EB1-F6EA-32AECA6FD4F9}"/>
              </a:ext>
            </a:extLst>
          </p:cNvPr>
          <p:cNvSpPr txBox="1"/>
          <p:nvPr/>
        </p:nvSpPr>
        <p:spPr>
          <a:xfrm>
            <a:off x="7410893" y="4402625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3. </a:t>
            </a:r>
            <a:r>
              <a:rPr lang="en-US" dirty="0" err="1">
                <a:sym typeface="Wingdings" pitchFamily="2" charset="2"/>
              </a:rPr>
              <a:t>Tmin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Tmax_anomaly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1B795-6A09-C8FA-4BD8-1D026EEBEFA5}"/>
              </a:ext>
            </a:extLst>
          </p:cNvPr>
          <p:cNvSpPr txBox="1"/>
          <p:nvPr/>
        </p:nvSpPr>
        <p:spPr>
          <a:xfrm>
            <a:off x="7733727" y="4771957"/>
            <a:ext cx="45894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gauges: Min and max temp for next week (</a:t>
            </a:r>
            <a:r>
              <a:rPr lang="en-US" dirty="0" err="1"/>
              <a:t>eg</a:t>
            </a:r>
            <a:r>
              <a:rPr lang="en-US" dirty="0"/>
              <a:t> Jan 27 to Feb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Gauge: +/- 6 deg </a:t>
            </a:r>
            <a:r>
              <a:rPr lang="en-US" dirty="0">
                <a:hlinkClick r:id="rId4"/>
              </a:rPr>
              <a:t>Img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5"/>
              </a:rPr>
              <a:t>BOM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5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F425B-4110-9FEF-B2A9-F5575F6A3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C4B7F7-AD53-C4C3-1D7D-178E026B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8" y="1179717"/>
            <a:ext cx="2645736" cy="3376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1ACFD-5295-3B37-0379-EF07F67B90D5}"/>
              </a:ext>
            </a:extLst>
          </p:cNvPr>
          <p:cNvSpPr txBox="1"/>
          <p:nvPr/>
        </p:nvSpPr>
        <p:spPr>
          <a:xfrm>
            <a:off x="361507" y="165205"/>
            <a:ext cx="4636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Temperature - Outlook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14D7C-3F92-3E80-FD73-7843F6750E50}"/>
              </a:ext>
            </a:extLst>
          </p:cNvPr>
          <p:cNvSpPr/>
          <p:nvPr/>
        </p:nvSpPr>
        <p:spPr>
          <a:xfrm>
            <a:off x="490869" y="2254825"/>
            <a:ext cx="2746745" cy="1647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2C2DAD-1617-BD29-24A5-A80B64DAECB5}"/>
              </a:ext>
            </a:extLst>
          </p:cNvPr>
          <p:cNvSpPr txBox="1"/>
          <p:nvPr/>
        </p:nvSpPr>
        <p:spPr>
          <a:xfrm>
            <a:off x="3784113" y="92265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219C6-02EA-DB63-C4C7-C1A2ADBE079C}"/>
              </a:ext>
            </a:extLst>
          </p:cNvPr>
          <p:cNvSpPr txBox="1"/>
          <p:nvPr/>
        </p:nvSpPr>
        <p:spPr>
          <a:xfrm>
            <a:off x="3784113" y="1371600"/>
            <a:ext cx="280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Display </a:t>
            </a:r>
            <a:r>
              <a:rPr lang="en-US" dirty="0" err="1"/>
              <a:t>Tmean_raw</a:t>
            </a:r>
            <a:r>
              <a:rPr lang="en-US" dirty="0"/>
              <a:t> only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6ABA8-BD95-B6E8-843B-FC1FE3F1BCC8}"/>
              </a:ext>
            </a:extLst>
          </p:cNvPr>
          <p:cNvSpPr txBox="1"/>
          <p:nvPr/>
        </p:nvSpPr>
        <p:spPr>
          <a:xfrm>
            <a:off x="3784113" y="317620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Display </a:t>
            </a:r>
            <a:r>
              <a:rPr lang="en-US" dirty="0" err="1"/>
              <a:t>Tmin</a:t>
            </a:r>
            <a:r>
              <a:rPr lang="en-US" dirty="0"/>
              <a:t>/</a:t>
            </a:r>
            <a:r>
              <a:rPr lang="en-US" dirty="0" err="1"/>
              <a:t>max_raw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84D2F-CE5E-AD83-9C27-3245A98229CE}"/>
              </a:ext>
            </a:extLst>
          </p:cNvPr>
          <p:cNvSpPr txBox="1"/>
          <p:nvPr/>
        </p:nvSpPr>
        <p:spPr>
          <a:xfrm>
            <a:off x="3784113" y="4980802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Display </a:t>
            </a:r>
            <a:r>
              <a:rPr lang="en-US" dirty="0" err="1"/>
              <a:t>Tmin</a:t>
            </a:r>
            <a:r>
              <a:rPr lang="en-US" dirty="0"/>
              <a:t>/max anomalies (2 gauges)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60070-FADE-BA9D-7BBB-F2ED18C21118}"/>
              </a:ext>
            </a:extLst>
          </p:cNvPr>
          <p:cNvSpPr txBox="1"/>
          <p:nvPr/>
        </p:nvSpPr>
        <p:spPr>
          <a:xfrm>
            <a:off x="4274931" y="5400987"/>
            <a:ext cx="695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gauges: </a:t>
            </a:r>
            <a:r>
              <a:rPr lang="en-US" dirty="0" err="1"/>
              <a:t>Tmin</a:t>
            </a:r>
            <a:r>
              <a:rPr lang="en-US" dirty="0"/>
              <a:t>/</a:t>
            </a:r>
            <a:r>
              <a:rPr lang="en-US" dirty="0" err="1"/>
              <a:t>tmax</a:t>
            </a:r>
            <a:r>
              <a:rPr lang="en-US" dirty="0"/>
              <a:t> difference from average, for next three-month period (</a:t>
            </a:r>
            <a:r>
              <a:rPr lang="en-US" dirty="0" err="1"/>
              <a:t>eg</a:t>
            </a:r>
            <a:r>
              <a:rPr lang="en-US" dirty="0"/>
              <a:t> Feb to April)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BOM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Gauge ranges: -6 to 6 C  </a:t>
            </a:r>
            <a:r>
              <a:rPr lang="en-US" dirty="0">
                <a:hlinkClick r:id="rId4"/>
              </a:rPr>
              <a:t>Tmin</a:t>
            </a:r>
            <a:r>
              <a:rPr lang="en-US" dirty="0"/>
              <a:t> &amp; </a:t>
            </a:r>
            <a:r>
              <a:rPr lang="en-US" dirty="0">
                <a:hlinkClick r:id="rId5"/>
              </a:rPr>
              <a:t>Tmax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7A6A5-446B-2491-D11A-5C452C59C518}"/>
              </a:ext>
            </a:extLst>
          </p:cNvPr>
          <p:cNvSpPr txBox="1"/>
          <p:nvPr/>
        </p:nvSpPr>
        <p:spPr>
          <a:xfrm>
            <a:off x="4274931" y="3632849"/>
            <a:ext cx="77813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gauges: Mean min/max temperature for t+3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6"/>
              </a:rPr>
              <a:t>CFS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display up to 9 months ahead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77A96-1378-9FAC-B294-F35D111A9CDA}"/>
              </a:ext>
            </a:extLst>
          </p:cNvPr>
          <p:cNvSpPr txBox="1"/>
          <p:nvPr/>
        </p:nvSpPr>
        <p:spPr>
          <a:xfrm>
            <a:off x="4274930" y="1767874"/>
            <a:ext cx="7917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temp for t+3months (</a:t>
            </a:r>
            <a:r>
              <a:rPr lang="en-US" dirty="0" err="1"/>
              <a:t>eg</a:t>
            </a:r>
            <a:r>
              <a:rPr lang="en-US" dirty="0"/>
              <a:t> mean temp in April)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6"/>
              </a:rPr>
              <a:t>CFS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display up to 9 months ahead</a:t>
            </a:r>
          </a:p>
        </p:txBody>
      </p:sp>
    </p:spTree>
    <p:extLst>
      <p:ext uri="{BB962C8B-B14F-4D97-AF65-F5344CB8AC3E}">
        <p14:creationId xmlns:p14="http://schemas.microsoft.com/office/powerpoint/2010/main" val="298141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25F4-640D-FCFF-8E0B-D7779AF5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33359A-A3AC-DAF8-CE75-F2F11662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288" y="1107317"/>
            <a:ext cx="2236575" cy="2896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16335-069B-AB04-4F06-F6B82DC3376D}"/>
              </a:ext>
            </a:extLst>
          </p:cNvPr>
          <p:cNvSpPr txBox="1"/>
          <p:nvPr/>
        </p:nvSpPr>
        <p:spPr>
          <a:xfrm>
            <a:off x="361507" y="165205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Wind Speed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2DC96-606A-166F-7BF3-2DBCE4CE6187}"/>
              </a:ext>
            </a:extLst>
          </p:cNvPr>
          <p:cNvSpPr txBox="1"/>
          <p:nvPr/>
        </p:nvSpPr>
        <p:spPr>
          <a:xfrm>
            <a:off x="4800406" y="1260485"/>
            <a:ext cx="28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Display wind speed (raw)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1884BF-4D26-7DD4-2746-A04F7DEF8645}"/>
              </a:ext>
            </a:extLst>
          </p:cNvPr>
          <p:cNvSpPr txBox="1"/>
          <p:nvPr/>
        </p:nvSpPr>
        <p:spPr>
          <a:xfrm>
            <a:off x="5291223" y="1656759"/>
            <a:ext cx="7917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wind speed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CFS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Unit: m/s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46875E-27B1-0987-A730-6E4D1AA94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13" y="1107317"/>
            <a:ext cx="3249656" cy="2896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88EFD0-27D0-7B4A-9A59-0F523778A99F}"/>
              </a:ext>
            </a:extLst>
          </p:cNvPr>
          <p:cNvSpPr txBox="1"/>
          <p:nvPr/>
        </p:nvSpPr>
        <p:spPr>
          <a:xfrm>
            <a:off x="5291223" y="2967335"/>
            <a:ext cx="5030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Current: Average wind speed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Forecast: t+7 day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Outlook: Average three months away (</a:t>
            </a:r>
            <a:r>
              <a:rPr lang="en-US" dirty="0" err="1"/>
              <a:t>Eg</a:t>
            </a:r>
            <a:r>
              <a:rPr lang="en-US" dirty="0"/>
              <a:t> April)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4B32C-779C-3C09-3E17-11434D14208A}"/>
              </a:ext>
            </a:extLst>
          </p:cNvPr>
          <p:cNvSpPr/>
          <p:nvPr/>
        </p:nvSpPr>
        <p:spPr>
          <a:xfrm>
            <a:off x="361507" y="3336654"/>
            <a:ext cx="4243356" cy="356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971F6-3C56-1436-9897-ADAAFEED7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73F5DA-1411-D0D5-D53C-3A76ED54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49" y="1107317"/>
            <a:ext cx="2195588" cy="2801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F75E3D-5DAC-46CB-8AF4-D51541BB863E}"/>
              </a:ext>
            </a:extLst>
          </p:cNvPr>
          <p:cNvSpPr txBox="1"/>
          <p:nvPr/>
        </p:nvSpPr>
        <p:spPr>
          <a:xfrm>
            <a:off x="361507" y="165205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6E3AB-6273-81ED-9202-9C251C831D53}"/>
              </a:ext>
            </a:extLst>
          </p:cNvPr>
          <p:cNvSpPr txBox="1"/>
          <p:nvPr/>
        </p:nvSpPr>
        <p:spPr>
          <a:xfrm>
            <a:off x="5375635" y="1107317"/>
            <a:ext cx="2832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63C36-D55A-E07D-E81D-D304BB33B6AF}"/>
              </a:ext>
            </a:extLst>
          </p:cNvPr>
          <p:cNvSpPr txBox="1"/>
          <p:nvPr/>
        </p:nvSpPr>
        <p:spPr>
          <a:xfrm>
            <a:off x="5375635" y="2287887"/>
            <a:ext cx="4210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anomaly for next week (</a:t>
            </a:r>
            <a:r>
              <a:rPr lang="en-US" dirty="0" err="1"/>
              <a:t>eg</a:t>
            </a:r>
            <a:r>
              <a:rPr lang="en-US" dirty="0"/>
              <a:t> Jan 27 to Feb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Gauge: -300/300 mm </a:t>
            </a:r>
            <a:r>
              <a:rPr lang="en-US" dirty="0" err="1">
                <a:hlinkClick r:id="rId3"/>
              </a:rPr>
              <a:t>img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BA3CC-EC32-E253-A85C-DBC563047527}"/>
              </a:ext>
            </a:extLst>
          </p:cNvPr>
          <p:cNvSpPr txBox="1"/>
          <p:nvPr/>
        </p:nvSpPr>
        <p:spPr>
          <a:xfrm>
            <a:off x="5375635" y="1871078"/>
            <a:ext cx="283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Forecast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CC0AE4-46C0-CD20-6AA1-4632326BC4E8}"/>
              </a:ext>
            </a:extLst>
          </p:cNvPr>
          <p:cNvSpPr txBox="1"/>
          <p:nvPr/>
        </p:nvSpPr>
        <p:spPr>
          <a:xfrm>
            <a:off x="5375635" y="3816661"/>
            <a:ext cx="283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Outlook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823D6C-78BE-F43B-DBC2-610B3B391C6B}"/>
              </a:ext>
            </a:extLst>
          </p:cNvPr>
          <p:cNvSpPr txBox="1"/>
          <p:nvPr/>
        </p:nvSpPr>
        <p:spPr>
          <a:xfrm>
            <a:off x="5375635" y="4233840"/>
            <a:ext cx="4210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 anomaly for next three-month period (</a:t>
            </a:r>
            <a:r>
              <a:rPr lang="en-US" dirty="0" err="1"/>
              <a:t>eg</a:t>
            </a:r>
            <a:r>
              <a:rPr lang="en-US" dirty="0"/>
              <a:t> Feb to April)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Gauge: -300/300 mm </a:t>
            </a:r>
            <a:r>
              <a:rPr lang="en-US" dirty="0" err="1">
                <a:hlinkClick r:id="rId4"/>
              </a:rPr>
              <a:t>img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C7717E-6C79-DED9-67C9-296B2A602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23" y="1107317"/>
            <a:ext cx="3233535" cy="28825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DB4E0A-2126-A8B5-6C6E-EE7340DD1167}"/>
              </a:ext>
            </a:extLst>
          </p:cNvPr>
          <p:cNvSpPr/>
          <p:nvPr/>
        </p:nvSpPr>
        <p:spPr>
          <a:xfrm>
            <a:off x="361507" y="3633228"/>
            <a:ext cx="4243356" cy="356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947E8-910D-32A3-473A-073ACDDA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725" y="2960557"/>
            <a:ext cx="10150549" cy="936885"/>
          </a:xfrm>
        </p:spPr>
        <p:txBody>
          <a:bodyPr/>
          <a:lstStyle/>
          <a:p>
            <a:r>
              <a:rPr lang="en-US" dirty="0"/>
              <a:t>Data Sources and Other Notes</a:t>
            </a:r>
          </a:p>
        </p:txBody>
      </p:sp>
    </p:spTree>
    <p:extLst>
      <p:ext uri="{BB962C8B-B14F-4D97-AF65-F5344CB8AC3E}">
        <p14:creationId xmlns:p14="http://schemas.microsoft.com/office/powerpoint/2010/main" val="15003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6633C7-8F4A-C291-146B-14047D557B9F}"/>
              </a:ext>
            </a:extLst>
          </p:cNvPr>
          <p:cNvSpPr txBox="1"/>
          <p:nvPr/>
        </p:nvSpPr>
        <p:spPr>
          <a:xfrm>
            <a:off x="30335" y="30803"/>
            <a:ext cx="135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Rainfall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CC5AF-7415-7299-377F-A90A9E21341C}"/>
              </a:ext>
            </a:extLst>
          </p:cNvPr>
          <p:cNvSpPr txBox="1"/>
          <p:nvPr/>
        </p:nvSpPr>
        <p:spPr>
          <a:xfrm>
            <a:off x="236942" y="2892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039E7E-28C5-7B02-10A0-24083F700D4B}"/>
              </a:ext>
            </a:extLst>
          </p:cNvPr>
          <p:cNvSpPr txBox="1"/>
          <p:nvPr/>
        </p:nvSpPr>
        <p:spPr>
          <a:xfrm>
            <a:off x="0" y="4779859"/>
            <a:ext cx="3531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available data options: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D93F7-C2E8-96F1-DAAC-135EFC077E8B}"/>
              </a:ext>
            </a:extLst>
          </p:cNvPr>
          <p:cNvSpPr txBox="1"/>
          <p:nvPr/>
        </p:nvSpPr>
        <p:spPr>
          <a:xfrm>
            <a:off x="92502" y="619961"/>
            <a:ext cx="17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Currently using: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DD55FAC-71A1-FFD2-A095-45B321E9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88412"/>
              </p:ext>
            </p:extLst>
          </p:nvPr>
        </p:nvGraphicFramePr>
        <p:xfrm>
          <a:off x="1849778" y="191487"/>
          <a:ext cx="10166561" cy="3915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165">
                  <a:extLst>
                    <a:ext uri="{9D8B030D-6E8A-4147-A177-3AD203B41FA5}">
                      <a16:colId xmlns:a16="http://schemas.microsoft.com/office/drawing/2014/main" val="3117099748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2672511225"/>
                    </a:ext>
                  </a:extLst>
                </a:gridCol>
                <a:gridCol w="3409198">
                  <a:extLst>
                    <a:ext uri="{9D8B030D-6E8A-4147-A177-3AD203B41FA5}">
                      <a16:colId xmlns:a16="http://schemas.microsoft.com/office/drawing/2014/main" val="1853199570"/>
                    </a:ext>
                  </a:extLst>
                </a:gridCol>
              </a:tblGrid>
              <a:tr h="518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48573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Source: CFS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Total estimates for today, in mm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Raw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Source: BOM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Difference from average (mm)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Next week (e.g. Jan 25 to 31)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Gauge ranges: -150 to 150mm </a:t>
                      </a:r>
                      <a:r>
                        <a:rPr lang="en-US" dirty="0">
                          <a:hlinkClick r:id="rId2"/>
                        </a:rPr>
                        <a:t>Img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Source: BOM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Difference from average (mm)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Next 3 months (e.g. Feb to Apr)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Gauge ranges: -400 to 400 mm </a:t>
                      </a:r>
                      <a:r>
                        <a:rPr lang="en-US" dirty="0">
                          <a:hlinkClick r:id="rId3"/>
                        </a:rPr>
                        <a:t>Img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583411"/>
                  </a:ext>
                </a:extLst>
              </a:tr>
              <a:tr h="165964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Notes: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Updated Tuesdays and Thursdays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Unclear what week boundaries they use. It’s varying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Map’s legend range is for global scale. May change every week?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Notes: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Updated every Tuesday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71751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4ABC29-1531-EA53-3B16-A78C46F04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9612"/>
              </p:ext>
            </p:extLst>
          </p:nvPr>
        </p:nvGraphicFramePr>
        <p:xfrm>
          <a:off x="1765882" y="5165947"/>
          <a:ext cx="1016656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854">
                  <a:extLst>
                    <a:ext uri="{9D8B030D-6E8A-4147-A177-3AD203B41FA5}">
                      <a16:colId xmlns:a16="http://schemas.microsoft.com/office/drawing/2014/main" val="234137263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313072267"/>
                    </a:ext>
                  </a:extLst>
                </a:gridCol>
                <a:gridCol w="3388854">
                  <a:extLst>
                    <a:ext uri="{9D8B030D-6E8A-4147-A177-3AD203B41FA5}">
                      <a16:colId xmlns:a16="http://schemas.microsoft.com/office/drawing/2014/main" val="11251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/>
                        <a:t>Seasonal Outlook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Weather stations, yesterday’s rainfall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Last month’s rainfall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2 weeks ahead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Monthly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Probability of exceeding median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Next 3 months (Mar to May)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Probability of exceeding median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4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1071</Words>
  <Application>Microsoft Macintosh PowerPoint</Application>
  <PresentationFormat>Widescreen</PresentationFormat>
  <Paragraphs>199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Sources and Other Notes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Cherryle Heu</dc:creator>
  <cp:lastModifiedBy>Cherryle Heu</cp:lastModifiedBy>
  <cp:revision>8</cp:revision>
  <dcterms:created xsi:type="dcterms:W3CDTF">2025-01-23T07:55:30Z</dcterms:created>
  <dcterms:modified xsi:type="dcterms:W3CDTF">2025-01-25T05:48:45Z</dcterms:modified>
</cp:coreProperties>
</file>