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35"/>
  </p:notesMasterIdLst>
  <p:sldIdLst>
    <p:sldId id="296" r:id="rId6"/>
    <p:sldId id="279" r:id="rId7"/>
    <p:sldId id="292" r:id="rId8"/>
    <p:sldId id="293" r:id="rId9"/>
    <p:sldId id="294" r:id="rId10"/>
    <p:sldId id="282" r:id="rId11"/>
    <p:sldId id="283" r:id="rId12"/>
    <p:sldId id="284" r:id="rId13"/>
    <p:sldId id="285" r:id="rId14"/>
    <p:sldId id="256" r:id="rId15"/>
    <p:sldId id="266" r:id="rId16"/>
    <p:sldId id="257" r:id="rId17"/>
    <p:sldId id="258" r:id="rId18"/>
    <p:sldId id="259" r:id="rId19"/>
    <p:sldId id="260" r:id="rId20"/>
    <p:sldId id="261" r:id="rId21"/>
    <p:sldId id="263" r:id="rId22"/>
    <p:sldId id="262" r:id="rId23"/>
    <p:sldId id="268" r:id="rId24"/>
    <p:sldId id="265" r:id="rId25"/>
    <p:sldId id="269" r:id="rId26"/>
    <p:sldId id="270" r:id="rId27"/>
    <p:sldId id="271" r:id="rId28"/>
    <p:sldId id="273" r:id="rId29"/>
    <p:sldId id="272" r:id="rId30"/>
    <p:sldId id="275" r:id="rId31"/>
    <p:sldId id="276" r:id="rId32"/>
    <p:sldId id="277"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96"/>
            <p14:sldId id="279"/>
            <p14:sldId id="292"/>
            <p14:sldId id="293"/>
            <p14:sldId id="294"/>
            <p14:sldId id="282"/>
            <p14:sldId id="283"/>
            <p14:sldId id="284"/>
            <p14:sldId id="285"/>
            <p14:sldId id="256"/>
          </p14:sldIdLst>
        </p14:section>
        <p14:section name="Patient Persona" id="{762C6F34-9FD8-436E-AE00-3E3FCA9D19B4}">
          <p14:sldIdLst>
            <p14:sldId id="266"/>
            <p14:sldId id="257"/>
            <p14:sldId id="258"/>
            <p14:sldId id="259"/>
            <p14:sldId id="260"/>
            <p14:sldId id="261"/>
            <p14:sldId id="263"/>
            <p14:sldId id="262"/>
            <p14:sldId id="268"/>
            <p14:sldId id="265"/>
            <p14:sldId id="269"/>
            <p14:sldId id="270"/>
          </p14:sldIdLst>
        </p14:section>
        <p14:section name="Provider Persona" id="{BCF3BE3D-C01C-40D9-8ABA-710762DD9F70}">
          <p14:sldIdLst>
            <p14:sldId id="271"/>
            <p14:sldId id="273"/>
            <p14:sldId id="272"/>
          </p14:sldIdLst>
        </p14:section>
        <p14:section name="Payer Persona" id="{44B65789-830B-4B3E-A03D-E3E9061A9923}">
          <p14:sldIdLst>
            <p14:sldId id="275"/>
            <p14:sldId id="276"/>
            <p14:sldId id="277"/>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Connor" initials="BC" lastIdx="8" clrIdx="0">
    <p:extLst>
      <p:ext uri="{19B8F6BF-5375-455C-9EA6-DF929625EA0E}">
        <p15:presenceInfo xmlns:p15="http://schemas.microsoft.com/office/powerpoint/2012/main" userId="S-1-5-21-4095628063-3556742122-3606576086-140513" providerId="AD"/>
      </p:ext>
    </p:extLst>
  </p:cmAuthor>
  <p:cmAuthor id="2" name="Rachel Lopez" initials="RL" lastIdx="6" clrIdx="2">
    <p:extLst>
      <p:ext uri="{19B8F6BF-5375-455C-9EA6-DF929625EA0E}">
        <p15:presenceInfo xmlns:p15="http://schemas.microsoft.com/office/powerpoint/2012/main" userId="Rachel Lopez" providerId="None"/>
      </p:ext>
    </p:extLst>
  </p:cmAuthor>
  <p:cmAuthor id="3" name="Beth Connor" initials="BC [2]" lastIdx="3" clrIdx="3">
    <p:extLst>
      <p:ext uri="{19B8F6BF-5375-455C-9EA6-DF929625EA0E}">
        <p15:presenceInfo xmlns:p15="http://schemas.microsoft.com/office/powerpoint/2012/main" userId="Beth Connor" providerId="None"/>
      </p:ext>
    </p:extLst>
  </p:cmAuthor>
  <p:cmAuthor id="4" name="Rizvi, Siama" initials="RS" lastIdx="17" clrIdx="4">
    <p:extLst>
      <p:ext uri="{19B8F6BF-5375-455C-9EA6-DF929625EA0E}">
        <p15:presenceInfo xmlns:p15="http://schemas.microsoft.com/office/powerpoint/2012/main" userId="S::RIZVI@MITRE.ORG::a30a8b9a-5391-4b15-b2e0-f92c41bca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2" autoAdjust="0"/>
    <p:restoredTop sz="94312" autoAdjust="0"/>
  </p:normalViewPr>
  <p:slideViewPr>
    <p:cSldViewPr snapToGrid="0">
      <p:cViewPr varScale="1">
        <p:scale>
          <a:sx n="123" d="100"/>
          <a:sy n="123" d="100"/>
        </p:scale>
        <p:origin x="246" y="96"/>
      </p:cViewPr>
      <p:guideLst/>
    </p:cSldViewPr>
  </p:slideViewPr>
  <p:outlineViewPr>
    <p:cViewPr>
      <p:scale>
        <a:sx n="33" d="100"/>
        <a:sy n="33" d="100"/>
      </p:scale>
      <p:origin x="0" y="-3892"/>
    </p:cViewPr>
  </p:outlineViewPr>
  <p:notesTextViewPr>
    <p:cViewPr>
      <p:scale>
        <a:sx n="1" d="1"/>
        <a:sy n="1" d="1"/>
      </p:scale>
      <p:origin x="0" y="0"/>
    </p:cViewPr>
  </p:notesText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t>I wish there was an easy way to access and update my advance directives.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If I am unexpectedly admitted to the hospital, how will they know that I have advance directives and what they are?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t>Do I need to provide a copy of my advance directives to all my healthcare providers? </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How do I make sure that my children have access to my most current version of advance directives?</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t>Mom doesn’t communicate all of her healthcare information with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If Mom is incapacitated, how will I know what her advance directives are?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t>How will I know if Mom has made any changes to her advance directives?</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Has Mom updated her advance directives after leaving Maryland?</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My EHR only stores advance directives information in a PDF</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solidFill>
                <a:schemeClr val="tx1"/>
              </a:solidFill>
            </a:rPr>
            <a:t>My EHR isn’t interoperable with the hospital EHRs, which makes it difficult to send advance directives information</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solidFill>
                <a:schemeClr val="tx1"/>
              </a:solidFill>
            </a:rPr>
            <a:t>If my patient is unexpectedly admitted to a hospital or another care setting, how will I be able to transmit information in a timely way?</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solidFill>
                <a:schemeClr val="tx1"/>
              </a:solidFill>
            </a:rPr>
            <a:t>I need to know if my patient has advance directives and access to the content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end of life preferences?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Advance directives can prevent unwanted aggressive healthcare interventions</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end of life preferences are?</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t>Reducing end of life cost of care for members</a:t>
          </a: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I wish there was an easy way to access and update my advance directives.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How do I make sure that my children have access to my most current version of advance directives?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If I am unexpectedly admitted to the hospital, how will they know that I have advance directives and what they are?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Do I need to provide a copy of my advance directives to all my healthcare providers? </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Mom doesn’t communicate all of her healthcare information with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Has Mom updated her advance directives after leaving Maryland?</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If Mom is incapacitated, how will I know what her advance directives are?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How will I know if Mom has made any changes to her advance directives?</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My EHR only stores advance directives information in a PDF</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I need to know if my patient has advance directives and access to the content</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My EHR isn’t interoperable with the hospital EHRs, which makes it difficult to send advance directives information</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If my patient is unexpectedly admitted to a hospital or another care setting, how will I be able to transmit information in a timely way?</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Do members have end of life preferences?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Advance directives can prevent unwanted aggressive healthcare interventions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Do providers know what the members end of life preferences are?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Reducing end of life cost of care for members</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https://www.govinfo.gov/content/pkg/FR-2016-10-04/pdf/2016-23503.pdf</a:t>
            </a:r>
          </a:p>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3</a:t>
            </a:fld>
            <a:endParaRPr lang="en-US"/>
          </a:p>
        </p:txBody>
      </p:sp>
    </p:spTree>
    <p:extLst>
      <p:ext uri="{BB962C8B-B14F-4D97-AF65-F5344CB8AC3E}">
        <p14:creationId xmlns:p14="http://schemas.microsoft.com/office/powerpoint/2010/main" val="598865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Ms. Smith has multiple concerns about her advance directives. She verbalizes the following (1)"I wish there was an easy way to access and update my advance directives", (2) "How do I make sure that my children have access to my most current version of advance directives?", (3) If I am unexpectedly admitted to the hospital, how will they know that I have advance directives and what they are?", (4) Do I need to provide a copy of my advance directives to all my healthcare providers?".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18</a:t>
            </a:fld>
            <a:endParaRPr lang="en-US"/>
          </a:p>
        </p:txBody>
      </p:sp>
    </p:spTree>
    <p:extLst>
      <p:ext uri="{BB962C8B-B14F-4D97-AF65-F5344CB8AC3E}">
        <p14:creationId xmlns:p14="http://schemas.microsoft.com/office/powerpoint/2010/main" val="161175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20</a:t>
            </a:fld>
            <a:endParaRPr lang="en-US"/>
          </a:p>
        </p:txBody>
      </p:sp>
    </p:spTree>
    <p:extLst>
      <p:ext uri="{BB962C8B-B14F-4D97-AF65-F5344CB8AC3E}">
        <p14:creationId xmlns:p14="http://schemas.microsoft.com/office/powerpoint/2010/main" val="23221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21</a:t>
            </a:fld>
            <a:endParaRPr lang="en-US"/>
          </a:p>
        </p:txBody>
      </p:sp>
    </p:spTree>
    <p:extLst>
      <p:ext uri="{BB962C8B-B14F-4D97-AF65-F5344CB8AC3E}">
        <p14:creationId xmlns:p14="http://schemas.microsoft.com/office/powerpoint/2010/main" val="3002598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24</a:t>
            </a:fld>
            <a:endParaRPr lang="en-US"/>
          </a:p>
        </p:txBody>
      </p:sp>
    </p:spTree>
    <p:extLst>
      <p:ext uri="{BB962C8B-B14F-4D97-AF65-F5344CB8AC3E}">
        <p14:creationId xmlns:p14="http://schemas.microsoft.com/office/powerpoint/2010/main" val="3608539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27</a:t>
            </a:fld>
            <a:endParaRPr lang="en-US"/>
          </a:p>
        </p:txBody>
      </p:sp>
    </p:spTree>
    <p:extLst>
      <p:ext uri="{BB962C8B-B14F-4D97-AF65-F5344CB8AC3E}">
        <p14:creationId xmlns:p14="http://schemas.microsoft.com/office/powerpoint/2010/main" val="52565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https://www.govinfo.gov/content/pkg/FR-2016-10-04/pdf/2016-23503.pdf</a:t>
            </a:r>
            <a:r>
              <a:rPr lang="en-US" baseline="0" dirty="0"/>
              <a:t> (</a:t>
            </a:r>
            <a:r>
              <a:rPr lang="en-US" dirty="0"/>
              <a:t>Page 24)</a:t>
            </a:r>
          </a:p>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4</a:t>
            </a:fld>
            <a:endParaRPr lang="en-US"/>
          </a:p>
        </p:txBody>
      </p:sp>
    </p:spTree>
    <p:extLst>
      <p:ext uri="{BB962C8B-B14F-4D97-AF65-F5344CB8AC3E}">
        <p14:creationId xmlns:p14="http://schemas.microsoft.com/office/powerpoint/2010/main" val="381324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5</a:t>
            </a:fld>
            <a:endParaRPr lang="en-US"/>
          </a:p>
        </p:txBody>
      </p:sp>
    </p:spTree>
    <p:extLst>
      <p:ext uri="{BB962C8B-B14F-4D97-AF65-F5344CB8AC3E}">
        <p14:creationId xmlns:p14="http://schemas.microsoft.com/office/powerpoint/2010/main" val="129784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081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https://www.cms.gov/Medicare/Quality-Initiatives-Patient-Assessment-Instruments/NursingHomeQualityInits/Downloads/Proposed-Specifications-for-SNF-QRP-Quality-Measures-and-SPADE.pdf</a:t>
            </a:r>
          </a:p>
          <a:p>
            <a:endParaRPr lang="en-US" dirty="0"/>
          </a:p>
          <a:p>
            <a:endParaRPr lang="en-US" dirty="0"/>
          </a:p>
        </p:txBody>
      </p:sp>
      <p:sp>
        <p:nvSpPr>
          <p:cNvPr id="4" name="Slide Number Placeholder 3"/>
          <p:cNvSpPr>
            <a:spLocks noGrp="1"/>
          </p:cNvSpPr>
          <p:nvPr>
            <p:ph type="sldNum" sz="quarter" idx="10"/>
          </p:nvPr>
        </p:nvSpPr>
        <p:spPr/>
        <p:txBody>
          <a:bodyPr/>
          <a:lstStyle/>
          <a:p>
            <a:fld id="{3AF796C6-5CA3-403A-8CC5-DDBC3C57889C}" type="slidenum">
              <a:rPr lang="en-US" smtClean="0"/>
              <a:t>7</a:t>
            </a:fld>
            <a:endParaRPr lang="en-US"/>
          </a:p>
        </p:txBody>
      </p:sp>
    </p:spTree>
    <p:extLst>
      <p:ext uri="{BB962C8B-B14F-4D97-AF65-F5344CB8AC3E}">
        <p14:creationId xmlns:p14="http://schemas.microsoft.com/office/powerpoint/2010/main" val="149327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11</a:t>
            </a:fld>
            <a:endParaRPr lang="en-US"/>
          </a:p>
        </p:txBody>
      </p:sp>
    </p:spTree>
    <p:extLst>
      <p:ext uri="{BB962C8B-B14F-4D97-AF65-F5344CB8AC3E}">
        <p14:creationId xmlns:p14="http://schemas.microsoft.com/office/powerpoint/2010/main" val="3871725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12</a:t>
            </a:fld>
            <a:endParaRPr lang="en-US"/>
          </a:p>
        </p:txBody>
      </p:sp>
    </p:spTree>
    <p:extLst>
      <p:ext uri="{BB962C8B-B14F-4D97-AF65-F5344CB8AC3E}">
        <p14:creationId xmlns:p14="http://schemas.microsoft.com/office/powerpoint/2010/main" val="1054612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16</a:t>
            </a:fld>
            <a:endParaRPr lang="en-US"/>
          </a:p>
        </p:txBody>
      </p:sp>
    </p:spTree>
    <p:extLst>
      <p:ext uri="{BB962C8B-B14F-4D97-AF65-F5344CB8AC3E}">
        <p14:creationId xmlns:p14="http://schemas.microsoft.com/office/powerpoint/2010/main" val="130019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Avoid devolving into a discussion of whether family members with medical power of attorney have authority to override the patient’s advance directives and/or whether advance directives should be incorporated into physician’s orders. </a:t>
            </a: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17</a:t>
            </a:fld>
            <a:endParaRPr lang="en-US"/>
          </a:p>
        </p:txBody>
      </p:sp>
    </p:spTree>
    <p:extLst>
      <p:ext uri="{BB962C8B-B14F-4D97-AF65-F5344CB8AC3E}">
        <p14:creationId xmlns:p14="http://schemas.microsoft.com/office/powerpoint/2010/main" val="278785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399633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5/16/2019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5/16/2019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5/16/2019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info.gov/content/pkg/FR-2016-10-04/pdf/2016-23503.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4DF6-2983-C84E-AF32-33EEBAE3CEF8}"/>
              </a:ext>
            </a:extLst>
          </p:cNvPr>
          <p:cNvSpPr>
            <a:spLocks noGrp="1"/>
          </p:cNvSpPr>
          <p:nvPr>
            <p:ph type="ctrTitle"/>
          </p:nvPr>
        </p:nvSpPr>
        <p:spPr/>
        <p:txBody>
          <a:bodyPr/>
          <a:lstStyle/>
          <a:p>
            <a:r>
              <a:rPr lang="en-US" dirty="0"/>
              <a:t>Use Case Considerations</a:t>
            </a:r>
          </a:p>
        </p:txBody>
      </p:sp>
      <p:sp>
        <p:nvSpPr>
          <p:cNvPr id="3" name="Subtitle 2">
            <a:extLst>
              <a:ext uri="{FF2B5EF4-FFF2-40B4-BE49-F238E27FC236}">
                <a16:creationId xmlns:a16="http://schemas.microsoft.com/office/drawing/2014/main" id="{44AE3928-CE2C-A343-8EC2-8F7A90EBA3D2}"/>
              </a:ext>
            </a:extLst>
          </p:cNvPr>
          <p:cNvSpPr>
            <a:spLocks noGrp="1"/>
          </p:cNvSpPr>
          <p:nvPr>
            <p:ph type="subTitle" idx="1"/>
          </p:nvPr>
        </p:nvSpPr>
        <p:spPr/>
        <p:txBody>
          <a:bodyPr/>
          <a:lstStyle/>
          <a:p>
            <a:r>
              <a:rPr lang="en-US" dirty="0"/>
              <a:t>PROJECT PACIO</a:t>
            </a:r>
          </a:p>
        </p:txBody>
      </p:sp>
    </p:spTree>
    <p:extLst>
      <p:ext uri="{BB962C8B-B14F-4D97-AF65-F5344CB8AC3E}">
        <p14:creationId xmlns:p14="http://schemas.microsoft.com/office/powerpoint/2010/main" val="16438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Advance Directives Focused Use Case Scenario</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a:t>Project pacio</a:t>
            </a:r>
          </a:p>
        </p:txBody>
      </p:sp>
    </p:spTree>
    <p:extLst>
      <p:ext uri="{BB962C8B-B14F-4D97-AF65-F5344CB8AC3E}">
        <p14:creationId xmlns:p14="http://schemas.microsoft.com/office/powerpoint/2010/main" val="196970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397779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chemeClr val="tx1"/>
                </a:solidFill>
              </a:rPr>
              <a:t>  Ms. Smith is a 68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on income</a:t>
            </a:r>
          </a:p>
          <a:p>
            <a:pPr>
              <a:buFont typeface="Wingdings" panose="05000000000000000000" pitchFamily="2" charset="2"/>
              <a:buChar char="Ø"/>
            </a:pPr>
            <a:r>
              <a:rPr lang="en-US" dirty="0">
                <a:solidFill>
                  <a:schemeClr val="tx1"/>
                </a:solidFill>
              </a:rPr>
              <a:t> Patient lives alone</a:t>
            </a:r>
          </a:p>
          <a:p>
            <a:pPr lvl="1">
              <a:buFont typeface="Arial" panose="020B0604020202020204" pitchFamily="34" charset="0"/>
              <a:buChar char="•"/>
            </a:pPr>
            <a:r>
              <a:rPr lang="en-US" dirty="0">
                <a:solidFill>
                  <a:schemeClr val="tx1"/>
                </a:solidFill>
              </a:rPr>
              <a:t>Remain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Sometimes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306352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a:t>
            </a:r>
            <a:r>
              <a:rPr lang="en-US" dirty="0">
                <a:solidFill>
                  <a:srgbClr val="FF0000"/>
                </a:solidFill>
              </a:rPr>
              <a:t>  </a:t>
            </a:r>
            <a:r>
              <a:rPr lang="en-US" dirty="0">
                <a:solidFill>
                  <a:schemeClr val="tx1"/>
                </a:solidFill>
              </a:rPr>
              <a:t>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II diabetes </a:t>
            </a:r>
          </a:p>
          <a:p>
            <a:endParaRPr lang="en-US" dirty="0">
              <a:solidFill>
                <a:schemeClr val="tx1"/>
              </a:solidFill>
            </a:endParaRPr>
          </a:p>
        </p:txBody>
      </p:sp>
    </p:spTree>
    <p:extLst>
      <p:ext uri="{BB962C8B-B14F-4D97-AF65-F5344CB8AC3E}">
        <p14:creationId xmlns:p14="http://schemas.microsoft.com/office/powerpoint/2010/main" val="42495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a:t>
            </a:r>
            <a:r>
              <a:rPr lang="en-US" dirty="0">
                <a:solidFill>
                  <a:srgbClr val="FF0000"/>
                </a:solidFill>
              </a:rPr>
              <a:t> </a:t>
            </a:r>
            <a:r>
              <a:rPr lang="en-US" dirty="0">
                <a:solidFill>
                  <a:schemeClr val="tx1"/>
                </a:solidFill>
              </a:rPr>
              <a:t>medication regimen, which contributes to poor adherence. </a:t>
            </a:r>
          </a:p>
          <a:p>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 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489506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96436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PCP</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a:xfrm>
            <a:off x="1097280" y="1845734"/>
            <a:ext cx="10058400" cy="2412757"/>
          </a:xfrm>
        </p:spPr>
        <p:txBody>
          <a:bodyPr/>
          <a:lstStyle/>
          <a:p>
            <a:pPr>
              <a:buFont typeface="Wingdings" panose="05000000000000000000" pitchFamily="2" charset="2"/>
              <a:buChar char="Ø"/>
            </a:pPr>
            <a:r>
              <a:rPr lang="en-US" dirty="0">
                <a:solidFill>
                  <a:schemeClr val="tx1"/>
                </a:solidFill>
              </a:rPr>
              <a:t> PCP asked Ms. Smith if she had Advance Directives</a:t>
            </a:r>
          </a:p>
          <a:p>
            <a:pPr>
              <a:buFont typeface="Wingdings" panose="05000000000000000000" pitchFamily="2" charset="2"/>
              <a:buChar char="Ø"/>
            </a:pPr>
            <a:r>
              <a:rPr lang="en-US" dirty="0">
                <a:solidFill>
                  <a:schemeClr val="tx1"/>
                </a:solidFill>
              </a:rPr>
              <a:t> Ms. Smith responded “yes, but they are on paper and at home”. She further explained that the Advance Directives were the “Maryland Advance Directives”</a:t>
            </a:r>
          </a:p>
          <a:p>
            <a:pPr>
              <a:buFont typeface="Wingdings" panose="05000000000000000000" pitchFamily="2" charset="2"/>
              <a:buChar char="Ø"/>
            </a:pPr>
            <a:r>
              <a:rPr lang="en-US" dirty="0">
                <a:solidFill>
                  <a:schemeClr val="tx1"/>
                </a:solidFill>
              </a:rPr>
              <a:t> Ms. Smith was unable to recall the complete content of her advance directives because five years had lapsed since she had last reviewed it. She did recall wanting to minimize aggressive treatments if she was in a vegetative state.</a:t>
            </a:r>
          </a:p>
          <a:p>
            <a:pPr marL="0" indent="0">
              <a:buNone/>
            </a:pPr>
            <a:endParaRPr lang="en-US" dirty="0">
              <a:solidFill>
                <a:schemeClr val="tx1"/>
              </a:solidFill>
            </a:endParaRPr>
          </a:p>
        </p:txBody>
      </p:sp>
      <p:sp>
        <p:nvSpPr>
          <p:cNvPr id="4" name="TextBox 3">
            <a:extLst>
              <a:ext uri="{FF2B5EF4-FFF2-40B4-BE49-F238E27FC236}">
                <a16:creationId xmlns:a16="http://schemas.microsoft.com/office/drawing/2014/main" id="{D778D688-E261-42E3-81E0-7F44B33F1058}"/>
              </a:ext>
            </a:extLst>
          </p:cNvPr>
          <p:cNvSpPr txBox="1"/>
          <p:nvPr/>
        </p:nvSpPr>
        <p:spPr>
          <a:xfrm>
            <a:off x="1066800" y="5648067"/>
            <a:ext cx="10058400" cy="923330"/>
          </a:xfrm>
          <a:prstGeom prst="rect">
            <a:avLst/>
          </a:prstGeom>
          <a:noFill/>
        </p:spPr>
        <p:txBody>
          <a:bodyPr wrap="square" rtlCol="0">
            <a:spAutoFit/>
          </a:bodyPr>
          <a:lstStyle/>
          <a:p>
            <a:r>
              <a:rPr lang="en-US" dirty="0"/>
              <a:t>http://www.marylandattorneygeneral.gov/Health%20Policy%20Documents/adirective.pdf</a:t>
            </a:r>
          </a:p>
          <a:p>
            <a:r>
              <a:rPr lang="en-US" dirty="0"/>
              <a:t>https://hhs.texas.gov/laws-regulations/forms/advance-directives</a:t>
            </a:r>
          </a:p>
          <a:p>
            <a:endParaRPr lang="en-US" dirty="0"/>
          </a:p>
        </p:txBody>
      </p:sp>
    </p:spTree>
    <p:extLst>
      <p:ext uri="{BB962C8B-B14F-4D97-AF65-F5344CB8AC3E}">
        <p14:creationId xmlns:p14="http://schemas.microsoft.com/office/powerpoint/2010/main" val="92466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F8B4-853F-4748-9F07-7ED42ABBC660}"/>
              </a:ext>
            </a:extLst>
          </p:cNvPr>
          <p:cNvSpPr>
            <a:spLocks noGrp="1"/>
          </p:cNvSpPr>
          <p:nvPr>
            <p:ph type="title"/>
          </p:nvPr>
        </p:nvSpPr>
        <p:spPr/>
        <p:txBody>
          <a:bodyPr/>
          <a:lstStyle/>
          <a:p>
            <a:r>
              <a:rPr lang="en-US" dirty="0">
                <a:solidFill>
                  <a:schemeClr val="tx1"/>
                </a:solidFill>
              </a:rPr>
              <a:t>Advance Directives Information</a:t>
            </a:r>
          </a:p>
        </p:txBody>
      </p:sp>
      <p:sp>
        <p:nvSpPr>
          <p:cNvPr id="3" name="Content Placeholder 2">
            <a:extLst>
              <a:ext uri="{FF2B5EF4-FFF2-40B4-BE49-F238E27FC236}">
                <a16:creationId xmlns:a16="http://schemas.microsoft.com/office/drawing/2014/main" id="{4FC4BDE6-050B-4B07-A4F0-12FEBBF198FD}"/>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Advance directives may have varying titles or use different terminology in different states</a:t>
            </a:r>
          </a:p>
          <a:p>
            <a:pPr>
              <a:buFont typeface="Wingdings" panose="05000000000000000000" pitchFamily="2" charset="2"/>
              <a:buChar char="Ø"/>
            </a:pPr>
            <a:r>
              <a:rPr lang="en-US" dirty="0">
                <a:solidFill>
                  <a:schemeClr val="tx1"/>
                </a:solidFill>
              </a:rPr>
              <a:t> One state’s advance directive may or may not be recognized in another state</a:t>
            </a:r>
          </a:p>
          <a:p>
            <a:pPr>
              <a:buFont typeface="Wingdings" panose="05000000000000000000" pitchFamily="2" charset="2"/>
              <a:buChar char="Ø"/>
            </a:pPr>
            <a:r>
              <a:rPr lang="en-US" dirty="0">
                <a:solidFill>
                  <a:schemeClr val="tx1"/>
                </a:solidFill>
              </a:rPr>
              <a:t> Advance directives do not expire and will remain in effect until changed by the patient</a:t>
            </a:r>
          </a:p>
          <a:p>
            <a:pPr>
              <a:buFont typeface="Wingdings" panose="05000000000000000000" pitchFamily="2" charset="2"/>
              <a:buChar char="Ø"/>
            </a:pPr>
            <a:r>
              <a:rPr lang="en-US" dirty="0">
                <a:solidFill>
                  <a:schemeClr val="tx1"/>
                </a:solidFill>
              </a:rPr>
              <a:t> Content in the advance directives may differ slightly (some states may provide a space for special requests such as organ donation and burial plans)</a:t>
            </a:r>
          </a:p>
          <a:p>
            <a:pPr>
              <a:buFont typeface="Wingdings" panose="05000000000000000000" pitchFamily="2" charset="2"/>
              <a:buChar char="Ø"/>
            </a:pPr>
            <a:r>
              <a:rPr lang="en-US" dirty="0">
                <a:solidFill>
                  <a:schemeClr val="tx1"/>
                </a:solidFill>
              </a:rPr>
              <a:t> For the advance directives to be valid, they must be signed with witnesses and/ or be notarized (states differ with their practices)</a:t>
            </a: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3948101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997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Easy access to her advance directives through her smartphone </a:t>
            </a:r>
          </a:p>
          <a:p>
            <a:pPr>
              <a:buFont typeface="Wingdings" panose="05000000000000000000" pitchFamily="2" charset="2"/>
              <a:buChar char="Ø"/>
            </a:pPr>
            <a:r>
              <a:rPr lang="en-US" dirty="0"/>
              <a:t> To provide access to her children regarding advance directives information</a:t>
            </a:r>
          </a:p>
          <a:p>
            <a:pPr>
              <a:buFont typeface="Wingdings" panose="05000000000000000000" pitchFamily="2" charset="2"/>
              <a:buChar char="Ø"/>
            </a:pPr>
            <a:r>
              <a:rPr lang="en-US" dirty="0"/>
              <a:t> The ability to update advance directives information</a:t>
            </a:r>
          </a:p>
          <a:p>
            <a:pPr>
              <a:buFont typeface="Wingdings" panose="05000000000000000000" pitchFamily="2" charset="2"/>
              <a:buChar char="Ø"/>
            </a:pPr>
            <a:r>
              <a:rPr lang="en-US" dirty="0"/>
              <a:t> To avoid having to recall and provide paper copies of her advance directives to multiple healthcare providers through the healthcare continuum</a:t>
            </a:r>
          </a:p>
          <a:p>
            <a:pPr>
              <a:buFont typeface="Wingdings" panose="05000000000000000000" pitchFamily="2" charset="2"/>
              <a:buChar char="Ø"/>
            </a:pPr>
            <a:r>
              <a:rPr lang="en-US" dirty="0"/>
              <a:t> </a:t>
            </a:r>
            <a:r>
              <a:rPr lang="en-US" dirty="0">
                <a:solidFill>
                  <a:schemeClr val="tx1"/>
                </a:solidFill>
              </a:rPr>
              <a:t>To have </a:t>
            </a:r>
            <a:r>
              <a:rPr lang="en-US" dirty="0"/>
              <a:t>advance directives information cross state lines</a:t>
            </a:r>
          </a:p>
        </p:txBody>
      </p:sp>
    </p:spTree>
    <p:extLst>
      <p:ext uri="{BB962C8B-B14F-4D97-AF65-F5344CB8AC3E}">
        <p14:creationId xmlns:p14="http://schemas.microsoft.com/office/powerpoint/2010/main" val="26037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55" y="222735"/>
            <a:ext cx="2217827" cy="1450757"/>
          </a:xfrm>
        </p:spPr>
        <p:txBody>
          <a:bodyPr/>
          <a:lstStyle/>
          <a:p>
            <a:pPr algn="ctr"/>
            <a:r>
              <a:rPr lang="en-US" dirty="0"/>
              <a:t>Patient Story</a:t>
            </a:r>
          </a:p>
        </p:txBody>
      </p:sp>
      <p:pic>
        <p:nvPicPr>
          <p:cNvPr id="4" name="Content Placeholder 3" descr="This is a screenshot of how a patient's transfer of care flows between hospitals, facilities, home, providers, family, and the CMS assessments. "/>
          <p:cNvPicPr>
            <a:picLocks noGrp="1" noChangeAspect="1"/>
          </p:cNvPicPr>
          <p:nvPr>
            <p:ph idx="1"/>
          </p:nvPr>
        </p:nvPicPr>
        <p:blipFill>
          <a:blip r:embed="rId2"/>
          <a:stretch>
            <a:fillRect/>
          </a:stretch>
        </p:blipFill>
        <p:spPr>
          <a:xfrm>
            <a:off x="2799740" y="948114"/>
            <a:ext cx="9201760" cy="5391830"/>
          </a:xfrm>
          <a:prstGeom prst="rect">
            <a:avLst/>
          </a:prstGeom>
        </p:spPr>
      </p:pic>
      <p:pic>
        <p:nvPicPr>
          <p:cNvPr id="5" name="Picture 4" descr="Dotted double arrows indicate Provider to Patient Communication, solid single arrow represents Patient's Path of Care, and solid double arrows represent Care Coordination Team Communication"/>
          <p:cNvPicPr>
            <a:picLocks noChangeAspect="1"/>
          </p:cNvPicPr>
          <p:nvPr/>
        </p:nvPicPr>
        <p:blipFill>
          <a:blip r:embed="rId3"/>
          <a:stretch>
            <a:fillRect/>
          </a:stretch>
        </p:blipFill>
        <p:spPr>
          <a:xfrm>
            <a:off x="105182" y="4958819"/>
            <a:ext cx="2286000" cy="1381125"/>
          </a:xfrm>
          <a:prstGeom prst="rect">
            <a:avLst/>
          </a:prstGeom>
        </p:spPr>
      </p:pic>
    </p:spTree>
    <p:extLst>
      <p:ext uri="{BB962C8B-B14F-4D97-AF65-F5344CB8AC3E}">
        <p14:creationId xmlns:p14="http://schemas.microsoft.com/office/powerpoint/2010/main" val="1618107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272727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309384411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2283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advance directives in the event her mother is incapacitated</a:t>
            </a:r>
          </a:p>
          <a:p>
            <a:pPr>
              <a:buFont typeface="Wingdings" panose="05000000000000000000" pitchFamily="2" charset="2"/>
              <a:buChar char="Ø"/>
            </a:pPr>
            <a:r>
              <a:rPr lang="en-US" dirty="0">
                <a:solidFill>
                  <a:schemeClr val="tx1"/>
                </a:solidFill>
              </a:rPr>
              <a:t> To be notified if the advance directives are updated</a:t>
            </a:r>
          </a:p>
        </p:txBody>
      </p:sp>
    </p:spTree>
    <p:extLst>
      <p:ext uri="{BB962C8B-B14F-4D97-AF65-F5344CB8AC3E}">
        <p14:creationId xmlns:p14="http://schemas.microsoft.com/office/powerpoint/2010/main" val="1343273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solidFill>
                  <a:schemeClr val="tx1"/>
                </a:solidFill>
              </a:rPr>
              <a:t>Provider</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a:t>
            </a:r>
          </a:p>
        </p:txBody>
      </p:sp>
    </p:spTree>
    <p:extLst>
      <p:ext uri="{BB962C8B-B14F-4D97-AF65-F5344CB8AC3E}">
        <p14:creationId xmlns:p14="http://schemas.microsoft.com/office/powerpoint/2010/main" val="187007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Provider’s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217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retrieve advance directives in the EHR quickly and efficiently if the patient has them</a:t>
            </a:r>
          </a:p>
          <a:p>
            <a:pPr>
              <a:buFont typeface="Wingdings" panose="05000000000000000000" pitchFamily="2" charset="2"/>
              <a:buChar char="Ø"/>
            </a:pPr>
            <a:r>
              <a:rPr lang="en-US" dirty="0">
                <a:solidFill>
                  <a:schemeClr val="tx1"/>
                </a:solidFill>
              </a:rPr>
              <a:t> To be able to send advance directives to other healthcare providers with minimal clicks </a:t>
            </a:r>
          </a:p>
          <a:p>
            <a:pPr>
              <a:buFont typeface="Wingdings" panose="05000000000000000000" pitchFamily="2" charset="2"/>
              <a:buChar char="Ø"/>
            </a:pPr>
            <a:r>
              <a:rPr lang="en-US" dirty="0">
                <a:solidFill>
                  <a:schemeClr val="tx1"/>
                </a:solidFill>
              </a:rPr>
              <a:t> To be notified when the patient has advance directives</a:t>
            </a:r>
          </a:p>
          <a:p>
            <a:pPr>
              <a:buFont typeface="Wingdings" panose="05000000000000000000" pitchFamily="2" charset="2"/>
              <a:buChar char="Ø"/>
            </a:pPr>
            <a:r>
              <a:rPr lang="en-US" dirty="0">
                <a:solidFill>
                  <a:schemeClr val="tx1"/>
                </a:solidFill>
              </a:rPr>
              <a:t> To be notified when the patient updates their advance directives</a:t>
            </a:r>
          </a:p>
        </p:txBody>
      </p:sp>
    </p:spTree>
    <p:extLst>
      <p:ext uri="{BB962C8B-B14F-4D97-AF65-F5344CB8AC3E}">
        <p14:creationId xmlns:p14="http://schemas.microsoft.com/office/powerpoint/2010/main" val="1647135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Payer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payer perspective</a:t>
            </a:r>
          </a:p>
        </p:txBody>
      </p:sp>
    </p:spTree>
    <p:extLst>
      <p:ext uri="{BB962C8B-B14F-4D97-AF65-F5344CB8AC3E}">
        <p14:creationId xmlns:p14="http://schemas.microsoft.com/office/powerpoint/2010/main" val="2337428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2554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Payer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have members be engaged in end of life planning</a:t>
            </a:r>
          </a:p>
          <a:p>
            <a:pPr>
              <a:buFont typeface="Wingdings" panose="05000000000000000000" pitchFamily="2" charset="2"/>
              <a:buChar char="Ø"/>
            </a:pPr>
            <a:r>
              <a:rPr lang="en-US" dirty="0">
                <a:solidFill>
                  <a:schemeClr val="tx1"/>
                </a:solidFill>
              </a:rPr>
              <a:t> To encourage members to have advanced directives and providers to have easy access to them</a:t>
            </a:r>
          </a:p>
        </p:txBody>
      </p:sp>
    </p:spTree>
    <p:extLst>
      <p:ext uri="{BB962C8B-B14F-4D97-AF65-F5344CB8AC3E}">
        <p14:creationId xmlns:p14="http://schemas.microsoft.com/office/powerpoint/2010/main" val="1851609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lstStyle/>
          <a:p>
            <a:r>
              <a:rPr lang="en-US" dirty="0">
                <a:solidFill>
                  <a:schemeClr val="tx1"/>
                </a:solidFill>
              </a:rPr>
              <a:t>Functional Status Focused Use Case Scenario</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b="1" dirty="0">
                <a:solidFill>
                  <a:srgbClr val="C00000"/>
                </a:solidFill>
              </a:rPr>
              <a:t>TUNE in NEXT WEEK!</a:t>
            </a:r>
          </a:p>
        </p:txBody>
      </p:sp>
    </p:spTree>
    <p:extLst>
      <p:ext uri="{BB962C8B-B14F-4D97-AF65-F5344CB8AC3E}">
        <p14:creationId xmlns:p14="http://schemas.microsoft.com/office/powerpoint/2010/main" val="365362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“Mega Rule”</a:t>
            </a:r>
          </a:p>
        </p:txBody>
      </p:sp>
      <p:sp>
        <p:nvSpPr>
          <p:cNvPr id="3" name="Content Placeholder 2"/>
          <p:cNvSpPr>
            <a:spLocks noGrp="1"/>
          </p:cNvSpPr>
          <p:nvPr>
            <p:ph idx="1"/>
          </p:nvPr>
        </p:nvSpPr>
        <p:spPr>
          <a:xfrm>
            <a:off x="397042" y="1845734"/>
            <a:ext cx="10758638" cy="4506940"/>
          </a:xfrm>
        </p:spPr>
        <p:txBody>
          <a:bodyPr>
            <a:normAutofit fontScale="92500" lnSpcReduction="10000"/>
          </a:bodyPr>
          <a:lstStyle/>
          <a:p>
            <a:r>
              <a:rPr lang="en-US" sz="2800" b="1" dirty="0">
                <a:hlinkClick r:id="rId3"/>
              </a:rPr>
              <a:t>Medicare and Medicaid Programs; Reform of Requirements for Long-Term Care Facilities</a:t>
            </a:r>
            <a:r>
              <a:rPr lang="en-US" sz="2800" dirty="0">
                <a:hlinkClick r:id="rId3"/>
              </a:rPr>
              <a:t> </a:t>
            </a:r>
            <a:r>
              <a:rPr lang="en-US" sz="2800" dirty="0"/>
              <a:t>(page 46)</a:t>
            </a:r>
          </a:p>
          <a:p>
            <a:r>
              <a:rPr lang="en-US" sz="2800" dirty="0"/>
              <a:t>Minimum data to be sent when a person transitions between settings:</a:t>
            </a:r>
          </a:p>
          <a:p>
            <a:pPr lvl="1">
              <a:buFont typeface="Arial" panose="020B0604020202020204" pitchFamily="34" charset="0"/>
              <a:buChar char="•"/>
            </a:pPr>
            <a:r>
              <a:rPr lang="en-US" sz="2400" dirty="0"/>
              <a:t>Contact information of the practitioner responsible for care</a:t>
            </a:r>
          </a:p>
          <a:p>
            <a:pPr lvl="1">
              <a:buFont typeface="Arial" panose="020B0604020202020204" pitchFamily="34" charset="0"/>
              <a:buChar char="•"/>
            </a:pPr>
            <a:r>
              <a:rPr lang="en-US" sz="2400" dirty="0"/>
              <a:t>Resident representative information including contact information</a:t>
            </a:r>
          </a:p>
          <a:p>
            <a:pPr lvl="1">
              <a:buFont typeface="Arial" panose="020B0604020202020204" pitchFamily="34" charset="0"/>
              <a:buChar char="•"/>
            </a:pPr>
            <a:r>
              <a:rPr lang="en-US" sz="2400" dirty="0"/>
              <a:t>Advance Directive information</a:t>
            </a:r>
          </a:p>
          <a:p>
            <a:pPr lvl="1">
              <a:buFont typeface="Arial" panose="020B0604020202020204" pitchFamily="34" charset="0"/>
              <a:buChar char="•"/>
            </a:pPr>
            <a:r>
              <a:rPr lang="en-US" sz="2400" dirty="0"/>
              <a:t>Special instructions or precautions for ongoing care</a:t>
            </a:r>
          </a:p>
          <a:p>
            <a:pPr lvl="1">
              <a:buFont typeface="Arial" panose="020B0604020202020204" pitchFamily="34" charset="0"/>
              <a:buChar char="•"/>
            </a:pPr>
            <a:r>
              <a:rPr lang="en-US" sz="2400" dirty="0"/>
              <a:t>Resident’s comprehensive care plan goals</a:t>
            </a:r>
          </a:p>
          <a:p>
            <a:pPr lvl="1">
              <a:buFont typeface="Arial" panose="020B0604020202020204" pitchFamily="34" charset="0"/>
              <a:buChar char="•"/>
            </a:pPr>
            <a:r>
              <a:rPr lang="en-US" sz="2400" dirty="0"/>
              <a:t>All other necessary information, including a copy of the resident’s discharge summary, consistent with § 483.21(c)(2), as applicable, and any other documentation, as applicable, to ensure a safe and effective transition of care</a:t>
            </a:r>
          </a:p>
          <a:p>
            <a:pPr lvl="2">
              <a:buFont typeface="Arial" panose="020B0604020202020204" pitchFamily="34" charset="0"/>
              <a:buChar char="•"/>
            </a:pPr>
            <a:r>
              <a:rPr lang="en-US" sz="1800" dirty="0"/>
              <a:t>discharge summary  mentioned above must include the medication reconciliation, as well as a recapitulation of the resident’s stay, a final summary of the resident’s status, and the post-discharge plan of care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2714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Care Plan- Patient Summary</a:t>
            </a:r>
          </a:p>
        </p:txBody>
      </p:sp>
      <p:sp>
        <p:nvSpPr>
          <p:cNvPr id="3" name="Content Placeholder 2"/>
          <p:cNvSpPr>
            <a:spLocks noGrp="1"/>
          </p:cNvSpPr>
          <p:nvPr>
            <p:ph idx="1"/>
          </p:nvPr>
        </p:nvSpPr>
        <p:spPr/>
        <p:txBody>
          <a:bodyPr>
            <a:normAutofit/>
          </a:bodyPr>
          <a:lstStyle/>
          <a:p>
            <a:r>
              <a:rPr lang="en-US" dirty="0"/>
              <a:t>“Therefore, in an effort to further promote a resident’s right to be informed, while balancing the burden imposed on facilities, we have revised § 483.21(a)(3) to require facilities to provide residents and their resident representatives with a summary of their baseline care plan. This summary must include, but is not limited to, </a:t>
            </a:r>
          </a:p>
          <a:p>
            <a:pPr>
              <a:buFont typeface="Arial" panose="020B0604020202020204" pitchFamily="34" charset="0"/>
              <a:buChar char="•"/>
            </a:pPr>
            <a:r>
              <a:rPr lang="en-US" dirty="0"/>
              <a:t>the initial goals of the resident;</a:t>
            </a:r>
          </a:p>
          <a:p>
            <a:pPr>
              <a:buFont typeface="Arial" panose="020B0604020202020204" pitchFamily="34" charset="0"/>
              <a:buChar char="•"/>
            </a:pPr>
            <a:r>
              <a:rPr lang="en-US" dirty="0"/>
              <a:t>a summary of the resident’s medications and dietary instructions; </a:t>
            </a:r>
          </a:p>
          <a:p>
            <a:pPr>
              <a:buFont typeface="Arial" panose="020B0604020202020204" pitchFamily="34" charset="0"/>
              <a:buChar char="•"/>
            </a:pPr>
            <a:r>
              <a:rPr lang="en-US" dirty="0"/>
              <a:t>any services and treatments to be administered by the facility and personnel acting on behalf</a:t>
            </a:r>
          </a:p>
          <a:p>
            <a:r>
              <a:rPr lang="en-US" dirty="0"/>
              <a:t>of the facility; and</a:t>
            </a:r>
          </a:p>
          <a:p>
            <a:pPr>
              <a:buFont typeface="Arial" panose="020B0604020202020204" pitchFamily="34" charset="0"/>
              <a:buChar char="•"/>
            </a:pPr>
            <a:r>
              <a:rPr lang="en-US" dirty="0"/>
              <a:t> any updated information based on the details of the comprehensive care plan, as necessary.”</a:t>
            </a:r>
          </a:p>
        </p:txBody>
      </p:sp>
    </p:spTree>
    <p:extLst>
      <p:ext uri="{BB962C8B-B14F-4D97-AF65-F5344CB8AC3E}">
        <p14:creationId xmlns:p14="http://schemas.microsoft.com/office/powerpoint/2010/main" val="287490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Care Plan- 48 hours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CMS “proposed to require that the baseline care plan be completed within 48 hours of a resident’s admission. At § 483.21(a)(1)(ii), we proposed to list the information that would, at a minimum, be necessary for inclusion in a baseline care plan, but would not limit the contents of the care plan to only this information. In the proposed rule, we indicated that information such as</a:t>
            </a:r>
          </a:p>
          <a:p>
            <a:pPr>
              <a:buFont typeface="Arial" panose="020B0604020202020204" pitchFamily="34" charset="0"/>
              <a:buChar char="•"/>
            </a:pPr>
            <a:r>
              <a:rPr lang="en-US" dirty="0"/>
              <a:t> Initial goals based on admission orders,</a:t>
            </a:r>
          </a:p>
          <a:p>
            <a:pPr>
              <a:buFont typeface="Arial" panose="020B0604020202020204" pitchFamily="34" charset="0"/>
              <a:buChar char="•"/>
            </a:pPr>
            <a:r>
              <a:rPr lang="en-US" dirty="0"/>
              <a:t> Physician orders, </a:t>
            </a:r>
          </a:p>
          <a:p>
            <a:pPr>
              <a:buFont typeface="Arial" panose="020B0604020202020204" pitchFamily="34" charset="0"/>
              <a:buChar char="•"/>
            </a:pPr>
            <a:r>
              <a:rPr lang="en-US" dirty="0"/>
              <a:t> Dietary orders, </a:t>
            </a:r>
          </a:p>
          <a:p>
            <a:pPr>
              <a:buFont typeface="Arial" panose="020B0604020202020204" pitchFamily="34" charset="0"/>
              <a:buChar char="•"/>
            </a:pPr>
            <a:r>
              <a:rPr lang="en-US" dirty="0"/>
              <a:t> Therapy services, </a:t>
            </a:r>
          </a:p>
          <a:p>
            <a:pPr>
              <a:buFont typeface="Arial" panose="020B0604020202020204" pitchFamily="34" charset="0"/>
              <a:buChar char="•"/>
            </a:pPr>
            <a:r>
              <a:rPr lang="en-US" dirty="0"/>
              <a:t> Social services, and </a:t>
            </a:r>
          </a:p>
          <a:p>
            <a:pPr>
              <a:buFont typeface="Arial" panose="020B0604020202020204" pitchFamily="34" charset="0"/>
              <a:buChar char="•"/>
            </a:pPr>
            <a:r>
              <a:rPr lang="en-US" dirty="0"/>
              <a:t> PASARR recommendations as appropriate </a:t>
            </a:r>
          </a:p>
          <a:p>
            <a:pPr marL="0" indent="0">
              <a:buNone/>
            </a:pPr>
            <a:r>
              <a:rPr lang="en-US" dirty="0"/>
              <a:t>would be the type of information that would be necessary to provide appropriate immediate care for a resident. However, since care plans are developed specifically for each resident, a facility could decide to include additional information as appropriate.</a:t>
            </a:r>
          </a:p>
        </p:txBody>
      </p:sp>
    </p:spTree>
    <p:extLst>
      <p:ext uri="{BB962C8B-B14F-4D97-AF65-F5344CB8AC3E}">
        <p14:creationId xmlns:p14="http://schemas.microsoft.com/office/powerpoint/2010/main" val="92748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05E1D3-1B63-4312-B8DB-B561A318D240}"/>
              </a:ext>
            </a:extLst>
          </p:cNvPr>
          <p:cNvSpPr>
            <a:spLocks noGrp="1"/>
          </p:cNvSpPr>
          <p:nvPr>
            <p:ph type="title"/>
          </p:nvPr>
        </p:nvSpPr>
        <p:spPr/>
        <p:txBody>
          <a:bodyPr/>
          <a:lstStyle/>
          <a:p>
            <a:r>
              <a:rPr lang="en-US" dirty="0"/>
              <a:t>IMPACT Act Requirements</a:t>
            </a:r>
          </a:p>
        </p:txBody>
      </p:sp>
      <p:sp>
        <p:nvSpPr>
          <p:cNvPr id="4" name="TextBox 3">
            <a:extLst>
              <a:ext uri="{FF2B5EF4-FFF2-40B4-BE49-F238E27FC236}">
                <a16:creationId xmlns:a16="http://schemas.microsoft.com/office/drawing/2014/main" id="{3C6B782F-D73C-44B9-904F-FEF11B28469A}"/>
              </a:ext>
            </a:extLst>
          </p:cNvPr>
          <p:cNvSpPr txBox="1"/>
          <p:nvPr/>
        </p:nvSpPr>
        <p:spPr>
          <a:xfrm>
            <a:off x="3480863" y="987630"/>
            <a:ext cx="5346614" cy="461665"/>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Data Must be Interoperable</a:t>
            </a:r>
          </a:p>
        </p:txBody>
      </p:sp>
      <p:sp>
        <p:nvSpPr>
          <p:cNvPr id="5" name="Content Placeholder 2">
            <a:extLst>
              <a:ext uri="{FF2B5EF4-FFF2-40B4-BE49-F238E27FC236}">
                <a16:creationId xmlns:a16="http://schemas.microsoft.com/office/drawing/2014/main" id="{55579081-A1F9-4A83-A87F-57D921D9B497}"/>
              </a:ext>
            </a:extLst>
          </p:cNvPr>
          <p:cNvSpPr txBox="1">
            <a:spLocks/>
          </p:cNvSpPr>
          <p:nvPr/>
        </p:nvSpPr>
        <p:spPr>
          <a:xfrm>
            <a:off x="1720910" y="1997544"/>
            <a:ext cx="4374930" cy="3915230"/>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Quality Measures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Functional Status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Skin Integrity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Medication Reconciliation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Incidence of Major Falls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Transfer of Health Information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1"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Other Measures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Medicare Spending per Beneficiary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Discharge to Community</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Potentially Preventable Hospital Readmissions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Content Placeholder 3">
            <a:extLst>
              <a:ext uri="{FF2B5EF4-FFF2-40B4-BE49-F238E27FC236}">
                <a16:creationId xmlns:a16="http://schemas.microsoft.com/office/drawing/2014/main" id="{12D3E1CB-4B8C-4AD7-BBBB-BC0FF5BD3E41}"/>
              </a:ext>
            </a:extLst>
          </p:cNvPr>
          <p:cNvSpPr txBox="1">
            <a:spLocks/>
          </p:cNvSpPr>
          <p:nvPr/>
        </p:nvSpPr>
        <p:spPr>
          <a:xfrm>
            <a:off x="6095840" y="1997544"/>
            <a:ext cx="4755531" cy="4135350"/>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yriad Pro"/>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yriad Pro"/>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yriad Pro"/>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yriad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400" b="1" i="0" u="none" strike="noStrike" kern="1200" cap="none" spc="0" normalizeH="0" baseline="0" noProof="0" dirty="0">
                <a:ln>
                  <a:noFill/>
                </a:ln>
                <a:solidFill>
                  <a:srgbClr val="217AA0"/>
                </a:solidFill>
                <a:effectLst/>
                <a:uLnTx/>
                <a:uFillTx/>
                <a:latin typeface="Arial" panose="020B0604020202020204" pitchFamily="34" charset="0"/>
                <a:ea typeface="+mn-ea"/>
                <a:cs typeface="Arial" panose="020B0604020202020204" pitchFamily="34" charset="0"/>
              </a:rPr>
              <a:t>Standardized Data Submission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Admission and Discharge</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Functional status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Cognitive function and mental status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Special services, treatments, and interventions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Medical conditions and co-morbidities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Impairments </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Other categories required by the Secretary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4811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IRF, SNF, LTCH Proposed Rules</a:t>
            </a:r>
          </a:p>
        </p:txBody>
      </p:sp>
      <p:sp>
        <p:nvSpPr>
          <p:cNvPr id="3" name="Content Placeholder 2"/>
          <p:cNvSpPr>
            <a:spLocks noGrp="1"/>
          </p:cNvSpPr>
          <p:nvPr>
            <p:ph idx="1"/>
          </p:nvPr>
        </p:nvSpPr>
        <p:spPr>
          <a:xfrm>
            <a:off x="842211" y="1845733"/>
            <a:ext cx="10313469" cy="4458813"/>
          </a:xfrm>
        </p:spPr>
        <p:txBody>
          <a:bodyPr>
            <a:normAutofit/>
          </a:bodyPr>
          <a:lstStyle/>
          <a:p>
            <a:r>
              <a:rPr lang="en-US" sz="1800" b="1" dirty="0">
                <a:solidFill>
                  <a:srgbClr val="217AA0"/>
                </a:solidFill>
                <a:latin typeface="Arial" panose="020B0604020202020204" pitchFamily="34" charset="0"/>
                <a:cs typeface="Arial" panose="020B0604020202020204" pitchFamily="34" charset="0"/>
              </a:rPr>
              <a:t>Standardized Patient Assessment Data Elements (SPADEs) across instruments</a:t>
            </a:r>
          </a:p>
          <a:p>
            <a:pPr lvl="1"/>
            <a:r>
              <a:rPr lang="en-US" sz="2000" dirty="0">
                <a:latin typeface="Arial" panose="020B0604020202020204" pitchFamily="34" charset="0"/>
                <a:cs typeface="Arial" panose="020B0604020202020204" pitchFamily="34" charset="0"/>
              </a:rPr>
              <a:t>Transfer of Health Information (Reconciled Med list to patient; Reconciled Med List to next provider)</a:t>
            </a:r>
          </a:p>
          <a:p>
            <a:pPr lvl="1"/>
            <a:r>
              <a:rPr lang="en-US" sz="2000" dirty="0">
                <a:latin typeface="Arial" panose="020B0604020202020204" pitchFamily="34" charset="0"/>
                <a:cs typeface="Arial" panose="020B0604020202020204" pitchFamily="34" charset="0"/>
              </a:rPr>
              <a:t>Function (e.g., self care and mobility)  </a:t>
            </a:r>
          </a:p>
          <a:p>
            <a:pPr lvl="1"/>
            <a:r>
              <a:rPr lang="en-US" sz="2000" dirty="0">
                <a:latin typeface="Arial" panose="020B0604020202020204" pitchFamily="34" charset="0"/>
                <a:cs typeface="Arial" panose="020B0604020202020204" pitchFamily="34" charset="0"/>
              </a:rPr>
              <a:t>Cognitive function (e.g., express &amp; understand ideas; mental status, such as depression and dementia- BIMS, CAM, PHQ)</a:t>
            </a:r>
          </a:p>
          <a:p>
            <a:pPr lvl="1"/>
            <a:r>
              <a:rPr lang="en-US" sz="2000" dirty="0">
                <a:latin typeface="Arial" panose="020B0604020202020204" pitchFamily="34" charset="0"/>
                <a:cs typeface="Arial" panose="020B0604020202020204" pitchFamily="34" charset="0"/>
              </a:rPr>
              <a:t>Special services, treatments, and interventions (e.g., need for ventilator, dialysis, chemotherapy, and total parenteral nutrition)</a:t>
            </a:r>
          </a:p>
          <a:p>
            <a:pPr lvl="1"/>
            <a:r>
              <a:rPr lang="en-US" sz="2000" dirty="0">
                <a:latin typeface="Arial" panose="020B0604020202020204" pitchFamily="34" charset="0"/>
                <a:cs typeface="Arial" panose="020B0604020202020204" pitchFamily="34" charset="0"/>
              </a:rPr>
              <a:t>Medical conditions and co-morbidities (e.g., Pain interference)</a:t>
            </a:r>
          </a:p>
          <a:p>
            <a:pPr lvl="1"/>
            <a:r>
              <a:rPr lang="en-US" sz="2000" dirty="0">
                <a:latin typeface="Arial" panose="020B0604020202020204" pitchFamily="34" charset="0"/>
                <a:cs typeface="Arial" panose="020B0604020202020204" pitchFamily="34" charset="0"/>
              </a:rPr>
              <a:t>Impairments (e.g., incontinence; impaired ability to hear, see, or swallow)</a:t>
            </a:r>
          </a:p>
          <a:p>
            <a:pPr lvl="1"/>
            <a:r>
              <a:rPr lang="en-US" sz="2000" dirty="0">
                <a:latin typeface="Arial" panose="020B0604020202020204" pitchFamily="34" charset="0"/>
                <a:cs typeface="Arial" panose="020B0604020202020204" pitchFamily="34" charset="0"/>
              </a:rPr>
              <a:t>Other categories as deemed necessary by the Secretary:</a:t>
            </a:r>
          </a:p>
          <a:p>
            <a:pPr lvl="1"/>
            <a:r>
              <a:rPr lang="en-US" sz="2000" dirty="0">
                <a:latin typeface="Arial" panose="020B0604020202020204" pitchFamily="34" charset="0"/>
                <a:cs typeface="Arial" panose="020B0604020202020204" pitchFamily="34" charset="0"/>
              </a:rPr>
              <a:t>SDOH (e.g.- Race, Ethnicity, Preferred Language, Interpreter Services, Health Literacy, Transportation, Social Isolation)</a:t>
            </a:r>
          </a:p>
          <a:p>
            <a:pPr lvl="1"/>
            <a:endParaRPr lang="en-US" sz="1600" dirty="0">
              <a:latin typeface="Arial" panose="020B0604020202020204" pitchFamily="34" charset="0"/>
              <a:cs typeface="Arial" panose="020B0604020202020204" pitchFamily="34" charset="0"/>
            </a:endParaRPr>
          </a:p>
          <a:p>
            <a:pPr marL="201168" lvl="1" indent="0">
              <a:buNone/>
            </a:pPr>
            <a:endParaRPr lang="en-US" sz="1600" dirty="0">
              <a:latin typeface="Arial" panose="020B0604020202020204" pitchFamily="34" charset="0"/>
              <a:cs typeface="Arial" panose="020B0604020202020204" pitchFamily="34" charset="0"/>
            </a:endParaRPr>
          </a:p>
          <a:p>
            <a:pPr lvl="1"/>
            <a:endParaRPr lang="en-US" sz="16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773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6359" y="402956"/>
            <a:ext cx="3797086"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Proposed USCDI Data Classes</a:t>
            </a:r>
          </a:p>
        </p:txBody>
      </p:sp>
      <p:sp>
        <p:nvSpPr>
          <p:cNvPr id="2" name="Rectangle 1">
            <a:extLst>
              <a:ext uri="{FF2B5EF4-FFF2-40B4-BE49-F238E27FC236}">
                <a16:creationId xmlns:a16="http://schemas.microsoft.com/office/drawing/2014/main" id="{0F9626FD-5FB1-3241-A30C-06A2C784176E}"/>
              </a:ext>
            </a:extLst>
          </p:cNvPr>
          <p:cNvSpPr/>
          <p:nvPr/>
        </p:nvSpPr>
        <p:spPr>
          <a:xfrm>
            <a:off x="1062317" y="1603285"/>
            <a:ext cx="10555941" cy="48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5214026" y="-107004"/>
            <a:ext cx="5439082" cy="6862170"/>
          </a:xfrm>
          <a:prstGeom prst="rect">
            <a:avLst/>
          </a:prstGeom>
        </p:spPr>
      </p:pic>
    </p:spTree>
    <p:extLst>
      <p:ext uri="{BB962C8B-B14F-4D97-AF65-F5344CB8AC3E}">
        <p14:creationId xmlns:p14="http://schemas.microsoft.com/office/powerpoint/2010/main" val="148436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286604"/>
            <a:ext cx="10058400" cy="773712"/>
          </a:xfrm>
        </p:spPr>
        <p:txBody>
          <a:bodyPr>
            <a:normAutofit/>
          </a:bodyPr>
          <a:lstStyle/>
          <a:p>
            <a:r>
              <a:rPr lang="en-US" sz="3600" dirty="0">
                <a:latin typeface="Century Gothic" panose="020B0502020202020204" pitchFamily="34" charset="0"/>
              </a:rPr>
              <a:t>USCDI “Plus PAC”</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555075-F7D8-774D-92CE-0FFE5404D32F}"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B0395CA6-3DAF-904E-8C23-2EE2F168B83A}"/>
              </a:ext>
            </a:extLst>
          </p:cNvPr>
          <p:cNvSpPr/>
          <p:nvPr/>
        </p:nvSpPr>
        <p:spPr>
          <a:xfrm>
            <a:off x="528809" y="1618300"/>
            <a:ext cx="10527719" cy="473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sz="half" idx="1"/>
          </p:nvPr>
        </p:nvSpPr>
        <p:spPr>
          <a:xfrm>
            <a:off x="415046" y="1263733"/>
            <a:ext cx="4038600" cy="4861227"/>
          </a:xfrm>
        </p:spPr>
        <p:txBody>
          <a:bodyPr>
            <a:normAutofit fontScale="92500" lnSpcReduction="10000"/>
          </a:bodyPr>
          <a:lstStyle/>
          <a:p>
            <a:r>
              <a:rPr lang="en-US" dirty="0">
                <a:latin typeface="Century Gothic" panose="020B0502020202020204" pitchFamily="34" charset="0"/>
              </a:rPr>
              <a:t>Patient name</a:t>
            </a:r>
          </a:p>
          <a:p>
            <a:r>
              <a:rPr lang="en-US" dirty="0">
                <a:latin typeface="Century Gothic" panose="020B0502020202020204" pitchFamily="34" charset="0"/>
              </a:rPr>
              <a:t>Sex</a:t>
            </a:r>
          </a:p>
          <a:p>
            <a:r>
              <a:rPr lang="en-US" dirty="0">
                <a:latin typeface="Century Gothic" panose="020B0502020202020204" pitchFamily="34" charset="0"/>
              </a:rPr>
              <a:t>Date of birth</a:t>
            </a:r>
          </a:p>
          <a:p>
            <a:r>
              <a:rPr lang="en-US" dirty="0">
                <a:latin typeface="Century Gothic" panose="020B0502020202020204" pitchFamily="34" charset="0"/>
              </a:rPr>
              <a:t>Race</a:t>
            </a:r>
          </a:p>
          <a:p>
            <a:r>
              <a:rPr lang="en-US" dirty="0">
                <a:latin typeface="Century Gothic" panose="020B0502020202020204" pitchFamily="34" charset="0"/>
              </a:rPr>
              <a:t>Ethnicity</a:t>
            </a:r>
          </a:p>
          <a:p>
            <a:r>
              <a:rPr lang="en-US" dirty="0">
                <a:latin typeface="Century Gothic" panose="020B0502020202020204" pitchFamily="34" charset="0"/>
              </a:rPr>
              <a:t>Preferred language</a:t>
            </a:r>
          </a:p>
          <a:p>
            <a:r>
              <a:rPr lang="en-US" dirty="0">
                <a:latin typeface="Century Gothic" panose="020B0502020202020204" pitchFamily="34" charset="0"/>
              </a:rPr>
              <a:t>Smoking status</a:t>
            </a:r>
          </a:p>
          <a:p>
            <a:r>
              <a:rPr lang="en-US" dirty="0">
                <a:latin typeface="Century Gothic" panose="020B0502020202020204" pitchFamily="34" charset="0"/>
              </a:rPr>
              <a:t>Problems</a:t>
            </a:r>
          </a:p>
          <a:p>
            <a:r>
              <a:rPr lang="en-US" dirty="0">
                <a:latin typeface="Century Gothic" panose="020B0502020202020204" pitchFamily="34" charset="0"/>
              </a:rPr>
              <a:t>Medications</a:t>
            </a:r>
          </a:p>
          <a:p>
            <a:r>
              <a:rPr lang="en-US" dirty="0">
                <a:latin typeface="Century Gothic" panose="020B0502020202020204" pitchFamily="34" charset="0"/>
              </a:rPr>
              <a:t>Medication allergies</a:t>
            </a:r>
          </a:p>
          <a:p>
            <a:r>
              <a:rPr lang="en-US" dirty="0">
                <a:latin typeface="Century Gothic" panose="020B0502020202020204" pitchFamily="34" charset="0"/>
              </a:rPr>
              <a:t>Laboratory test(s)</a:t>
            </a:r>
          </a:p>
          <a:p>
            <a:r>
              <a:rPr lang="en-US" dirty="0">
                <a:latin typeface="Century Gothic" panose="020B0502020202020204" pitchFamily="34" charset="0"/>
              </a:rPr>
              <a:t>Laboratory value(s)/result(s)</a:t>
            </a:r>
          </a:p>
          <a:p>
            <a:endParaRPr lang="en-US" dirty="0"/>
          </a:p>
          <a:p>
            <a:pPr marL="0" indent="0">
              <a:buNone/>
            </a:pPr>
            <a:endParaRPr lang="en-US" dirty="0"/>
          </a:p>
          <a:p>
            <a:endParaRPr lang="en-US" u="sng" dirty="0"/>
          </a:p>
          <a:p>
            <a:endParaRPr lang="en-US" dirty="0"/>
          </a:p>
        </p:txBody>
      </p:sp>
      <p:sp>
        <p:nvSpPr>
          <p:cNvPr id="5" name="Content Placeholder 4"/>
          <p:cNvSpPr>
            <a:spLocks noGrp="1"/>
          </p:cNvSpPr>
          <p:nvPr>
            <p:ph sz="half" idx="2"/>
          </p:nvPr>
        </p:nvSpPr>
        <p:spPr>
          <a:xfrm>
            <a:off x="4232814" y="1263733"/>
            <a:ext cx="4038600" cy="4539337"/>
          </a:xfrm>
        </p:spPr>
        <p:txBody>
          <a:bodyPr>
            <a:normAutofit fontScale="92500" lnSpcReduction="10000"/>
          </a:bodyPr>
          <a:lstStyle/>
          <a:p>
            <a:r>
              <a:rPr lang="en-US" dirty="0">
                <a:latin typeface="Century Gothic" panose="020B0502020202020204" pitchFamily="34" charset="0"/>
              </a:rPr>
              <a:t>Vital signs</a:t>
            </a:r>
          </a:p>
          <a:p>
            <a:r>
              <a:rPr lang="en-US" dirty="0">
                <a:latin typeface="Century Gothic" panose="020B0502020202020204" pitchFamily="34" charset="0"/>
              </a:rPr>
              <a:t>Procedures</a:t>
            </a:r>
          </a:p>
          <a:p>
            <a:r>
              <a:rPr lang="en-US" dirty="0">
                <a:latin typeface="Century Gothic" panose="020B0502020202020204" pitchFamily="34" charset="0"/>
              </a:rPr>
              <a:t>Care team member(s)</a:t>
            </a:r>
          </a:p>
          <a:p>
            <a:r>
              <a:rPr lang="en-US" dirty="0">
                <a:latin typeface="Century Gothic" panose="020B0502020202020204" pitchFamily="34" charset="0"/>
              </a:rPr>
              <a:t>Immunizations</a:t>
            </a:r>
          </a:p>
          <a:p>
            <a:r>
              <a:rPr lang="en-US" dirty="0">
                <a:latin typeface="Century Gothic" panose="020B0502020202020204" pitchFamily="34" charset="0"/>
              </a:rPr>
              <a:t>Unique device identifier(s) for a patient's implantable device(s)</a:t>
            </a:r>
          </a:p>
          <a:p>
            <a:r>
              <a:rPr lang="en-US" dirty="0">
                <a:latin typeface="Century Gothic" panose="020B0502020202020204" pitchFamily="34" charset="0"/>
              </a:rPr>
              <a:t>Assessment and Plan of Treatment</a:t>
            </a:r>
          </a:p>
          <a:p>
            <a:r>
              <a:rPr lang="en-US" dirty="0">
                <a:latin typeface="Century Gothic" panose="020B0502020202020204" pitchFamily="34" charset="0"/>
              </a:rPr>
              <a:t>Goals</a:t>
            </a:r>
          </a:p>
          <a:p>
            <a:r>
              <a:rPr lang="en-US" dirty="0">
                <a:latin typeface="Century Gothic" panose="020B0502020202020204" pitchFamily="34" charset="0"/>
              </a:rPr>
              <a:t>Health concerns</a:t>
            </a:r>
          </a:p>
          <a:p>
            <a:r>
              <a:rPr lang="en-US" dirty="0">
                <a:latin typeface="Century Gothic" panose="020B0502020202020204" pitchFamily="34" charset="0"/>
              </a:rPr>
              <a:t>Provenance</a:t>
            </a:r>
          </a:p>
          <a:p>
            <a:r>
              <a:rPr lang="en-US" dirty="0">
                <a:latin typeface="Century Gothic" panose="020B0502020202020204" pitchFamily="34" charset="0"/>
              </a:rPr>
              <a:t>Clinical Notes</a:t>
            </a:r>
          </a:p>
        </p:txBody>
      </p:sp>
      <p:sp>
        <p:nvSpPr>
          <p:cNvPr id="7" name="TextBox 6"/>
          <p:cNvSpPr txBox="1"/>
          <p:nvPr/>
        </p:nvSpPr>
        <p:spPr>
          <a:xfrm>
            <a:off x="8271414" y="1263733"/>
            <a:ext cx="3657600" cy="440120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“Plus PAC”</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Functional Status (Eating, mobility, etc..)</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Cognitive Status (BIMS, CAM, PHQ)</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Skin Integrity (pressure ulcers)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Falls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Family/Care giver information and contact info</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 Special instructions (e.g.-Infection protocol)</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683C6">
                    <a:lumMod val="75000"/>
                  </a:srgbClr>
                </a:solidFill>
                <a:effectLst/>
                <a:uLnTx/>
                <a:uFillTx/>
                <a:latin typeface="Century Gothic" panose="020B0502020202020204" pitchFamily="34" charset="0"/>
                <a:ea typeface="+mn-ea"/>
                <a:cs typeface="+mn-cs"/>
              </a:rPr>
              <a:t>Advanced Directives</a:t>
            </a:r>
          </a:p>
        </p:txBody>
      </p:sp>
    </p:spTree>
    <p:extLst>
      <p:ext uri="{BB962C8B-B14F-4D97-AF65-F5344CB8AC3E}">
        <p14:creationId xmlns:p14="http://schemas.microsoft.com/office/powerpoint/2010/main" val="27325469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Contributor xmlns="http://schemas.microsoft.com/sharepoint/v3/fields" xsi:nil="true"/>
    <MITRE_x0020_Sensitivity xmlns="http://schemas.microsoft.com/sharepoint/v3">Internal MITRE Information</MITRE_x0020_Sensitivity>
    <Release_x0020_Statement xmlns="http://schemas.microsoft.com/sharepoint/v3">For Internal MITRE Use</Release_x0020_Statement>
    <fiscal_year xmlns="ba9988bd-10e2-4a39-8d16-ed6eb9f9083e">FY19</fiscal_year>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B3DCC06B-20F3-4C83-960C-EC77C7277000}">
  <ds:schemaRefs>
    <ds:schemaRef ds:uri="http://schemas.microsoft.com/office/2006/documentManagement/types"/>
    <ds:schemaRef ds:uri="ba9988bd-10e2-4a39-8d16-ed6eb9f9083e"/>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0ACEDDD-DB55-4F60-A975-4A64090E8476}">
  <ds:schemaRefs>
    <ds:schemaRef ds:uri="http://schemas.microsoft.com/sharepoint/v3/contenttype/forms"/>
  </ds:schemaRefs>
</ds:datastoreItem>
</file>

<file path=customXml/itemProps3.xml><?xml version="1.0" encoding="utf-8"?>
<ds:datastoreItem xmlns:ds="http://schemas.openxmlformats.org/officeDocument/2006/customXml" ds:itemID="{1912EAEF-5C72-4A52-941F-4E8005049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A728438-7BA5-4595-AA6C-4EEEFFB717C5}">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Retrospect</Template>
  <TotalTime>2691</TotalTime>
  <Words>1989</Words>
  <Application>Microsoft Office PowerPoint</Application>
  <PresentationFormat>Widescreen</PresentationFormat>
  <Paragraphs>227</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Century Gothic</vt:lpstr>
      <vt:lpstr>Wingdings</vt:lpstr>
      <vt:lpstr>Retrospect</vt:lpstr>
      <vt:lpstr>Use Case Considerations</vt:lpstr>
      <vt:lpstr>Patient Story</vt:lpstr>
      <vt:lpstr>“Mega Rule”</vt:lpstr>
      <vt:lpstr>Baseline Care Plan- Patient Summary</vt:lpstr>
      <vt:lpstr>Baseline Care Plan- 48 hours</vt:lpstr>
      <vt:lpstr>IMPACT Act Requirements</vt:lpstr>
      <vt:lpstr>IRF, SNF, LTCH Proposed Rules</vt:lpstr>
      <vt:lpstr>PowerPoint Presentation</vt:lpstr>
      <vt:lpstr>USCDI “Plus PAC”</vt:lpstr>
      <vt:lpstr>Advance Directives Focused Use Case Scenario</vt:lpstr>
      <vt:lpstr>Patient </vt:lpstr>
      <vt:lpstr>Social History</vt:lpstr>
      <vt:lpstr>Medical History</vt:lpstr>
      <vt:lpstr>Current Medications</vt:lpstr>
      <vt:lpstr>Typical Healthcare Follow Up</vt:lpstr>
      <vt:lpstr>Encounter with PCP</vt:lpstr>
      <vt:lpstr>Advance Directives Information</vt:lpstr>
      <vt:lpstr>Ms. Smith’s Concerns</vt:lpstr>
      <vt:lpstr>Ms. Smith would like…</vt:lpstr>
      <vt:lpstr>Daughter</vt:lpstr>
      <vt:lpstr>Daughter’s Concerns</vt:lpstr>
      <vt:lpstr>Daughter Would Like…</vt:lpstr>
      <vt:lpstr>Provider</vt:lpstr>
      <vt:lpstr>Provider’s Concerns</vt:lpstr>
      <vt:lpstr>Provider would like…</vt:lpstr>
      <vt:lpstr>Payer</vt:lpstr>
      <vt:lpstr>Payer Concerns</vt:lpstr>
      <vt:lpstr>Payer would like…</vt:lpstr>
      <vt:lpstr>Functional Status Focused Use Case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Qudsi, Hibah</cp:lastModifiedBy>
  <cp:revision>91</cp:revision>
  <dcterms:created xsi:type="dcterms:W3CDTF">2019-04-30T13:12:19Z</dcterms:created>
  <dcterms:modified xsi:type="dcterms:W3CDTF">2019-05-16T14:17:00Z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