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</p:sldMasterIdLst>
  <p:notesMasterIdLst>
    <p:notesMasterId r:id="rId15"/>
  </p:notesMasterIdLst>
  <p:sldIdLst>
    <p:sldId id="256" r:id="rId6"/>
    <p:sldId id="260" r:id="rId7"/>
    <p:sldId id="265" r:id="rId8"/>
    <p:sldId id="259" r:id="rId9"/>
    <p:sldId id="261" r:id="rId10"/>
    <p:sldId id="262" r:id="rId11"/>
    <p:sldId id="266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4119E2-914C-4D8B-9031-45AA6E8B06FE}">
          <p14:sldIdLst>
            <p14:sldId id="256"/>
            <p14:sldId id="260"/>
            <p14:sldId id="265"/>
            <p14:sldId id="259"/>
            <p14:sldId id="261"/>
            <p14:sldId id="262"/>
            <p14:sldId id="266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Hill" initials="DH" lastIdx="4" clrIdx="0">
    <p:extLst>
      <p:ext uri="{19B8F6BF-5375-455C-9EA6-DF929625EA0E}">
        <p15:presenceInfo xmlns:p15="http://schemas.microsoft.com/office/powerpoint/2012/main" userId="David Hill" providerId="None"/>
      </p:ext>
    </p:extLst>
  </p:cmAuthor>
  <p:cmAuthor id="2" name="Rizvi, Siama" initials="RS" lastIdx="3" clrIdx="1">
    <p:extLst>
      <p:ext uri="{19B8F6BF-5375-455C-9EA6-DF929625EA0E}">
        <p15:presenceInfo xmlns:p15="http://schemas.microsoft.com/office/powerpoint/2012/main" userId="S::RIZVI@MITRE.ORG::a30a8b9a-5391-4b15-b2e0-f92c41bca0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1390" autoAdjust="0"/>
  </p:normalViewPr>
  <p:slideViewPr>
    <p:cSldViewPr snapToGrid="0">
      <p:cViewPr>
        <p:scale>
          <a:sx n="89" d="100"/>
          <a:sy n="89" d="100"/>
        </p:scale>
        <p:origin x="1464" y="392"/>
      </p:cViewPr>
      <p:guideLst/>
    </p:cSldViewPr>
  </p:slideViewPr>
  <p:outlineViewPr>
    <p:cViewPr>
      <p:scale>
        <a:sx n="33" d="100"/>
        <a:sy n="33" d="100"/>
      </p:scale>
      <p:origin x="0" y="-38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476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FF2F1-9816-4810-99E9-917DBE7452C4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796C6-5CA3-403A-8CC5-DDBC3C578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96C6-5CA3-403A-8CC5-DDBC3C5788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5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96C6-5CA3-403A-8CC5-DDBC3C5788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20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21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6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7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5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0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5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A7514C-7CD9-4185-AC72-FEAE0056B3F3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1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9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A7514C-7CD9-4185-AC72-FEAE0056B3F3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7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945-37B5-48A0-AA57-292CE8971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Leadership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506A0-036E-4271-A628-133874C0C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Pacio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393590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3E9B-2C13-4246-9AAB-F394894C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Groups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E74CD58-898C-E442-B686-70CE73A0A06A}"/>
              </a:ext>
            </a:extLst>
          </p:cNvPr>
          <p:cNvSpPr/>
          <p:nvPr/>
        </p:nvSpPr>
        <p:spPr>
          <a:xfrm>
            <a:off x="1506828" y="2971800"/>
            <a:ext cx="2434107" cy="19221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PACIO Contributors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37080B9-3535-5942-9F46-4B84FF551C07}"/>
              </a:ext>
            </a:extLst>
          </p:cNvPr>
          <p:cNvSpPr/>
          <p:nvPr/>
        </p:nvSpPr>
        <p:spPr>
          <a:xfrm>
            <a:off x="5924279" y="1998801"/>
            <a:ext cx="2434107" cy="19221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PACIO Functional Status Group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3D05291B-76FA-414C-96E0-C2AA1E5C6AFE}"/>
              </a:ext>
            </a:extLst>
          </p:cNvPr>
          <p:cNvSpPr/>
          <p:nvPr/>
        </p:nvSpPr>
        <p:spPr>
          <a:xfrm>
            <a:off x="5924281" y="4182415"/>
            <a:ext cx="2434107" cy="19221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PACIO Cognitive Status Group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9BDE9-8B89-7A40-AE10-5AA5A7D8EC28}"/>
              </a:ext>
            </a:extLst>
          </p:cNvPr>
          <p:cNvCxnSpPr/>
          <p:nvPr/>
        </p:nvCxnSpPr>
        <p:spPr>
          <a:xfrm flipV="1">
            <a:off x="4237150" y="2971800"/>
            <a:ext cx="1468192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CFB12F-AE37-B84A-8061-9F0056040E99}"/>
              </a:ext>
            </a:extLst>
          </p:cNvPr>
          <p:cNvCxnSpPr>
            <a:cxnSpLocks/>
          </p:cNvCxnSpPr>
          <p:nvPr/>
        </p:nvCxnSpPr>
        <p:spPr>
          <a:xfrm>
            <a:off x="4237150" y="4425824"/>
            <a:ext cx="1545466" cy="468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A7C44F-F06C-4943-8A65-956FF6ACA279}"/>
              </a:ext>
            </a:extLst>
          </p:cNvPr>
          <p:cNvSpPr/>
          <p:nvPr/>
        </p:nvSpPr>
        <p:spPr>
          <a:xfrm>
            <a:off x="8577323" y="2028410"/>
            <a:ext cx="2734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Functional Status</a:t>
            </a:r>
          </a:p>
          <a:p>
            <a:pPr lvl="1"/>
            <a:r>
              <a:rPr lang="en-US" sz="2200" dirty="0"/>
              <a:t>Group Leader</a:t>
            </a:r>
          </a:p>
          <a:p>
            <a:pPr lvl="1"/>
            <a:r>
              <a:rPr lang="en-US" sz="2200" dirty="0"/>
              <a:t>Technical Lead</a:t>
            </a:r>
          </a:p>
          <a:p>
            <a:pPr lvl="1"/>
            <a:r>
              <a:rPr lang="en-US" sz="2200" dirty="0"/>
              <a:t>Clinical Lead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5E6A38-B366-5C48-A685-1235454339AA}"/>
              </a:ext>
            </a:extLst>
          </p:cNvPr>
          <p:cNvSpPr/>
          <p:nvPr/>
        </p:nvSpPr>
        <p:spPr>
          <a:xfrm>
            <a:off x="8577323" y="4381977"/>
            <a:ext cx="2734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Cognitive Status</a:t>
            </a:r>
          </a:p>
          <a:p>
            <a:pPr lvl="1"/>
            <a:r>
              <a:rPr lang="en-US" sz="2200" dirty="0"/>
              <a:t>Group Leader</a:t>
            </a:r>
          </a:p>
          <a:p>
            <a:pPr lvl="1"/>
            <a:r>
              <a:rPr lang="en-US" sz="2200" dirty="0"/>
              <a:t>Technical Lead</a:t>
            </a:r>
          </a:p>
          <a:p>
            <a:pPr lvl="1"/>
            <a:r>
              <a:rPr lang="en-US" sz="2200" dirty="0"/>
              <a:t>Clinical Lead</a:t>
            </a:r>
          </a:p>
        </p:txBody>
      </p:sp>
    </p:spTree>
    <p:extLst>
      <p:ext uri="{BB962C8B-B14F-4D97-AF65-F5344CB8AC3E}">
        <p14:creationId xmlns:p14="http://schemas.microsoft.com/office/powerpoint/2010/main" val="294824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2A96-1073-3A4A-801D-8CD598DB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68B00-13E9-3B46-934B-F3EDB6903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98720" cy="4023359"/>
          </a:xfrm>
        </p:spPr>
        <p:txBody>
          <a:bodyPr/>
          <a:lstStyle/>
          <a:p>
            <a:r>
              <a:rPr lang="en-US" b="1" dirty="0"/>
              <a:t>Functional Status Group</a:t>
            </a:r>
          </a:p>
          <a:p>
            <a:pPr marL="457200">
              <a:buFont typeface="Wingdings" pitchFamily="2" charset="2"/>
              <a:buChar char="v"/>
            </a:pPr>
            <a:r>
              <a:rPr lang="en-US" dirty="0"/>
              <a:t>   Develop FHIR Implementation Guide</a:t>
            </a:r>
          </a:p>
          <a:p>
            <a:pPr marL="457200">
              <a:buFont typeface="Wingdings" pitchFamily="2" charset="2"/>
              <a:buChar char="v"/>
            </a:pPr>
            <a:r>
              <a:rPr lang="en-US" dirty="0"/>
              <a:t>   Develop FHIR Reference Implementation</a:t>
            </a:r>
          </a:p>
          <a:p>
            <a:pPr marL="457200">
              <a:buFont typeface="Wingdings" pitchFamily="2" charset="2"/>
              <a:buChar char="v"/>
            </a:pPr>
            <a:r>
              <a:rPr lang="en-US" dirty="0"/>
              <a:t>   Participate in September HL7 Connectathon</a:t>
            </a:r>
          </a:p>
          <a:p>
            <a:pPr marL="365760" indent="0">
              <a:buNone/>
            </a:pP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F7DB3-2D4E-8D47-9D3C-B9B25B250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112068" cy="4023360"/>
          </a:xfrm>
        </p:spPr>
        <p:txBody>
          <a:bodyPr/>
          <a:lstStyle/>
          <a:p>
            <a:r>
              <a:rPr lang="en-US" b="1" dirty="0"/>
              <a:t>Cognitive Status Group</a:t>
            </a:r>
          </a:p>
          <a:p>
            <a:pPr marL="457200">
              <a:buFont typeface="Wingdings" pitchFamily="2" charset="2"/>
              <a:buChar char="v"/>
            </a:pPr>
            <a:r>
              <a:rPr lang="en-US" dirty="0"/>
              <a:t>   Develop FHIR Implementation Guide</a:t>
            </a:r>
          </a:p>
          <a:p>
            <a:pPr marL="457200">
              <a:buFont typeface="Wingdings" pitchFamily="2" charset="2"/>
              <a:buChar char="v"/>
            </a:pPr>
            <a:r>
              <a:rPr lang="en-US" dirty="0"/>
              <a:t>   Develop FHIR Reference Implementation</a:t>
            </a:r>
          </a:p>
          <a:p>
            <a:pPr marL="457200">
              <a:buFont typeface="Wingdings" pitchFamily="2" charset="2"/>
              <a:buChar char="v"/>
            </a:pPr>
            <a:r>
              <a:rPr lang="en-US" dirty="0"/>
              <a:t>   Participate in future connectathon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526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D2CD-FA5F-E94C-BD22-8736950C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Leader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4A22-8D3A-5841-B917-2933A9E19C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Responsibilities</a:t>
            </a:r>
          </a:p>
          <a:p>
            <a:pPr marL="708660" indent="-342900">
              <a:buFont typeface="Wingdings" pitchFamily="2" charset="2"/>
              <a:buChar char="v"/>
            </a:pPr>
            <a:r>
              <a:rPr lang="en-US" dirty="0"/>
              <a:t>Drive the vision and implementation of the use case </a:t>
            </a:r>
          </a:p>
          <a:p>
            <a:pPr marL="708660" indent="-342900">
              <a:buFont typeface="Wingdings" pitchFamily="2" charset="2"/>
              <a:buChar char="v"/>
            </a:pPr>
            <a:r>
              <a:rPr lang="en-US" dirty="0"/>
              <a:t>Coordinate assignments to group members and ensure timely completion</a:t>
            </a:r>
          </a:p>
          <a:p>
            <a:pPr marL="708660" indent="-342900">
              <a:buFont typeface="Wingdings" pitchFamily="2" charset="2"/>
              <a:buChar char="v"/>
            </a:pPr>
            <a:r>
              <a:rPr lang="en-US" dirty="0"/>
              <a:t>Determine meeting agendas</a:t>
            </a:r>
          </a:p>
          <a:p>
            <a:pPr marL="708660" indent="-342900">
              <a:buFont typeface="Wingdings" pitchFamily="2" charset="2"/>
              <a:buChar char="v"/>
            </a:pPr>
            <a:r>
              <a:rPr lang="en-US" dirty="0"/>
              <a:t>Coordinate demonstrations and presentations for meetings</a:t>
            </a:r>
          </a:p>
          <a:p>
            <a:pPr marL="708660" indent="-342900">
              <a:buFont typeface="Wingdings" pitchFamily="2" charset="2"/>
              <a:buChar char="v"/>
            </a:pPr>
            <a:r>
              <a:rPr lang="en-US" dirty="0"/>
              <a:t>Lead the weekly meetings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12E62-81AB-8744-AEFF-94C7E6864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9067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Skills required</a:t>
            </a:r>
          </a:p>
          <a:p>
            <a:pPr marL="708660" lvl="0" indent="-342900">
              <a:buFont typeface="Wingdings" pitchFamily="2" charset="2"/>
              <a:buChar char="v"/>
            </a:pPr>
            <a:r>
              <a:rPr lang="en-US" dirty="0"/>
              <a:t>Prior experience leading a technical or clinical working group</a:t>
            </a:r>
          </a:p>
          <a:p>
            <a:pPr marL="708660" lvl="0" indent="-342900">
              <a:buFont typeface="Wingdings" pitchFamily="2" charset="2"/>
              <a:buChar char="v"/>
            </a:pPr>
            <a:r>
              <a:rPr lang="en-US" dirty="0"/>
              <a:t>Strong collaboration skills</a:t>
            </a:r>
          </a:p>
          <a:p>
            <a:pPr marL="708660" lvl="0" indent="-342900">
              <a:buFont typeface="Wingdings" pitchFamily="2" charset="2"/>
              <a:buChar char="v"/>
            </a:pPr>
            <a:r>
              <a:rPr lang="en-US" dirty="0"/>
              <a:t>Strong communication skills</a:t>
            </a:r>
          </a:p>
          <a:p>
            <a:pPr marL="708660" lvl="0" indent="-342900">
              <a:buFont typeface="Wingdings" pitchFamily="2" charset="2"/>
              <a:buChar char="v"/>
            </a:pPr>
            <a:r>
              <a:rPr lang="en-US" dirty="0"/>
              <a:t>Familiarity with FHIR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Skills desired</a:t>
            </a:r>
          </a:p>
          <a:p>
            <a:pPr marL="708660" lvl="0" indent="-342900">
              <a:buFont typeface="Wingdings" pitchFamily="2" charset="2"/>
              <a:buChar char="v"/>
            </a:pPr>
            <a:r>
              <a:rPr lang="en-US" dirty="0"/>
              <a:t>FHIR expertise</a:t>
            </a:r>
          </a:p>
          <a:p>
            <a:pPr marL="708660" lvl="0" indent="-342900">
              <a:buFont typeface="Wingdings" pitchFamily="2" charset="2"/>
              <a:buChar char="v"/>
            </a:pPr>
            <a:r>
              <a:rPr lang="en-US" dirty="0"/>
              <a:t>Prior experience developing FHIR implementation guides</a:t>
            </a:r>
          </a:p>
          <a:p>
            <a:pPr marL="708660" lvl="0" indent="-342900">
              <a:buFont typeface="Wingdings" pitchFamily="2" charset="2"/>
              <a:buChar char="v"/>
            </a:pPr>
            <a:r>
              <a:rPr lang="en-US" dirty="0"/>
              <a:t>Prior experience with connectathons</a:t>
            </a:r>
          </a:p>
          <a:p>
            <a:pPr marL="708660" lvl="0" indent="-342900">
              <a:buFont typeface="Wingdings" pitchFamily="2" charset="2"/>
              <a:buChar char="v"/>
            </a:pPr>
            <a:r>
              <a:rPr lang="en-US" dirty="0"/>
              <a:t>Familiar with value sets and terminology</a:t>
            </a:r>
          </a:p>
        </p:txBody>
      </p:sp>
    </p:spTree>
    <p:extLst>
      <p:ext uri="{BB962C8B-B14F-4D97-AF65-F5344CB8AC3E}">
        <p14:creationId xmlns:p14="http://schemas.microsoft.com/office/powerpoint/2010/main" val="248074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D2CD-FA5F-E94C-BD22-8736950C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Lead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4A22-8D3A-5841-B917-2933A9E19C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Responsibilities</a:t>
            </a:r>
          </a:p>
          <a:p>
            <a:pPr marL="708660" indent="-342900">
              <a:buFont typeface="Wingdings" pitchFamily="2" charset="2"/>
              <a:buChar char="v"/>
            </a:pPr>
            <a:r>
              <a:rPr lang="en-US" dirty="0"/>
              <a:t>Provide technical direction, guidance, and review to the group</a:t>
            </a:r>
          </a:p>
          <a:p>
            <a:pPr marL="708660" indent="-342900">
              <a:buFont typeface="Wingdings" pitchFamily="2" charset="2"/>
              <a:buChar char="v"/>
            </a:pPr>
            <a:r>
              <a:rPr lang="en-US" dirty="0"/>
              <a:t>Help craft meeting agendas</a:t>
            </a:r>
          </a:p>
          <a:p>
            <a:pPr marL="708660" indent="-342900">
              <a:buFont typeface="Wingdings" pitchFamily="2" charset="2"/>
              <a:buChar char="v"/>
            </a:pPr>
            <a:r>
              <a:rPr lang="en-US" dirty="0"/>
              <a:t>Help coordinate demonstrations and presentations for meetings</a:t>
            </a:r>
          </a:p>
          <a:p>
            <a:pPr marL="708660" indent="-342900">
              <a:buFont typeface="Wingdings" pitchFamily="2" charset="2"/>
              <a:buChar char="v"/>
            </a:pPr>
            <a:r>
              <a:rPr lang="en-US" dirty="0"/>
              <a:t>Help lead the meetings</a:t>
            </a:r>
          </a:p>
          <a:p>
            <a:pPr marL="36576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12E62-81AB-8744-AEFF-94C7E6864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9067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Skills required</a:t>
            </a:r>
          </a:p>
          <a:p>
            <a:pPr marL="708660" lvl="0" indent="-342900">
              <a:buFont typeface="Wingdings" pitchFamily="2" charset="2"/>
              <a:buChar char="v"/>
            </a:pPr>
            <a:r>
              <a:rPr lang="en-US" dirty="0"/>
              <a:t>FHIR expertise</a:t>
            </a:r>
          </a:p>
          <a:p>
            <a:pPr marL="708660" lvl="0" indent="-342900">
              <a:buFont typeface="Wingdings" pitchFamily="2" charset="2"/>
              <a:buChar char="v"/>
            </a:pPr>
            <a:r>
              <a:rPr lang="en-US" dirty="0"/>
              <a:t>Prior experience developing FHIR implementation guides and data models</a:t>
            </a:r>
          </a:p>
          <a:p>
            <a:pPr marL="708660" lvl="0" indent="-342900">
              <a:buFont typeface="Wingdings" pitchFamily="2" charset="2"/>
              <a:buChar char="v"/>
            </a:pPr>
            <a:r>
              <a:rPr lang="en-US" dirty="0"/>
              <a:t>Familiarity with value sets and clinical terminology</a:t>
            </a:r>
          </a:p>
          <a:p>
            <a:pPr marL="708660" lvl="0" indent="-342900">
              <a:buFont typeface="Wingdings" pitchFamily="2" charset="2"/>
              <a:buChar char="v"/>
            </a:pPr>
            <a:endParaRPr lang="en-US" dirty="0"/>
          </a:p>
          <a:p>
            <a:r>
              <a:rPr lang="en-US" b="1" dirty="0"/>
              <a:t>Skills desired</a:t>
            </a:r>
          </a:p>
          <a:p>
            <a:pPr marL="708660" lvl="0" indent="-342900">
              <a:buFont typeface="Wingdings" pitchFamily="2" charset="2"/>
              <a:buChar char="v"/>
            </a:pPr>
            <a:r>
              <a:rPr lang="en-US" dirty="0"/>
              <a:t>Prior experience developing FHIR reference implementations</a:t>
            </a:r>
          </a:p>
          <a:p>
            <a:pPr marL="708660" lvl="0" indent="-342900">
              <a:buFont typeface="Wingdings" pitchFamily="2" charset="2"/>
              <a:buChar char="v"/>
            </a:pPr>
            <a:r>
              <a:rPr lang="en-US" dirty="0"/>
              <a:t>Prior experience with connectathons</a:t>
            </a:r>
          </a:p>
          <a:p>
            <a:pPr marL="708660" lvl="0" indent="-342900">
              <a:buFont typeface="Wingdings" pitchFamily="2" charset="2"/>
              <a:buChar char="v"/>
            </a:pPr>
            <a:r>
              <a:rPr lang="en-US" dirty="0"/>
              <a:t>Clinical/health care workflow experience</a:t>
            </a:r>
          </a:p>
          <a:p>
            <a:pPr marL="708660" lvl="0" indent="-34290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8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D2CD-FA5F-E94C-BD22-8736950C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Lead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4A22-8D3A-5841-B917-2933A9E19C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Responsibilities</a:t>
            </a:r>
          </a:p>
          <a:p>
            <a:pPr marL="708660" indent="-342900">
              <a:buFont typeface="Wingdings" pitchFamily="2" charset="2"/>
              <a:buChar char="v"/>
            </a:pPr>
            <a:r>
              <a:rPr lang="en-US" dirty="0"/>
              <a:t>Provide clinical terminology and workflow expertise, guidance, perspective, and review to the group</a:t>
            </a:r>
          </a:p>
          <a:p>
            <a:pPr marL="708660" indent="-342900">
              <a:buFont typeface="Wingdings" pitchFamily="2" charset="2"/>
              <a:buChar char="v"/>
            </a:pPr>
            <a:r>
              <a:rPr lang="en-US" dirty="0"/>
              <a:t>Help craft meeting agendas</a:t>
            </a:r>
          </a:p>
          <a:p>
            <a:pPr marL="708660" indent="-342900">
              <a:buFont typeface="Wingdings" pitchFamily="2" charset="2"/>
              <a:buChar char="v"/>
            </a:pPr>
            <a:r>
              <a:rPr lang="en-US" dirty="0"/>
              <a:t>Help coordinate demonstrations and presentations for meetings</a:t>
            </a:r>
          </a:p>
          <a:p>
            <a:pPr marL="708660" indent="-342900">
              <a:buFont typeface="Wingdings" pitchFamily="2" charset="2"/>
              <a:buChar char="v"/>
            </a:pPr>
            <a:r>
              <a:rPr lang="en-US" dirty="0"/>
              <a:t>Help lead the meetings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12E62-81AB-8744-AEFF-94C7E6864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90671"/>
          </a:xfrm>
        </p:spPr>
        <p:txBody>
          <a:bodyPr>
            <a:normAutofit/>
          </a:bodyPr>
          <a:lstStyle/>
          <a:p>
            <a:r>
              <a:rPr lang="en-US" b="1" dirty="0"/>
              <a:t>Skills required</a:t>
            </a:r>
          </a:p>
          <a:p>
            <a:pPr marL="708660" lvl="0" indent="-342900">
              <a:buFont typeface="Wingdings" pitchFamily="2" charset="2"/>
              <a:buChar char="v"/>
            </a:pPr>
            <a:r>
              <a:rPr lang="en-US" dirty="0"/>
              <a:t>Prior clinician experience</a:t>
            </a:r>
          </a:p>
          <a:p>
            <a:pPr marL="708660" lvl="0" indent="-342900">
              <a:buFont typeface="Wingdings" pitchFamily="2" charset="2"/>
              <a:buChar char="v"/>
            </a:pPr>
            <a:r>
              <a:rPr lang="en-US" dirty="0"/>
              <a:t>Strong knowledge of value sets, coding systems, and terminology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Skills desired</a:t>
            </a:r>
          </a:p>
          <a:p>
            <a:pPr marL="708660" lvl="0" indent="-342900">
              <a:buFont typeface="Wingdings" pitchFamily="2" charset="2"/>
              <a:buChar char="v"/>
            </a:pPr>
            <a:r>
              <a:rPr lang="en-US" dirty="0"/>
              <a:t>Prior experience developing FHIR implementation guides</a:t>
            </a:r>
          </a:p>
          <a:p>
            <a:pPr marL="708660" lvl="0" indent="-342900">
              <a:buFont typeface="Wingdings" pitchFamily="2" charset="2"/>
              <a:buChar char="v"/>
            </a:pPr>
            <a:r>
              <a:rPr lang="en-US" dirty="0"/>
              <a:t>Prior experience developing FHIR reference implementations</a:t>
            </a:r>
          </a:p>
          <a:p>
            <a:pPr marL="708660" lvl="0" indent="-342900">
              <a:buFont typeface="Wingdings" pitchFamily="2" charset="2"/>
              <a:buChar char="v"/>
            </a:pPr>
            <a:r>
              <a:rPr lang="en-US" dirty="0"/>
              <a:t>Prior experience with connectathons</a:t>
            </a:r>
          </a:p>
          <a:p>
            <a:pPr marL="708660" lvl="0" indent="-34290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7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E9F2-9593-8540-BDF4-752B1AE6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Development Timeline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27040-1291-F242-A09E-BEAEEF1B920A}"/>
              </a:ext>
            </a:extLst>
          </p:cNvPr>
          <p:cNvSpPr txBox="1"/>
          <p:nvPr/>
        </p:nvSpPr>
        <p:spPr>
          <a:xfrm>
            <a:off x="1097280" y="5977468"/>
            <a:ext cx="462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Point of Care Partners, </a:t>
            </a:r>
            <a:r>
              <a:rPr lang="en-US" dirty="0" err="1"/>
              <a:t>DaVinci</a:t>
            </a:r>
            <a:r>
              <a:rPr lang="en-US" dirty="0"/>
              <a:t> Project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193C3A-81FA-634A-8256-4B08F3864FAE}"/>
              </a:ext>
            </a:extLst>
          </p:cNvPr>
          <p:cNvCxnSpPr>
            <a:cxnSpLocks/>
          </p:cNvCxnSpPr>
          <p:nvPr/>
        </p:nvCxnSpPr>
        <p:spPr>
          <a:xfrm>
            <a:off x="3496185" y="3713104"/>
            <a:ext cx="7558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3B57BF9-026C-CC4C-BDA3-64B7D039DD20}"/>
              </a:ext>
            </a:extLst>
          </p:cNvPr>
          <p:cNvSpPr/>
          <p:nvPr/>
        </p:nvSpPr>
        <p:spPr>
          <a:xfrm>
            <a:off x="1869564" y="3469571"/>
            <a:ext cx="1818330" cy="243533"/>
          </a:xfrm>
          <a:prstGeom prst="rect">
            <a:avLst/>
          </a:prstGeom>
          <a:solidFill>
            <a:srgbClr val="5165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Assemble Team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7FDA51-2FB0-744E-9834-9DC935D62890}"/>
              </a:ext>
            </a:extLst>
          </p:cNvPr>
          <p:cNvSpPr/>
          <p:nvPr/>
        </p:nvSpPr>
        <p:spPr>
          <a:xfrm>
            <a:off x="4610708" y="3232536"/>
            <a:ext cx="1829323" cy="243533"/>
          </a:xfrm>
          <a:prstGeom prst="rect">
            <a:avLst/>
          </a:prstGeom>
          <a:solidFill>
            <a:srgbClr val="5165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FHIR Gap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2D79E0-BCBF-2B49-BABF-0C02C82129F9}"/>
              </a:ext>
            </a:extLst>
          </p:cNvPr>
          <p:cNvSpPr/>
          <p:nvPr/>
        </p:nvSpPr>
        <p:spPr>
          <a:xfrm>
            <a:off x="5533524" y="4099141"/>
            <a:ext cx="2736840" cy="195532"/>
          </a:xfrm>
          <a:prstGeom prst="rect">
            <a:avLst/>
          </a:prstGeom>
          <a:solidFill>
            <a:srgbClr val="5165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Build Initial RI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96F9C3-9339-2243-81FB-73B939BCA11C}"/>
              </a:ext>
            </a:extLst>
          </p:cNvPr>
          <p:cNvSpPr/>
          <p:nvPr/>
        </p:nvSpPr>
        <p:spPr>
          <a:xfrm>
            <a:off x="4612825" y="2978431"/>
            <a:ext cx="1350861" cy="243533"/>
          </a:xfrm>
          <a:prstGeom prst="rect">
            <a:avLst/>
          </a:prstGeom>
          <a:solidFill>
            <a:srgbClr val="5165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IG Framework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AD1C2-F0B8-8B40-A4ED-8D05B59943CE}"/>
              </a:ext>
            </a:extLst>
          </p:cNvPr>
          <p:cNvSpPr/>
          <p:nvPr/>
        </p:nvSpPr>
        <p:spPr>
          <a:xfrm>
            <a:off x="5512536" y="2747214"/>
            <a:ext cx="2316710" cy="231217"/>
          </a:xfrm>
          <a:prstGeom prst="rect">
            <a:avLst/>
          </a:prstGeom>
          <a:solidFill>
            <a:srgbClr val="5165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Specify profiles, 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DCF5F2-2563-664B-9110-CF43630CCC86}"/>
              </a:ext>
            </a:extLst>
          </p:cNvPr>
          <p:cNvSpPr/>
          <p:nvPr/>
        </p:nvSpPr>
        <p:spPr>
          <a:xfrm>
            <a:off x="4622664" y="3741879"/>
            <a:ext cx="907087" cy="346398"/>
          </a:xfrm>
          <a:prstGeom prst="rect">
            <a:avLst/>
          </a:prstGeom>
          <a:solidFill>
            <a:srgbClr val="5165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RI Tech Approach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2AE707-2D7C-6C42-B571-01F498F153A4}"/>
              </a:ext>
            </a:extLst>
          </p:cNvPr>
          <p:cNvSpPr/>
          <p:nvPr/>
        </p:nvSpPr>
        <p:spPr>
          <a:xfrm>
            <a:off x="3687894" y="3471314"/>
            <a:ext cx="1845630" cy="243533"/>
          </a:xfrm>
          <a:prstGeom prst="rect">
            <a:avLst/>
          </a:prstGeom>
          <a:solidFill>
            <a:srgbClr val="5165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E3A4AB-D3BB-0641-822B-2E2A2AE0E613}"/>
              </a:ext>
            </a:extLst>
          </p:cNvPr>
          <p:cNvSpPr/>
          <p:nvPr/>
        </p:nvSpPr>
        <p:spPr>
          <a:xfrm>
            <a:off x="5963686" y="2984982"/>
            <a:ext cx="2306678" cy="243792"/>
          </a:xfrm>
          <a:prstGeom prst="rect">
            <a:avLst/>
          </a:prstGeom>
          <a:solidFill>
            <a:srgbClr val="5165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Create Draft IG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1C2EEE-BC20-634E-94A3-9767FDAC4009}"/>
              </a:ext>
            </a:extLst>
          </p:cNvPr>
          <p:cNvCxnSpPr>
            <a:cxnSpLocks/>
          </p:cNvCxnSpPr>
          <p:nvPr/>
        </p:nvCxnSpPr>
        <p:spPr>
          <a:xfrm>
            <a:off x="1515751" y="2238117"/>
            <a:ext cx="0" cy="1153339"/>
          </a:xfrm>
          <a:prstGeom prst="straightConnector1">
            <a:avLst/>
          </a:prstGeom>
          <a:ln>
            <a:solidFill>
              <a:srgbClr val="C17D4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1054F7-97D8-104A-BACA-77CB26DF9507}"/>
              </a:ext>
            </a:extLst>
          </p:cNvPr>
          <p:cNvSpPr txBox="1"/>
          <p:nvPr/>
        </p:nvSpPr>
        <p:spPr>
          <a:xfrm>
            <a:off x="1711802" y="2597429"/>
            <a:ext cx="2700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 Guide (IG)</a:t>
            </a:r>
          </a:p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D2A701-C9EA-5948-80C3-EB42C8B52757}"/>
              </a:ext>
            </a:extLst>
          </p:cNvPr>
          <p:cNvCxnSpPr>
            <a:cxnSpLocks/>
          </p:cNvCxnSpPr>
          <p:nvPr/>
        </p:nvCxnSpPr>
        <p:spPr>
          <a:xfrm>
            <a:off x="1537832" y="3808135"/>
            <a:ext cx="0" cy="1058308"/>
          </a:xfrm>
          <a:prstGeom prst="straightConnector1">
            <a:avLst/>
          </a:prstGeom>
          <a:ln>
            <a:solidFill>
              <a:srgbClr val="C17D4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D514FD-E6DC-3C4E-8779-B55C2C61D8C1}"/>
              </a:ext>
            </a:extLst>
          </p:cNvPr>
          <p:cNvSpPr txBox="1"/>
          <p:nvPr/>
        </p:nvSpPr>
        <p:spPr>
          <a:xfrm>
            <a:off x="1826550" y="4263111"/>
            <a:ext cx="3064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Implementation (RI)</a:t>
            </a:r>
          </a:p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5422BA-D2EC-724B-8ACD-03DB81128D99}"/>
              </a:ext>
            </a:extLst>
          </p:cNvPr>
          <p:cNvCxnSpPr>
            <a:cxnSpLocks/>
          </p:cNvCxnSpPr>
          <p:nvPr/>
        </p:nvCxnSpPr>
        <p:spPr>
          <a:xfrm flipH="1" flipV="1">
            <a:off x="7351854" y="3713976"/>
            <a:ext cx="1837505" cy="4902"/>
          </a:xfrm>
          <a:prstGeom prst="straightConnector1">
            <a:avLst/>
          </a:prstGeom>
          <a:ln w="12700">
            <a:solidFill>
              <a:srgbClr val="C17D4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F53830-237C-0246-AB40-BF6BFCAA537F}"/>
              </a:ext>
            </a:extLst>
          </p:cNvPr>
          <p:cNvCxnSpPr>
            <a:cxnSpLocks/>
          </p:cNvCxnSpPr>
          <p:nvPr/>
        </p:nvCxnSpPr>
        <p:spPr>
          <a:xfrm flipH="1" flipV="1">
            <a:off x="3687894" y="3713104"/>
            <a:ext cx="1845630" cy="11549"/>
          </a:xfrm>
          <a:prstGeom prst="straightConnector1">
            <a:avLst/>
          </a:prstGeom>
          <a:ln w="12700">
            <a:solidFill>
              <a:srgbClr val="C17D4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298ACE-BD3E-BA45-BF21-2FBB8EF5482D}"/>
              </a:ext>
            </a:extLst>
          </p:cNvPr>
          <p:cNvCxnSpPr>
            <a:cxnSpLocks/>
          </p:cNvCxnSpPr>
          <p:nvPr/>
        </p:nvCxnSpPr>
        <p:spPr>
          <a:xfrm flipH="1">
            <a:off x="5538274" y="3714847"/>
            <a:ext cx="1813580" cy="8759"/>
          </a:xfrm>
          <a:prstGeom prst="straightConnector1">
            <a:avLst/>
          </a:prstGeom>
          <a:ln w="12700">
            <a:solidFill>
              <a:srgbClr val="C17D4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53D217-599E-C64E-9DDF-C49536C5A2DC}"/>
              </a:ext>
            </a:extLst>
          </p:cNvPr>
          <p:cNvCxnSpPr>
            <a:cxnSpLocks/>
          </p:cNvCxnSpPr>
          <p:nvPr/>
        </p:nvCxnSpPr>
        <p:spPr>
          <a:xfrm flipH="1">
            <a:off x="1841472" y="3726396"/>
            <a:ext cx="1846422" cy="9803"/>
          </a:xfrm>
          <a:prstGeom prst="straightConnector1">
            <a:avLst/>
          </a:prstGeom>
          <a:ln w="12700">
            <a:solidFill>
              <a:srgbClr val="C17D4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0564B3D-AB85-1142-819C-E6AF9D202418}"/>
              </a:ext>
            </a:extLst>
          </p:cNvPr>
          <p:cNvSpPr/>
          <p:nvPr/>
        </p:nvSpPr>
        <p:spPr>
          <a:xfrm>
            <a:off x="8274137" y="4099412"/>
            <a:ext cx="915222" cy="202069"/>
          </a:xfrm>
          <a:prstGeom prst="rect">
            <a:avLst/>
          </a:prstGeom>
          <a:solidFill>
            <a:srgbClr val="5165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Test RI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66E0D1-36FE-5E4A-A274-A549BEB94523}"/>
              </a:ext>
            </a:extLst>
          </p:cNvPr>
          <p:cNvSpPr/>
          <p:nvPr/>
        </p:nvSpPr>
        <p:spPr>
          <a:xfrm>
            <a:off x="9189359" y="4099413"/>
            <a:ext cx="1813580" cy="203362"/>
          </a:xfrm>
          <a:prstGeom prst="rect">
            <a:avLst/>
          </a:prstGeom>
          <a:solidFill>
            <a:srgbClr val="5165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Update Final RI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05E308-E428-CA46-9204-656692DFFCA7}"/>
              </a:ext>
            </a:extLst>
          </p:cNvPr>
          <p:cNvSpPr/>
          <p:nvPr/>
        </p:nvSpPr>
        <p:spPr>
          <a:xfrm>
            <a:off x="8270362" y="2990755"/>
            <a:ext cx="1819611" cy="253005"/>
          </a:xfrm>
          <a:prstGeom prst="rect">
            <a:avLst/>
          </a:prstGeom>
          <a:solidFill>
            <a:srgbClr val="5165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Revise and Finalize IG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58405C-4A2A-7C4E-9006-54524403D878}"/>
              </a:ext>
            </a:extLst>
          </p:cNvPr>
          <p:cNvCxnSpPr>
            <a:cxnSpLocks/>
          </p:cNvCxnSpPr>
          <p:nvPr/>
        </p:nvCxnSpPr>
        <p:spPr>
          <a:xfrm flipV="1">
            <a:off x="3687894" y="3756817"/>
            <a:ext cx="0" cy="24946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E816F2-58F0-6D41-BAF7-3628CEBB5983}"/>
              </a:ext>
            </a:extLst>
          </p:cNvPr>
          <p:cNvSpPr txBox="1"/>
          <p:nvPr/>
        </p:nvSpPr>
        <p:spPr>
          <a:xfrm>
            <a:off x="3243763" y="4026899"/>
            <a:ext cx="919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Project start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EEE2A7-B599-2E43-8516-1730180F76D8}"/>
              </a:ext>
            </a:extLst>
          </p:cNvPr>
          <p:cNvCxnSpPr>
            <a:cxnSpLocks/>
          </p:cNvCxnSpPr>
          <p:nvPr/>
        </p:nvCxnSpPr>
        <p:spPr>
          <a:xfrm flipH="1" flipV="1">
            <a:off x="4557086" y="2081610"/>
            <a:ext cx="1882946" cy="5472"/>
          </a:xfrm>
          <a:prstGeom prst="straightConnector1">
            <a:avLst/>
          </a:prstGeom>
          <a:ln w="12700">
            <a:solidFill>
              <a:srgbClr val="C17D4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85B82F1-F050-0E45-A3C6-F34FCAEA4CE3}"/>
              </a:ext>
            </a:extLst>
          </p:cNvPr>
          <p:cNvSpPr txBox="1"/>
          <p:nvPr/>
        </p:nvSpPr>
        <p:spPr>
          <a:xfrm>
            <a:off x="4853818" y="2085548"/>
            <a:ext cx="1359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Represents 4 weeks</a:t>
            </a:r>
          </a:p>
          <a:p>
            <a:pPr algn="ctr"/>
            <a:r>
              <a:rPr lang="en-US" sz="1100" dirty="0"/>
              <a:t>2-4 sprints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8BEA82-AB27-BF46-ABF7-C5BA42290617}"/>
              </a:ext>
            </a:extLst>
          </p:cNvPr>
          <p:cNvSpPr txBox="1"/>
          <p:nvPr/>
        </p:nvSpPr>
        <p:spPr>
          <a:xfrm>
            <a:off x="6969987" y="1927417"/>
            <a:ext cx="27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 on 2 week sprint cycles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B9D3A6-A8BA-464F-BEA1-83061ED6FA8B}"/>
              </a:ext>
            </a:extLst>
          </p:cNvPr>
          <p:cNvSpPr/>
          <p:nvPr/>
        </p:nvSpPr>
        <p:spPr>
          <a:xfrm>
            <a:off x="5526723" y="4301482"/>
            <a:ext cx="1825131" cy="243533"/>
          </a:xfrm>
          <a:prstGeom prst="rect">
            <a:avLst/>
          </a:prstGeom>
          <a:solidFill>
            <a:srgbClr val="5165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Build Data Set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CEF951-87C9-C840-BC04-72F8967EEAE5}"/>
              </a:ext>
            </a:extLst>
          </p:cNvPr>
          <p:cNvCxnSpPr>
            <a:cxnSpLocks/>
          </p:cNvCxnSpPr>
          <p:nvPr/>
        </p:nvCxnSpPr>
        <p:spPr>
          <a:xfrm flipH="1" flipV="1">
            <a:off x="9165434" y="3723563"/>
            <a:ext cx="1837505" cy="4902"/>
          </a:xfrm>
          <a:prstGeom prst="straightConnector1">
            <a:avLst/>
          </a:prstGeom>
          <a:ln w="12700">
            <a:solidFill>
              <a:srgbClr val="C17D4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B186C0-102E-5F4D-B694-A1BA7AAB39D7}"/>
              </a:ext>
            </a:extLst>
          </p:cNvPr>
          <p:cNvSpPr txBox="1"/>
          <p:nvPr/>
        </p:nvSpPr>
        <p:spPr>
          <a:xfrm>
            <a:off x="2962671" y="5231750"/>
            <a:ext cx="862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Week     0                   2                  4                   6                   8                  10                 12                14                 16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7C64DC-7283-BA49-8F93-DF632E126D9C}"/>
              </a:ext>
            </a:extLst>
          </p:cNvPr>
          <p:cNvSpPr/>
          <p:nvPr/>
        </p:nvSpPr>
        <p:spPr>
          <a:xfrm>
            <a:off x="6439288" y="4548299"/>
            <a:ext cx="1825131" cy="243533"/>
          </a:xfrm>
          <a:prstGeom prst="rect">
            <a:avLst/>
          </a:prstGeom>
          <a:solidFill>
            <a:srgbClr val="5165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Build Test Set</a:t>
            </a:r>
          </a:p>
        </p:txBody>
      </p:sp>
    </p:spTree>
    <p:extLst>
      <p:ext uri="{BB962C8B-B14F-4D97-AF65-F5344CB8AC3E}">
        <p14:creationId xmlns:p14="http://schemas.microsoft.com/office/powerpoint/2010/main" val="407751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049D-D9EA-B545-A457-2EF19EA6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61295" cy="1450757"/>
          </a:xfrm>
        </p:spPr>
        <p:txBody>
          <a:bodyPr/>
          <a:lstStyle/>
          <a:p>
            <a:r>
              <a:rPr lang="en-US" dirty="0"/>
              <a:t>PACIO Support for Group Leadership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DB5C-646A-F743-8B7F-4D8CBA14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buFont typeface="Wingdings" pitchFamily="2" charset="2"/>
              <a:buChar char="v"/>
            </a:pPr>
            <a:r>
              <a:rPr lang="en-US" dirty="0"/>
              <a:t>   Scheduling weekly meetings</a:t>
            </a:r>
          </a:p>
          <a:p>
            <a:pPr marL="457200">
              <a:buFont typeface="Wingdings" pitchFamily="2" charset="2"/>
              <a:buChar char="v"/>
            </a:pPr>
            <a:r>
              <a:rPr lang="en-US" dirty="0"/>
              <a:t>   Taking meeting attendance</a:t>
            </a:r>
          </a:p>
          <a:p>
            <a:pPr marL="457200">
              <a:buFont typeface="Wingdings" pitchFamily="2" charset="2"/>
              <a:buChar char="v"/>
            </a:pPr>
            <a:r>
              <a:rPr lang="en-US" dirty="0"/>
              <a:t>   Recruiting and adding new members</a:t>
            </a:r>
          </a:p>
          <a:p>
            <a:pPr marL="457200">
              <a:buFont typeface="Wingdings" pitchFamily="2" charset="2"/>
              <a:buChar char="v"/>
            </a:pPr>
            <a:r>
              <a:rPr lang="en-US" dirty="0"/>
              <a:t>   Preparing conference presentations</a:t>
            </a:r>
          </a:p>
          <a:p>
            <a:pPr marL="457200">
              <a:buFont typeface="Wingdings" pitchFamily="2" charset="2"/>
              <a:buChar char="v"/>
            </a:pPr>
            <a:r>
              <a:rPr lang="en-US" dirty="0"/>
              <a:t>   Preparation and organization for connectathons</a:t>
            </a:r>
          </a:p>
          <a:p>
            <a:pPr marL="457200">
              <a:buFont typeface="Wingdings" pitchFamily="2" charset="2"/>
              <a:buChar char="v"/>
            </a:pPr>
            <a:r>
              <a:rPr lang="en-US" dirty="0"/>
              <a:t>   Maintaining and update the project web site</a:t>
            </a:r>
          </a:p>
          <a:p>
            <a:pPr marL="457200">
              <a:buFont typeface="Wingdings" pitchFamily="2" charset="2"/>
              <a:buChar char="v"/>
            </a:pPr>
            <a:r>
              <a:rPr lang="en-US" dirty="0"/>
              <a:t>   Providing guidance as needed</a:t>
            </a:r>
          </a:p>
        </p:txBody>
      </p:sp>
    </p:spTree>
    <p:extLst>
      <p:ext uri="{BB962C8B-B14F-4D97-AF65-F5344CB8AC3E}">
        <p14:creationId xmlns:p14="http://schemas.microsoft.com/office/powerpoint/2010/main" val="18531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15E2-307A-154C-AF1E-D1F2D375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DEB2-EAF7-6348-B15A-D946738D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buFont typeface="Wingdings" pitchFamily="2" charset="2"/>
              <a:buChar char="v"/>
            </a:pPr>
            <a:r>
              <a:rPr lang="en-US" dirty="0"/>
              <a:t>   Current Weekly Contributor Meeting will become the Functional Status Group Meeting</a:t>
            </a:r>
          </a:p>
          <a:p>
            <a:pPr marL="457200">
              <a:buFont typeface="Wingdings" pitchFamily="2" charset="2"/>
              <a:buChar char="v"/>
            </a:pPr>
            <a:r>
              <a:rPr lang="en-US" dirty="0"/>
              <a:t>   An additional time (via poll) will be found for the Cognitive Status Group Meeting</a:t>
            </a:r>
          </a:p>
          <a:p>
            <a:pPr marL="457200">
              <a:buFont typeface="Wingdings" pitchFamily="2" charset="2"/>
              <a:buChar char="v"/>
            </a:pPr>
            <a:r>
              <a:rPr lang="en-US" dirty="0"/>
              <a:t>   Monthly meeting will continue as a status update meeting for contributors and observers</a:t>
            </a:r>
          </a:p>
          <a:p>
            <a:pPr marL="457200">
              <a:buFont typeface="Wingdings" pitchFamily="2" charset="2"/>
              <a:buChar char="v"/>
            </a:pPr>
            <a:r>
              <a:rPr lang="en-US" dirty="0"/>
              <a:t>   Periodic meetings will be held to discuss future PACIO direction and new use cases</a:t>
            </a:r>
          </a:p>
          <a:p>
            <a:pPr marL="365760" indent="0">
              <a:buNone/>
            </a:pPr>
            <a:endParaRPr lang="en-US" dirty="0"/>
          </a:p>
          <a:p>
            <a:pPr marL="457200">
              <a:buFont typeface="Wingdings" pitchFamily="2" charset="2"/>
              <a:buChar char="v"/>
            </a:pPr>
            <a:r>
              <a:rPr lang="en-US" dirty="0"/>
              <a:t>   Feel free to participate in either or both group meetings!</a:t>
            </a:r>
          </a:p>
          <a:p>
            <a:pPr marL="3657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131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305FB80C47976C4B916AEC60E81206C0" ma:contentTypeVersion="3" ma:contentTypeDescription="Materials and documents that contain MITRE authored content and other content directly attributable to MITRE and its work" ma:contentTypeScope="" ma:versionID="2a92e56f0ad5ad08dc37a23d9f09ec13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ba9988bd-10e2-4a39-8d16-ed6eb9f9083e" targetNamespace="http://schemas.microsoft.com/office/2006/metadata/properties" ma:root="true" ma:fieldsID="534764579952a550a42652e8a364ba6e" ns1:_="" ns2:_="" ns3:_="">
    <xsd:import namespace="http://schemas.microsoft.com/sharepoint/v3"/>
    <xsd:import namespace="http://schemas.microsoft.com/sharepoint/v3/fields"/>
    <xsd:import namespace="ba9988bd-10e2-4a39-8d16-ed6eb9f9083e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fiscal_year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988bd-10e2-4a39-8d16-ed6eb9f9083e" elementFormDefault="qualified">
    <xsd:import namespace="http://schemas.microsoft.com/office/2006/documentManagement/types"/>
    <xsd:import namespace="http://schemas.microsoft.com/office/infopath/2007/PartnerControls"/>
    <xsd:element name="fiscal_year" ma:index="12" ma:displayName="Fiscal Year" ma:default="FY19" ma:format="Dropdown" ma:internalName="fiscal_year">
      <xsd:simpleType>
        <xsd:restriction base="dms:Choice">
          <xsd:enumeration value="FY19"/>
          <xsd:enumeration value="FY20"/>
        </xsd:restriction>
      </xsd:simpleType>
    </xsd:element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  <fiscal_year xmlns="ba9988bd-10e2-4a39-8d16-ed6eb9f9083e">FY19</fiscal_year>
  </documentManagement>
</p:properties>
</file>

<file path=customXml/itemProps1.xml><?xml version="1.0" encoding="utf-8"?>
<ds:datastoreItem xmlns:ds="http://schemas.openxmlformats.org/officeDocument/2006/customXml" ds:itemID="{0DC0CD24-39F3-45A8-9292-17C3EB3C3E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ba9988bd-10e2-4a39-8d16-ed6eb9f908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5147BA-224B-4746-AADC-91BAFA62AFDD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40ACEDDD-DB55-4F60-A975-4A64090E847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3DCC06B-20F3-4C83-960C-EC77C7277000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a9988bd-10e2-4a39-8d16-ed6eb9f9083e"/>
    <ds:schemaRef ds:uri="http://schemas.microsoft.com/sharepoint/v3/field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2499</TotalTime>
  <Words>457</Words>
  <Application>Microsoft Macintosh PowerPoint</Application>
  <PresentationFormat>Widescreen</PresentationFormat>
  <Paragraphs>111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 Leadership</vt:lpstr>
      <vt:lpstr>Forming Groups</vt:lpstr>
      <vt:lpstr>Group Objectives</vt:lpstr>
      <vt:lpstr>Group Leader</vt:lpstr>
      <vt:lpstr>Technical Lead</vt:lpstr>
      <vt:lpstr>Clinical Lead</vt:lpstr>
      <vt:lpstr>Sample Development Timeline</vt:lpstr>
      <vt:lpstr>PACIO Support for Group Leadership Team</vt:lpstr>
      <vt:lpstr>Logistics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Rizvi, Siama</dc:creator>
  <cp:lastModifiedBy>David Hill</cp:lastModifiedBy>
  <cp:revision>98</cp:revision>
  <dcterms:created xsi:type="dcterms:W3CDTF">2019-04-30T13:12:19Z</dcterms:created>
  <dcterms:modified xsi:type="dcterms:W3CDTF">2019-06-05T13:07:24Z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0x010100823A99C636F7423283FB0D200866C61300305FB80C47976C4B916AEC60E81206C0</vt:lpwstr>
  </property>
</Properties>
</file>