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3"/>
  </p:notesMasterIdLst>
  <p:sldIdLst>
    <p:sldId id="308" r:id="rId5"/>
    <p:sldId id="307" r:id="rId6"/>
    <p:sldId id="310" r:id="rId7"/>
    <p:sldId id="256" r:id="rId8"/>
    <p:sldId id="306" r:id="rId9"/>
    <p:sldId id="309" r:id="rId10"/>
    <p:sldId id="311" r:id="rId11"/>
    <p:sldId id="30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E1569-2EE5-4C4D-B017-2CBD7E3884B7}">
          <p14:sldIdLst>
            <p14:sldId id="308"/>
            <p14:sldId id="307"/>
            <p14:sldId id="310"/>
            <p14:sldId id="256"/>
            <p14:sldId id="306"/>
            <p14:sldId id="309"/>
            <p14:sldId id="311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1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8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241517"/>
            <a:ext cx="4937760" cy="4627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241517"/>
            <a:ext cx="4937760" cy="46275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9E328-B74B-4200-9AAA-4529689AC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3AC10-EC41-4E7C-AF81-4D874CB1A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2C7AD-B8EC-41AF-BCD4-89B09F0B166A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C0F5C3-2B23-4BD1-AF4F-9A82DB6EE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A9F-7495-4728-9613-574AA84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E25D-76B3-49FB-81C5-537870E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3133-C030-471E-B3AD-DFBEC67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6891-E27B-4870-BE1D-92B4DE0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AC6484-0F19-4683-9D77-973FA5710D7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9800978"/>
              </p:ext>
            </p:extLst>
          </p:nvPr>
        </p:nvGraphicFramePr>
        <p:xfrm>
          <a:off x="1096963" y="1184276"/>
          <a:ext cx="10058399" cy="3182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999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5318406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</a:tblGrid>
              <a:tr h="353486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E23B5E-2240-4954-B180-F2804C460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4BDF3-F2DA-458B-89E6-4406AA253856}"/>
              </a:ext>
            </a:extLst>
          </p:cNvPr>
          <p:cNvSpPr txBox="1">
            <a:spLocks/>
          </p:cNvSpPr>
          <p:nvPr userDrawn="1"/>
        </p:nvSpPr>
        <p:spPr>
          <a:xfrm>
            <a:off x="560509" y="6661150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3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2" r:id="rId6"/>
    <p:sldLayoutId id="2147483753" r:id="rId7"/>
    <p:sldLayoutId id="2147483751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Functional Status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Assessment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3/25/20</a:t>
            </a:r>
          </a:p>
        </p:txBody>
      </p:sp>
    </p:spTree>
    <p:extLst>
      <p:ext uri="{BB962C8B-B14F-4D97-AF65-F5344CB8AC3E}">
        <p14:creationId xmlns:p14="http://schemas.microsoft.com/office/powerpoint/2010/main" val="64387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Tests Included in STU1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0291D-0AB4-4C61-861E-C5424AB52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915329"/>
              </p:ext>
            </p:extLst>
          </p:nvPr>
        </p:nvGraphicFramePr>
        <p:xfrm>
          <a:off x="1097280" y="988906"/>
          <a:ext cx="10058400" cy="513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275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974614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  <a:gridCol w="5575511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73708">
                <a:tc>
                  <a:txBody>
                    <a:bodyPr/>
                    <a:lstStyle/>
                    <a:p>
                      <a:r>
                        <a:rPr lang="en-US" sz="1300" b="1" dirty="0"/>
                        <a:t>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INCLUDE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Prior Level of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Before current medical conditions/exacerbation for this episode.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300" dirty="0"/>
                        <a:t>Need to identify:  1) Who provided the information; 2) What time period/When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300" dirty="0"/>
                        <a:t>(Free Text, currently little consistency, minimal), Date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300"/>
                        <a:t>Coded observations </a:t>
                      </a:r>
                      <a:r>
                        <a:rPr lang="en-US" sz="1300" dirty="0"/>
                        <a:t>if available (0..*) – used to set goals for the patient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300" dirty="0"/>
                        <a:t>What were they able to do before episode?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503523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GG0130A3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Oral 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GG0130B3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Toileting 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GG0130C3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Shower/bathe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Upper body 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Lower body 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GG0130G3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Putting on/taking off footwear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Roll left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Sit to lying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Lying to sitting on side of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20760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Sit to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874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Chair/bed-to-chair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15495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Toilet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9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Tests Included in STU1 (continued)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0291D-0AB4-4C61-861E-C5424AB52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163681"/>
              </p:ext>
            </p:extLst>
          </p:nvPr>
        </p:nvGraphicFramePr>
        <p:xfrm>
          <a:off x="1097280" y="988906"/>
          <a:ext cx="10058400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275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974614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  <a:gridCol w="5575511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73708">
                <a:tc>
                  <a:txBody>
                    <a:bodyPr/>
                    <a:lstStyle/>
                    <a:p>
                      <a:r>
                        <a:rPr lang="en-US" sz="1300" b="1" dirty="0"/>
                        <a:t>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INCLUDE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Car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GG0170G3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786923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 10 feet</a:t>
                      </a:r>
                      <a:endParaRPr lang="en-US" sz="13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GG0170I3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181728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Walk 50 feet with two 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GG0170J3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163976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Walk 150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GG0170K3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635707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Walking 10 feed on uneven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i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00476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 step (curb)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3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4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12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Picking up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Wheel 50 feet with two 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Wheel 150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IADLs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112860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8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9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Cognitive Status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Assessment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3/25/20</a:t>
            </a:r>
          </a:p>
        </p:txBody>
      </p:sp>
    </p:spTree>
    <p:extLst>
      <p:ext uri="{BB962C8B-B14F-4D97-AF65-F5344CB8AC3E}">
        <p14:creationId xmlns:p14="http://schemas.microsoft.com/office/powerpoint/2010/main" val="49729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1734-7175-4F01-BBBA-17329DFD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Meeting Recap from 1/22/20 and 1/29/20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C5FA-91CD-4D2C-A6CA-2DE6E28D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1/22/20: </a:t>
            </a:r>
          </a:p>
          <a:p>
            <a:r>
              <a:rPr lang="en-US" b="1" dirty="0"/>
              <a:t> </a:t>
            </a:r>
            <a:r>
              <a:rPr lang="en-US" dirty="0"/>
              <a:t>Group decided to pursue a “library” of cognitive assessments because different tests/screens are used in different settings</a:t>
            </a:r>
          </a:p>
          <a:p>
            <a:r>
              <a:rPr lang="en-US" dirty="0"/>
              <a:t> The chosen profile should not put value on which test/screen is more important. All the tests/screens are important.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1/29/20: </a:t>
            </a:r>
          </a:p>
          <a:p>
            <a:r>
              <a:rPr lang="en-US" b="1" dirty="0"/>
              <a:t> </a:t>
            </a:r>
            <a:r>
              <a:rPr lang="en-US" dirty="0"/>
              <a:t>Overview of potential tests to include in the library</a:t>
            </a:r>
          </a:p>
          <a:p>
            <a:r>
              <a:rPr lang="en-US" dirty="0"/>
              <a:t> Several tests are proprietary</a:t>
            </a:r>
          </a:p>
          <a:p>
            <a:pPr lvl="1"/>
            <a:r>
              <a:rPr lang="en-US" dirty="0"/>
              <a:t>Often when LOINC requests approval from the organization holding the rights, they want the tool to remain private and cannot get the approval</a:t>
            </a:r>
          </a:p>
          <a:p>
            <a:pPr lvl="1"/>
            <a:r>
              <a:rPr lang="en-US" dirty="0"/>
              <a:t>Consider a workaround for the LOINC code, rather than limiting tests</a:t>
            </a:r>
          </a:p>
          <a:p>
            <a:r>
              <a:rPr lang="en-US" dirty="0"/>
              <a:t>Unassigned LOINC codes</a:t>
            </a:r>
          </a:p>
          <a:p>
            <a:pPr lvl="1"/>
            <a:r>
              <a:rPr lang="en-US" dirty="0"/>
              <a:t>6 month process for petition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Cognitive Tests Included in STU1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0291D-0AB4-4C61-861E-C5424AB52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23082"/>
              </p:ext>
            </p:extLst>
          </p:nvPr>
        </p:nvGraphicFramePr>
        <p:xfrm>
          <a:off x="1097280" y="988906"/>
          <a:ext cx="10058400" cy="627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275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974614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  <a:gridCol w="5575511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6999">
                <a:tc>
                  <a:txBody>
                    <a:bodyPr/>
                    <a:lstStyle/>
                    <a:p>
                      <a:r>
                        <a:rPr lang="en-US" sz="1300" b="1" dirty="0"/>
                        <a:t>COGNITIVE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INCLUDE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CAM (Currently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BIMS (Currently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PHQ2-9 (Currently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PHQ for acute differs slightly from PAC – scores are comparable, but structured differently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Montreal Cognitive Assessment (</a:t>
                      </a:r>
                      <a:r>
                        <a:rPr lang="en-US" sz="1300" dirty="0" err="1"/>
                        <a:t>MoCA</a:t>
                      </a:r>
                      <a:r>
                        <a:rPr lang="en-US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Already a LOINC code. 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Mini Mental State Exam (MMSE)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Still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Trail Making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Glasgow Coma Scale (GCS)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ICD 10 codes.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FOUR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82130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Ranchos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Mini Cog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St Louis University Mental Status Exam (SLUMS)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20760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Brief Cognitive Assessment Test (BCAT)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This is the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874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BCAT SF (Short Form)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This is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15495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Cognitive Performance Test (CPT)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90475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Allen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Based on the Allen Scales http://www.allen-cognitive-network.org/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26149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Assessment Staging Tool (FAST)</a:t>
                      </a:r>
                      <a:endParaRPr lang="en-US" sz="13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Screen based on GDS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74339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Global Deterioration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90470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Rapid Geriatric Assessment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Similar to Allen scale or GDS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3212971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4 Item Case Finding Tool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>
                          <a:latin typeface="+mn-lt"/>
                        </a:rPr>
                        <a:t>Newer test. Subset of MOCA?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41088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Generalized Anxiety Disorders (GAD7)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>
                          <a:latin typeface="+mn-lt"/>
                        </a:rPr>
                        <a:t>More for identification of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8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0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Cognitive Tests Included in STU1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0291D-0AB4-4C61-861E-C5424AB52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383025"/>
              </p:ext>
            </p:extLst>
          </p:nvPr>
        </p:nvGraphicFramePr>
        <p:xfrm>
          <a:off x="1097280" y="988906"/>
          <a:ext cx="10058400" cy="627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275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974614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  <a:gridCol w="5575511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6999">
                <a:tc>
                  <a:txBody>
                    <a:bodyPr/>
                    <a:lstStyle/>
                    <a:p>
                      <a:r>
                        <a:rPr lang="en-US" sz="1300" b="1" dirty="0"/>
                        <a:t>COGNITIVE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INCLUDE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CAM (Currently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BIMS (Currently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PHQ2-9 (Currently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PHQ for acute differs slightly from PAC – scores are comparable, but structured differently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Montreal Cognitive Assessment (</a:t>
                      </a:r>
                      <a:r>
                        <a:rPr lang="en-US" sz="1300" dirty="0" err="1"/>
                        <a:t>MoCA</a:t>
                      </a:r>
                      <a:r>
                        <a:rPr lang="en-US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Already a LOINC code. 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Mini Mental State Exam (MMSE)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Still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Trail Making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Glasgow Coma Scale (GCS)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ICD 10 codes.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FOUR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82130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Ranchos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Mini Cog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St Louis University Mental Status Exam (SLUMS)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20760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Brief Cognitive Assessment Test (BCAT)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This is the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874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BCAT SF (Short Form)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This is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15495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Cognitive Performance Test (CPT)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90475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Allen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Based on the Allen Scales http://www.allen-cognitive-network.org/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26149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Assessment Staging Tool (FAST)</a:t>
                      </a:r>
                      <a:endParaRPr lang="en-US" sz="13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Screen based on GDS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74339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Global Deterioration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+mn-lt"/>
                        </a:rPr>
                        <a:t>x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+mn-lt"/>
                        </a:rPr>
                        <a:t>Assessment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90470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+mn-lt"/>
                        </a:rPr>
                        <a:t>Rapid Geriatric Assessment 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+mn-lt"/>
                        </a:rPr>
                        <a:t>x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Similar to Allen scale or GDS</a:t>
                      </a:r>
                      <a:endParaRPr lang="en-US" sz="13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3212971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+mn-lt"/>
                        </a:rPr>
                        <a:t>4 Item Case Finding Tool 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+mn-lt"/>
                        </a:rPr>
                        <a:t>x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>
                          <a:latin typeface="+mn-lt"/>
                        </a:rPr>
                        <a:t>Newer test. Subset of MOCA?</a:t>
                      </a:r>
                      <a:endParaRPr lang="en-US" sz="130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41088"/>
                  </a:ext>
                </a:extLst>
              </a:tr>
              <a:tr h="26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+mn-lt"/>
                        </a:rPr>
                        <a:t>Generalized Anxiety Disorders (GAD7)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+mn-lt"/>
                        </a:rPr>
                        <a:t>x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>
                          <a:latin typeface="+mn-lt"/>
                        </a:rPr>
                        <a:t>More for identification of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8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8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90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9B4F503B144CA18A456E918E9C09" ma:contentTypeVersion="5" ma:contentTypeDescription="Create a new document." ma:contentTypeScope="" ma:versionID="a9fae0c5cbc6e72f1329140241808fe2">
  <xsd:schema xmlns:xsd="http://www.w3.org/2001/XMLSchema" xmlns:xs="http://www.w3.org/2001/XMLSchema" xmlns:p="http://schemas.microsoft.com/office/2006/metadata/properties" xmlns:ns3="03881713-4334-4cb7-ae3c-5a546eac4809" xmlns:ns4="b5cf6ad4-4df9-42de-b689-edbcf2cc5ca9" targetNamespace="http://schemas.microsoft.com/office/2006/metadata/properties" ma:root="true" ma:fieldsID="2f603efed613009a2b118609d0765c46" ns3:_="" ns4:_="">
    <xsd:import namespace="03881713-4334-4cb7-ae3c-5a546eac4809"/>
    <xsd:import namespace="b5cf6ad4-4df9-42de-b689-edbcf2cc5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81713-4334-4cb7-ae3c-5a546eac4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6ad4-4df9-42de-b689-edbcf2cc5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7B5B66-5816-47CE-9BA9-F76287B08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881713-4334-4cb7-ae3c-5a546eac4809"/>
    <ds:schemaRef ds:uri="b5cf6ad4-4df9-42de-b689-edbcf2cc5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CA65DC-3BF8-42D4-A166-237AC00FD0F5}">
  <ds:schemaRefs>
    <ds:schemaRef ds:uri="03881713-4334-4cb7-ae3c-5a546eac4809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5cf6ad4-4df9-42de-b689-edbcf2cc5ca9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6363</TotalTime>
  <Words>754</Words>
  <Application>Microsoft Macintosh PowerPoint</Application>
  <PresentationFormat>Widescreen</PresentationFormat>
  <Paragraphs>215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Retrospect</vt:lpstr>
      <vt:lpstr>Functional Status Assessment Review</vt:lpstr>
      <vt:lpstr>Functional Tests Included in STU1</vt:lpstr>
      <vt:lpstr>Functional Tests Included in STU1 (continued)</vt:lpstr>
      <vt:lpstr>Cognitive Status Assessment Review</vt:lpstr>
      <vt:lpstr>Meeting Recap from 1/22/20 and 1/29/20</vt:lpstr>
      <vt:lpstr>Cognitive Tests Included in STU1</vt:lpstr>
      <vt:lpstr>Cognitive Tests Included in STU1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Status</dc:title>
  <dc:creator>Rizvi, Siama</dc:creator>
  <cp:lastModifiedBy>David Hill</cp:lastModifiedBy>
  <cp:revision>22</cp:revision>
  <dcterms:created xsi:type="dcterms:W3CDTF">2020-02-04T20:51:17Z</dcterms:created>
  <dcterms:modified xsi:type="dcterms:W3CDTF">2020-03-30T18:32:25Z</dcterms:modified>
</cp:coreProperties>
</file>