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7" r:id="rId4"/>
    <p:sldId id="264" r:id="rId5"/>
    <p:sldId id="262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C82D-5A68-BB43-914F-566C1F17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A20DE-9682-8049-AD08-F286F188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760C-1309-DA45-9704-3CF4B059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CA14-840D-D248-B00F-D9CF317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51EE-B5A5-8344-88CD-277D23FD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0905-3DA4-3D49-96D2-569E422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031A8-AD51-714D-B15B-0C1B334B1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7D8B-75EA-A945-BE3C-6C8E90C5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72FD-CD61-A24F-81DC-D3FBE61D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8944-3BF4-274D-996F-92EA13A8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0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38C93-D3D3-9E49-BAD7-F487BE42F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F817-EF12-F447-A719-031DDFBA7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D16B-80AA-1D4F-91D1-1ECD7871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01445-BEF9-4748-89FE-3A72D539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6293-3C3D-6E4F-91EF-10F286C5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73D9-7AB3-4847-A105-C43AE029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5902-94CE-1940-B274-5E82A8DF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6DDB-AD2D-944A-8D1B-42FBDA0A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8231-E9FF-2144-AA65-1A5558FE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4F75-56B0-5E4C-B9FB-F27DF91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AA9E-CB07-A74F-9EE7-2FB0E8F6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40DB0-A9F8-E947-8397-6E17EA63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966A-1612-7348-AF7F-CA7DA90E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AE8E-BC7B-5641-8A0C-63678763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CDB0-69BB-7747-B760-8744A874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077F-6485-E244-A804-8EE6369D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5193-BDEF-E342-93F3-917FEC40A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D0806-DC7A-3646-8027-FDE8EB0D6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5976E-1547-C143-B61C-D90FF612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5655-5C6E-714A-8543-ED517B0F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0CAFB-A449-314D-ABBF-18331BFC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827C-CC31-924A-B9A2-0A93BE84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3D8A-8E30-CE41-AC3C-38089CFB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473FB-BB0D-D64F-B089-A61DFE6B9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EAF05-83E6-B043-B62A-E049B1535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2F57F-64A5-6643-8C60-6FFF121F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5815E-5B66-8F46-8E0A-78D82852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59224-DE28-5C45-BA51-6DC9FA00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CEDBF-E75E-6E40-9C42-8FBC228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5739-5003-7247-A0E8-F2535634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80561-F476-FB4C-ABE9-C707D8DF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27B1B-453E-D24F-879F-80B6CAF0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DAD51-AB29-9548-9002-AB4DDB1A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FE0A1-A013-804B-AF63-156882FE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9A175-2CED-5344-B9AF-D155F4A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0F93F-4943-8343-80FC-2FFFB8B0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101C-3E9F-2642-A0AA-881DE791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0BA5-70CC-B64E-B500-49C5F440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CDC7B-C968-DE43-AE3E-EB0CC0C5C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DCE1F-9E64-B744-A09A-09DED162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593C7-5475-AD49-A111-3A1BE3AF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DFDA4-ED8A-3D48-90E9-BD111EA7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A905-3966-F042-9A6E-C389A1F2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32891-4C51-8744-98A5-313A54D07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5747-4A97-8B43-9DFC-5CDED8CD2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68E3-37EF-804A-845B-1C6F0ADD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B33F4-2834-F24A-A5BD-4C0CB861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81258-D0CC-1847-A250-39271A7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958A2-091D-CA4C-84EC-280C93CD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9FF5-5B2B-2A45-A2C3-BCFB7FAB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220E-7552-ED45-87F7-5CF9ACF35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9AC2-09CF-1741-AC03-8037F9A32E24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62E3-6A90-9E4F-AB7E-17F22C48B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DD74-2855-1148-9741-2BC76DAE2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B60B-B735-7743-817D-D293CB7A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l.cms.gov/DELWeb/pubDataEleSearchTxt.html?method=search&amp;asmtItmTxt=Med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Medication Lists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8F0BC-C394-F84E-8E85-9CE51E6D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849" y="1690688"/>
            <a:ext cx="1125758" cy="1125758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CD09A7A-D526-1C48-BD32-A38242C9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879" y="4906683"/>
            <a:ext cx="1991135" cy="130713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B4086C1-0414-1249-AFF7-857CB2218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7571" y="5063706"/>
            <a:ext cx="993091" cy="9930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EBE47B-7D70-C449-B651-0491E6B9A2C7}"/>
              </a:ext>
            </a:extLst>
          </p:cNvPr>
          <p:cNvSpPr txBox="1"/>
          <p:nvPr/>
        </p:nvSpPr>
        <p:spPr>
          <a:xfrm>
            <a:off x="2522880" y="4011610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Care Setting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BFEB1-9A7A-3C49-98CE-13EEB28C8058}"/>
              </a:ext>
            </a:extLst>
          </p:cNvPr>
          <p:cNvSpPr txBox="1"/>
          <p:nvPr/>
        </p:nvSpPr>
        <p:spPr>
          <a:xfrm>
            <a:off x="8536303" y="4011610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Care Setting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E0866-7B13-1C44-B16F-D1818C7B5EA3}"/>
              </a:ext>
            </a:extLst>
          </p:cNvPr>
          <p:cNvSpPr txBox="1"/>
          <p:nvPr/>
        </p:nvSpPr>
        <p:spPr>
          <a:xfrm>
            <a:off x="3730456" y="6115871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Element Library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77EB9-7E7C-3A46-9AD6-CB44742432DF}"/>
              </a:ext>
            </a:extLst>
          </p:cNvPr>
          <p:cNvSpPr txBox="1"/>
          <p:nvPr/>
        </p:nvSpPr>
        <p:spPr>
          <a:xfrm>
            <a:off x="5773680" y="2861442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A94050-33CA-FE47-80D1-A034E106EDAF}"/>
              </a:ext>
            </a:extLst>
          </p:cNvPr>
          <p:cNvSpPr txBox="1"/>
          <p:nvPr/>
        </p:nvSpPr>
        <p:spPr>
          <a:xfrm>
            <a:off x="7059843" y="611472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AF5139-8180-0B47-9524-EE7F4C308A7F}"/>
              </a:ext>
            </a:extLst>
          </p:cNvPr>
          <p:cNvCxnSpPr>
            <a:cxnSpLocks/>
          </p:cNvCxnSpPr>
          <p:nvPr/>
        </p:nvCxnSpPr>
        <p:spPr>
          <a:xfrm>
            <a:off x="4151586" y="3899338"/>
            <a:ext cx="3330241" cy="1123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FD2702-9C30-D744-9F38-4682D5201643}"/>
              </a:ext>
            </a:extLst>
          </p:cNvPr>
          <p:cNvCxnSpPr>
            <a:cxnSpLocks/>
          </p:cNvCxnSpPr>
          <p:nvPr/>
        </p:nvCxnSpPr>
        <p:spPr>
          <a:xfrm flipH="1">
            <a:off x="7943850" y="4024484"/>
            <a:ext cx="494384" cy="1000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D76023-620D-1345-AFEA-39386DB64374}"/>
              </a:ext>
            </a:extLst>
          </p:cNvPr>
          <p:cNvCxnSpPr>
            <a:cxnSpLocks/>
          </p:cNvCxnSpPr>
          <p:nvPr/>
        </p:nvCxnSpPr>
        <p:spPr>
          <a:xfrm flipH="1">
            <a:off x="4993481" y="3878032"/>
            <a:ext cx="3344134" cy="1147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8D4876-CA35-0849-9FA1-9932B9164811}"/>
              </a:ext>
            </a:extLst>
          </p:cNvPr>
          <p:cNvCxnSpPr>
            <a:cxnSpLocks/>
          </p:cNvCxnSpPr>
          <p:nvPr/>
        </p:nvCxnSpPr>
        <p:spPr>
          <a:xfrm>
            <a:off x="3966246" y="4010197"/>
            <a:ext cx="565212" cy="8964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226AAF-27B7-204D-8856-7CE638AD839D}"/>
              </a:ext>
            </a:extLst>
          </p:cNvPr>
          <p:cNvCxnSpPr>
            <a:cxnSpLocks/>
          </p:cNvCxnSpPr>
          <p:nvPr/>
        </p:nvCxnSpPr>
        <p:spPr>
          <a:xfrm flipH="1">
            <a:off x="3966246" y="35439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7B22C7-8977-CE4E-8AB4-E765A6E4AFAF}"/>
              </a:ext>
            </a:extLst>
          </p:cNvPr>
          <p:cNvCxnSpPr>
            <a:cxnSpLocks/>
          </p:cNvCxnSpPr>
          <p:nvPr/>
        </p:nvCxnSpPr>
        <p:spPr>
          <a:xfrm flipH="1">
            <a:off x="3936207" y="2400181"/>
            <a:ext cx="1735414" cy="7675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9FB39C-4FA3-1945-AE90-DC08DE2DCD88}"/>
              </a:ext>
            </a:extLst>
          </p:cNvPr>
          <p:cNvCxnSpPr>
            <a:cxnSpLocks/>
          </p:cNvCxnSpPr>
          <p:nvPr/>
        </p:nvCxnSpPr>
        <p:spPr>
          <a:xfrm flipH="1" flipV="1">
            <a:off x="6676199" y="2370464"/>
            <a:ext cx="1747748" cy="7895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57495408-D845-E748-BAD0-F8C378F5E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4761" y="2976562"/>
            <a:ext cx="904875" cy="90487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DD391264-AEE0-B744-BA95-BB52CFBD0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0516" y="2976562"/>
            <a:ext cx="904875" cy="904875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29B5F350-7AF2-CC4F-BF0B-1E036714629C}"/>
              </a:ext>
            </a:extLst>
          </p:cNvPr>
          <p:cNvSpPr/>
          <p:nvPr/>
        </p:nvSpPr>
        <p:spPr>
          <a:xfrm>
            <a:off x="5980867" y="3628231"/>
            <a:ext cx="444082" cy="4437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DB0EBE3-8AFE-7D48-BA07-8EBC2A990312}"/>
              </a:ext>
            </a:extLst>
          </p:cNvPr>
          <p:cNvSpPr/>
          <p:nvPr/>
        </p:nvSpPr>
        <p:spPr>
          <a:xfrm>
            <a:off x="4494967" y="2242343"/>
            <a:ext cx="444082" cy="4437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133330-2BA2-3240-9727-00B6B1633A4B}"/>
              </a:ext>
            </a:extLst>
          </p:cNvPr>
          <p:cNvSpPr/>
          <p:nvPr/>
        </p:nvSpPr>
        <p:spPr>
          <a:xfrm>
            <a:off x="3752017" y="4414043"/>
            <a:ext cx="444082" cy="4437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4D2CB0E-0EED-5948-9682-F83FE52CF30A}"/>
              </a:ext>
            </a:extLst>
          </p:cNvPr>
          <p:cNvSpPr/>
          <p:nvPr/>
        </p:nvSpPr>
        <p:spPr>
          <a:xfrm>
            <a:off x="6537439" y="4916882"/>
            <a:ext cx="444082" cy="4437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644669-999C-CE49-8756-98D212034AE8}"/>
              </a:ext>
            </a:extLst>
          </p:cNvPr>
          <p:cNvSpPr/>
          <p:nvPr/>
        </p:nvSpPr>
        <p:spPr>
          <a:xfrm>
            <a:off x="7438192" y="2242343"/>
            <a:ext cx="444082" cy="4437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B4E8BA0-236D-9248-8465-E43751B42CFE}"/>
              </a:ext>
            </a:extLst>
          </p:cNvPr>
          <p:cNvSpPr/>
          <p:nvPr/>
        </p:nvSpPr>
        <p:spPr>
          <a:xfrm>
            <a:off x="5337930" y="4928393"/>
            <a:ext cx="444082" cy="4437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780AB9-73C8-0A4E-B4A9-659A200E38C1}"/>
              </a:ext>
            </a:extLst>
          </p:cNvPr>
          <p:cNvSpPr/>
          <p:nvPr/>
        </p:nvSpPr>
        <p:spPr>
          <a:xfrm>
            <a:off x="8281155" y="4456905"/>
            <a:ext cx="444082" cy="4437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8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A95C-5D33-B047-BDB5-E9BC9F72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Medication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9AA7-9A71-1D4A-BF3D-DDFF1CBF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Potentially related Data Element Library assessments: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M2000	Drug regimen review</a:t>
            </a:r>
          </a:p>
          <a:p>
            <a:pPr marL="457200" lvl="1" indent="0">
              <a:buNone/>
            </a:pPr>
            <a:r>
              <a:rPr lang="en-US" dirty="0"/>
              <a:t>M2001	Drug regimen review</a:t>
            </a:r>
          </a:p>
          <a:p>
            <a:pPr marL="457200" lvl="1" indent="0">
              <a:buNone/>
            </a:pPr>
            <a:r>
              <a:rPr lang="en-US" dirty="0"/>
              <a:t>M2002	Medication follow-up (includes reconciliation)</a:t>
            </a:r>
          </a:p>
          <a:p>
            <a:pPr marL="457200" lvl="1" indent="0">
              <a:buNone/>
            </a:pPr>
            <a:r>
              <a:rPr lang="en-US" dirty="0"/>
              <a:t>M2003	Medication follow-up</a:t>
            </a:r>
          </a:p>
          <a:p>
            <a:pPr marL="457200" lvl="1" indent="0">
              <a:buNone/>
            </a:pPr>
            <a:r>
              <a:rPr lang="en-US" dirty="0"/>
              <a:t>M2004	Medication intervention</a:t>
            </a:r>
          </a:p>
          <a:p>
            <a:pPr marL="457200" lvl="1" indent="0">
              <a:buNone/>
            </a:pPr>
            <a:r>
              <a:rPr lang="en-US" dirty="0"/>
              <a:t>M2005	Medication intervention</a:t>
            </a:r>
          </a:p>
          <a:p>
            <a:pPr marL="457200" lvl="1" indent="0">
              <a:buNone/>
            </a:pPr>
            <a:r>
              <a:rPr lang="en-US" dirty="0"/>
              <a:t>M2040	Prior medication management</a:t>
            </a:r>
          </a:p>
          <a:p>
            <a:pPr marL="457200" lvl="1" indent="0">
              <a:buNone/>
            </a:pPr>
            <a:r>
              <a:rPr lang="en-US" dirty="0"/>
              <a:t>N0410	Section N: Medications received</a:t>
            </a:r>
          </a:p>
          <a:p>
            <a:pPr marL="457200" lvl="1" indent="0">
              <a:buNone/>
            </a:pPr>
            <a:r>
              <a:rPr lang="en-US" dirty="0"/>
              <a:t>N2001	Section N: Drug regimen review</a:t>
            </a:r>
          </a:p>
          <a:p>
            <a:pPr marL="457200" lvl="1" indent="0">
              <a:buNone/>
            </a:pPr>
            <a:r>
              <a:rPr lang="en-US" dirty="0"/>
              <a:t>N2003	Section N: Medication follow-up </a:t>
            </a:r>
          </a:p>
          <a:p>
            <a:pPr marL="457200" lvl="1" indent="0">
              <a:buNone/>
            </a:pPr>
            <a:r>
              <a:rPr lang="en-US" dirty="0"/>
              <a:t>N2005	Section N: Medication intervention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87F40-9B04-5D40-9EF5-DCCE0A3A6E69}"/>
              </a:ext>
            </a:extLst>
          </p:cNvPr>
          <p:cNvSpPr/>
          <p:nvPr/>
        </p:nvSpPr>
        <p:spPr>
          <a:xfrm>
            <a:off x="2291256" y="5988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https://del.cms.gov/DELWeb/pubDataEleSearchTxt.html?method=search&amp;asmtItmTxt=Medication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0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9C38-D32D-1846-A1C2-C229FF7D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add functionality beyond Argonaut?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FA25-6093-6D4D-BA54-3907C28A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4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C300-34CA-0249-B9B7-71F0925A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Potential Generalized Approach</a:t>
            </a:r>
            <a:br>
              <a:rPr lang="en-US" dirty="0"/>
            </a:br>
            <a:r>
              <a:rPr lang="en-US" sz="2800" dirty="0"/>
              <a:t>Dr. Jason Johanning, 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E3ED-AA7A-C747-870F-611DFF70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three options for patient location:</a:t>
            </a:r>
          </a:p>
          <a:p>
            <a:pPr lvl="1"/>
            <a:r>
              <a:rPr lang="en-US" dirty="0"/>
              <a:t>Acute Care (ED/Hospital)</a:t>
            </a:r>
          </a:p>
          <a:p>
            <a:pPr lvl="1"/>
            <a:r>
              <a:rPr lang="en-US" dirty="0"/>
              <a:t>PAC (SNF/NH/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Home (Assisted living/home support/independent)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question becomes what do each of these entities need in terms of: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Information provided</a:t>
            </a:r>
          </a:p>
          <a:p>
            <a:pPr lvl="1"/>
            <a:r>
              <a:rPr lang="en-US" dirty="0"/>
              <a:t>Is reporting and information beneficial to the providers by being actionable?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Acute Care to PAC/Home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BE47B-7D70-C449-B651-0491E6B9A2C7}"/>
              </a:ext>
            </a:extLst>
          </p:cNvPr>
          <p:cNvSpPr txBox="1"/>
          <p:nvPr/>
        </p:nvSpPr>
        <p:spPr>
          <a:xfrm>
            <a:off x="2544477" y="2818629"/>
            <a:ext cx="120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Acute Care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BFEB1-9A7A-3C49-98CE-13EEB28C8058}"/>
              </a:ext>
            </a:extLst>
          </p:cNvPr>
          <p:cNvSpPr txBox="1"/>
          <p:nvPr/>
        </p:nvSpPr>
        <p:spPr>
          <a:xfrm>
            <a:off x="8610430" y="2825272"/>
            <a:ext cx="124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 Facility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7495408-D845-E748-BAD0-F8C378F5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761" y="1776412"/>
            <a:ext cx="904875" cy="904875"/>
          </a:xfrm>
          <a:prstGeom prst="rect">
            <a:avLst/>
          </a:prstGeo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02D522-E758-3D49-8A9F-46AA74BA1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232" y="1639071"/>
            <a:ext cx="1167922" cy="116792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8E6CFE-5E99-E146-AF99-CF7800C71AE0}"/>
              </a:ext>
            </a:extLst>
          </p:cNvPr>
          <p:cNvCxnSpPr>
            <a:cxnSpLocks/>
          </p:cNvCxnSpPr>
          <p:nvPr/>
        </p:nvCxnSpPr>
        <p:spPr>
          <a:xfrm flipH="1">
            <a:off x="3966246" y="234378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F7A2CB-39EE-7A49-AE1B-CFB2853579DD}"/>
              </a:ext>
            </a:extLst>
          </p:cNvPr>
          <p:cNvSpPr txBox="1"/>
          <p:nvPr/>
        </p:nvSpPr>
        <p:spPr>
          <a:xfrm>
            <a:off x="5021949" y="2530259"/>
            <a:ext cx="2317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6A7F9-CA54-C84B-848A-ECAFCA1DC246}"/>
              </a:ext>
            </a:extLst>
          </p:cNvPr>
          <p:cNvSpPr txBox="1"/>
          <p:nvPr/>
        </p:nvSpPr>
        <p:spPr>
          <a:xfrm>
            <a:off x="2544477" y="4891563"/>
            <a:ext cx="120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Acute Care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1081B-4027-C54F-8E4E-4D8D3DDDE43F}"/>
              </a:ext>
            </a:extLst>
          </p:cNvPr>
          <p:cNvSpPr txBox="1"/>
          <p:nvPr/>
        </p:nvSpPr>
        <p:spPr>
          <a:xfrm>
            <a:off x="8811935" y="489156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12" name="Picture 1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3DECA24-19A0-F04B-AE5E-F27D11449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232" y="3712005"/>
            <a:ext cx="1167922" cy="116792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010B66-E41B-C844-B439-8601A30BE49D}"/>
              </a:ext>
            </a:extLst>
          </p:cNvPr>
          <p:cNvCxnSpPr>
            <a:cxnSpLocks/>
          </p:cNvCxnSpPr>
          <p:nvPr/>
        </p:nvCxnSpPr>
        <p:spPr>
          <a:xfrm flipH="1">
            <a:off x="3966246" y="4416723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05CC0F-7753-BA40-B537-459FFC489DB0}"/>
              </a:ext>
            </a:extLst>
          </p:cNvPr>
          <p:cNvSpPr txBox="1"/>
          <p:nvPr/>
        </p:nvSpPr>
        <p:spPr>
          <a:xfrm>
            <a:off x="5032370" y="4603193"/>
            <a:ext cx="2296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details?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03B271D-DF41-D543-ABD1-6E9FD9BDE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2928" y="3923376"/>
            <a:ext cx="904874" cy="9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9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PAC to Acute/Home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927FE-4E40-0046-A5D9-BC72B2151749}"/>
              </a:ext>
            </a:extLst>
          </p:cNvPr>
          <p:cNvSpPr txBox="1"/>
          <p:nvPr/>
        </p:nvSpPr>
        <p:spPr>
          <a:xfrm>
            <a:off x="2911016" y="2799579"/>
            <a:ext cx="54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12C63-8B31-354C-8BEE-E2D420E0317A}"/>
              </a:ext>
            </a:extLst>
          </p:cNvPr>
          <p:cNvSpPr txBox="1"/>
          <p:nvPr/>
        </p:nvSpPr>
        <p:spPr>
          <a:xfrm>
            <a:off x="8801772" y="2799579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29BBDD-AA44-014B-B084-3CED313AF326}"/>
              </a:ext>
            </a:extLst>
          </p:cNvPr>
          <p:cNvCxnSpPr>
            <a:cxnSpLocks/>
          </p:cNvCxnSpPr>
          <p:nvPr/>
        </p:nvCxnSpPr>
        <p:spPr>
          <a:xfrm flipH="1">
            <a:off x="3947196" y="23247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5D8DB-6869-674C-B635-A7D30D1FE36C}"/>
              </a:ext>
            </a:extLst>
          </p:cNvPr>
          <p:cNvSpPr/>
          <p:nvPr/>
        </p:nvSpPr>
        <p:spPr>
          <a:xfrm>
            <a:off x="3099168" y="24938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transport details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F6146F0-A6AA-E047-85BE-C5F8E5E3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5473" y="1792696"/>
            <a:ext cx="904875" cy="904875"/>
          </a:xfrm>
          <a:prstGeom prst="rect">
            <a:avLst/>
          </a:prstGeom>
        </p:spPr>
      </p:pic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A60E722-04D4-624D-AA71-19A8EE396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04" y="1661172"/>
            <a:ext cx="1167922" cy="11679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64428E-D1BA-7C44-9374-F5DE5B661697}"/>
              </a:ext>
            </a:extLst>
          </p:cNvPr>
          <p:cNvSpPr txBox="1"/>
          <p:nvPr/>
        </p:nvSpPr>
        <p:spPr>
          <a:xfrm>
            <a:off x="2911016" y="6057129"/>
            <a:ext cx="54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9F9FE-3B90-AD45-8B60-96CAB8BADA77}"/>
              </a:ext>
            </a:extLst>
          </p:cNvPr>
          <p:cNvSpPr txBox="1"/>
          <p:nvPr/>
        </p:nvSpPr>
        <p:spPr>
          <a:xfrm>
            <a:off x="8801772" y="605712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8B3D56-37DD-964C-83EA-B02E771FB681}"/>
              </a:ext>
            </a:extLst>
          </p:cNvPr>
          <p:cNvCxnSpPr>
            <a:cxnSpLocks/>
          </p:cNvCxnSpPr>
          <p:nvPr/>
        </p:nvCxnSpPr>
        <p:spPr>
          <a:xfrm flipH="1">
            <a:off x="3947196" y="558228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6DF4A-1C5F-6441-88CA-67096BA0978A}"/>
              </a:ext>
            </a:extLst>
          </p:cNvPr>
          <p:cNvSpPr/>
          <p:nvPr/>
        </p:nvSpPr>
        <p:spPr>
          <a:xfrm>
            <a:off x="3099168" y="5751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EDA9FFB-577D-8240-BF30-B4073F19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5473" y="5050246"/>
            <a:ext cx="904875" cy="9048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0D3883D-7321-9049-9941-EDCFA11E5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2928" y="5123526"/>
            <a:ext cx="904874" cy="90487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5D05F2F-4A4A-1841-A45E-2114EEB21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9329" y="3382674"/>
            <a:ext cx="1479550" cy="147955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5B8919-AFC1-464F-B95B-1106ACCA8C1F}"/>
              </a:ext>
            </a:extLst>
          </p:cNvPr>
          <p:cNvCxnSpPr>
            <a:cxnSpLocks/>
          </p:cNvCxnSpPr>
          <p:nvPr/>
        </p:nvCxnSpPr>
        <p:spPr>
          <a:xfrm flipH="1">
            <a:off x="7385986" y="2841976"/>
            <a:ext cx="1219969" cy="928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4F6B06-1AAE-E44B-AAC1-A1B15409DA16}"/>
              </a:ext>
            </a:extLst>
          </p:cNvPr>
          <p:cNvCxnSpPr>
            <a:cxnSpLocks/>
          </p:cNvCxnSpPr>
          <p:nvPr/>
        </p:nvCxnSpPr>
        <p:spPr>
          <a:xfrm flipH="1" flipV="1">
            <a:off x="3740199" y="2841976"/>
            <a:ext cx="1457325" cy="9245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7B8DE0-89A4-4A4D-87DC-42A61503D70B}"/>
              </a:ext>
            </a:extLst>
          </p:cNvPr>
          <p:cNvSpPr txBox="1"/>
          <p:nvPr/>
        </p:nvSpPr>
        <p:spPr>
          <a:xfrm>
            <a:off x="7818784" y="3362981"/>
            <a:ext cx="157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History and </a:t>
            </a:r>
          </a:p>
          <a:p>
            <a:pPr algn="ctr"/>
            <a:r>
              <a:rPr lang="en-US" dirty="0"/>
              <a:t>physical 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C25170-9906-0A4E-A9D4-DADCF8B7119A}"/>
              </a:ext>
            </a:extLst>
          </p:cNvPr>
          <p:cNvSpPr/>
          <p:nvPr/>
        </p:nvSpPr>
        <p:spPr>
          <a:xfrm>
            <a:off x="2881716" y="3304258"/>
            <a:ext cx="1554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Patient health </a:t>
            </a:r>
          </a:p>
          <a:p>
            <a:pPr algn="ctr"/>
            <a:r>
              <a:rPr lang="en-US" dirty="0"/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385203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Home to Acute/PAC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927FE-4E40-0046-A5D9-BC72B2151749}"/>
              </a:ext>
            </a:extLst>
          </p:cNvPr>
          <p:cNvSpPr txBox="1"/>
          <p:nvPr/>
        </p:nvSpPr>
        <p:spPr>
          <a:xfrm>
            <a:off x="8832966" y="5929931"/>
            <a:ext cx="54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12C63-8B31-354C-8BEE-E2D420E0317A}"/>
              </a:ext>
            </a:extLst>
          </p:cNvPr>
          <p:cNvSpPr txBox="1"/>
          <p:nvPr/>
        </p:nvSpPr>
        <p:spPr>
          <a:xfrm>
            <a:off x="8801772" y="2799579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29BBDD-AA44-014B-B084-3CED313AF326}"/>
              </a:ext>
            </a:extLst>
          </p:cNvPr>
          <p:cNvCxnSpPr>
            <a:cxnSpLocks/>
          </p:cNvCxnSpPr>
          <p:nvPr/>
        </p:nvCxnSpPr>
        <p:spPr>
          <a:xfrm flipH="1">
            <a:off x="3947196" y="23247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5D8DB-6869-674C-B635-A7D30D1FE36C}"/>
              </a:ext>
            </a:extLst>
          </p:cNvPr>
          <p:cNvSpPr/>
          <p:nvPr/>
        </p:nvSpPr>
        <p:spPr>
          <a:xfrm>
            <a:off x="3099168" y="24938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transport details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F6146F0-A6AA-E047-85BE-C5F8E5E3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7423" y="4923048"/>
            <a:ext cx="904875" cy="904875"/>
          </a:xfrm>
          <a:prstGeom prst="rect">
            <a:avLst/>
          </a:prstGeom>
        </p:spPr>
      </p:pic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A60E722-04D4-624D-AA71-19A8EE396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04" y="1661172"/>
            <a:ext cx="1167922" cy="116792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8B3D56-37DD-964C-83EA-B02E771FB681}"/>
              </a:ext>
            </a:extLst>
          </p:cNvPr>
          <p:cNvCxnSpPr>
            <a:cxnSpLocks/>
          </p:cNvCxnSpPr>
          <p:nvPr/>
        </p:nvCxnSpPr>
        <p:spPr>
          <a:xfrm flipH="1">
            <a:off x="3947196" y="55632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6DF4A-1C5F-6441-88CA-67096BA0978A}"/>
              </a:ext>
            </a:extLst>
          </p:cNvPr>
          <p:cNvSpPr/>
          <p:nvPr/>
        </p:nvSpPr>
        <p:spPr>
          <a:xfrm>
            <a:off x="3099168" y="57323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471C9-BCBA-734F-BB69-80C34AB2E71D}"/>
              </a:ext>
            </a:extLst>
          </p:cNvPr>
          <p:cNvSpPr txBox="1"/>
          <p:nvPr/>
        </p:nvSpPr>
        <p:spPr>
          <a:xfrm>
            <a:off x="2814317" y="279972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6858C66-F6CD-0E42-A896-650368DD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5473" y="1866126"/>
            <a:ext cx="904874" cy="9048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D53373-1BF4-F847-BF9B-307121476EB8}"/>
              </a:ext>
            </a:extLst>
          </p:cNvPr>
          <p:cNvSpPr txBox="1"/>
          <p:nvPr/>
        </p:nvSpPr>
        <p:spPr>
          <a:xfrm>
            <a:off x="2830882" y="592993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36D8C65-B6F9-0643-806D-84263B485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038" y="4996328"/>
            <a:ext cx="904874" cy="90487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0C499D0-6DE3-5646-B2FC-067D07FBD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9329" y="3382674"/>
            <a:ext cx="1479550" cy="147955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3ED853-F5DB-4144-9DBA-FA434A8117B2}"/>
              </a:ext>
            </a:extLst>
          </p:cNvPr>
          <p:cNvCxnSpPr>
            <a:cxnSpLocks/>
          </p:cNvCxnSpPr>
          <p:nvPr/>
        </p:nvCxnSpPr>
        <p:spPr>
          <a:xfrm flipH="1">
            <a:off x="7385986" y="2841976"/>
            <a:ext cx="1219969" cy="928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24FAD1-70AD-6940-B74A-71A6E387F01F}"/>
              </a:ext>
            </a:extLst>
          </p:cNvPr>
          <p:cNvCxnSpPr>
            <a:cxnSpLocks/>
          </p:cNvCxnSpPr>
          <p:nvPr/>
        </p:nvCxnSpPr>
        <p:spPr>
          <a:xfrm flipH="1" flipV="1">
            <a:off x="3740199" y="2841976"/>
            <a:ext cx="1457325" cy="9245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32CF18-D44F-5A4B-8E3B-00A56AF957B3}"/>
              </a:ext>
            </a:extLst>
          </p:cNvPr>
          <p:cNvSpPr txBox="1"/>
          <p:nvPr/>
        </p:nvSpPr>
        <p:spPr>
          <a:xfrm>
            <a:off x="7818784" y="3362981"/>
            <a:ext cx="157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History and </a:t>
            </a:r>
          </a:p>
          <a:p>
            <a:pPr algn="ctr"/>
            <a:r>
              <a:rPr lang="en-US" dirty="0"/>
              <a:t>physical report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60A3-797F-C54F-95DC-1E2059EA761A}"/>
              </a:ext>
            </a:extLst>
          </p:cNvPr>
          <p:cNvSpPr/>
          <p:nvPr/>
        </p:nvSpPr>
        <p:spPr>
          <a:xfrm>
            <a:off x="2881716" y="3304258"/>
            <a:ext cx="1554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Patient health </a:t>
            </a:r>
          </a:p>
          <a:p>
            <a:pPr algn="ctr"/>
            <a:r>
              <a:rPr lang="en-US" dirty="0"/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133086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67-1648-0A4B-822A-C6452F9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Patient, DEL, CMS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BE47B-7D70-C449-B651-0491E6B9A2C7}"/>
              </a:ext>
            </a:extLst>
          </p:cNvPr>
          <p:cNvSpPr txBox="1"/>
          <p:nvPr/>
        </p:nvSpPr>
        <p:spPr>
          <a:xfrm>
            <a:off x="2818775" y="4047004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BFEB1-9A7A-3C49-98CE-13EEB28C8058}"/>
              </a:ext>
            </a:extLst>
          </p:cNvPr>
          <p:cNvSpPr txBox="1"/>
          <p:nvPr/>
        </p:nvSpPr>
        <p:spPr>
          <a:xfrm>
            <a:off x="8930374" y="4050548"/>
            <a:ext cx="54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7495408-D845-E748-BAD0-F8C378F5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761" y="2976562"/>
            <a:ext cx="904875" cy="904875"/>
          </a:xfrm>
          <a:prstGeom prst="rect">
            <a:avLst/>
          </a:prstGeom>
        </p:spPr>
      </p:pic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6A559ED-A8B9-CB40-9613-5FF0FA81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000" y="2850857"/>
            <a:ext cx="1167922" cy="11679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07B5A6-A9D2-5541-9115-4144B1028C98}"/>
              </a:ext>
            </a:extLst>
          </p:cNvPr>
          <p:cNvCxnSpPr>
            <a:cxnSpLocks/>
          </p:cNvCxnSpPr>
          <p:nvPr/>
        </p:nvCxnSpPr>
        <p:spPr>
          <a:xfrm flipH="1">
            <a:off x="3966246" y="3543939"/>
            <a:ext cx="43713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3A8D08-A425-864D-92F3-0E7E2B803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849" y="1690688"/>
            <a:ext cx="1125758" cy="1125758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90881D9-B811-0641-A097-AE9CFC5C8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879" y="4906683"/>
            <a:ext cx="1991135" cy="130713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B2E8FA9-E08E-6647-B044-ED41A5F42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7571" y="5063706"/>
            <a:ext cx="993091" cy="993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A93A2D-84E3-454D-AE14-7F06D490B69E}"/>
              </a:ext>
            </a:extLst>
          </p:cNvPr>
          <p:cNvSpPr txBox="1"/>
          <p:nvPr/>
        </p:nvSpPr>
        <p:spPr>
          <a:xfrm>
            <a:off x="3730456" y="6115871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Element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AEFC2-5965-DB41-93AC-0712DA9D30E6}"/>
              </a:ext>
            </a:extLst>
          </p:cNvPr>
          <p:cNvSpPr txBox="1"/>
          <p:nvPr/>
        </p:nvSpPr>
        <p:spPr>
          <a:xfrm>
            <a:off x="5773680" y="2861442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349AF-0A86-0B4C-9DBC-D311DAD01615}"/>
              </a:ext>
            </a:extLst>
          </p:cNvPr>
          <p:cNvSpPr txBox="1"/>
          <p:nvPr/>
        </p:nvSpPr>
        <p:spPr>
          <a:xfrm>
            <a:off x="7059843" y="611472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CD5FC-3AF8-D64D-AC6F-0E9728DCAA02}"/>
              </a:ext>
            </a:extLst>
          </p:cNvPr>
          <p:cNvSpPr/>
          <p:nvPr/>
        </p:nvSpPr>
        <p:spPr>
          <a:xfrm>
            <a:off x="3118218" y="37130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Patient health record, </a:t>
            </a:r>
          </a:p>
          <a:p>
            <a:pPr algn="ctr"/>
            <a:r>
              <a:rPr lang="en-US" dirty="0"/>
              <a:t>discharge information,</a:t>
            </a:r>
          </a:p>
          <a:p>
            <a:pPr algn="ctr"/>
            <a:r>
              <a:rPr lang="en-US" dirty="0"/>
              <a:t>transport details</a:t>
            </a:r>
          </a:p>
        </p:txBody>
      </p:sp>
    </p:spTree>
    <p:extLst>
      <p:ext uri="{BB962C8B-B14F-4D97-AF65-F5344CB8AC3E}">
        <p14:creationId xmlns:p14="http://schemas.microsoft.com/office/powerpoint/2010/main" val="34376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255</Words>
  <Application>Microsoft Macintosh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 case: Medication Lists</vt:lpstr>
      <vt:lpstr>Use case: Medication Lists</vt:lpstr>
      <vt:lpstr>How can we add functionality beyond Argonaut?</vt:lpstr>
      <vt:lpstr>A Potential Generalized Approach Dr. Jason Johanning, VA</vt:lpstr>
      <vt:lpstr>Use case: Acute Care to PAC/Home</vt:lpstr>
      <vt:lpstr>Use case: PAC to Acute/Home</vt:lpstr>
      <vt:lpstr>Use case: Home to Acute/PAC</vt:lpstr>
      <vt:lpstr>Adding Patient, DEL, CMS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Hill</dc:creator>
  <cp:lastModifiedBy>David Hill</cp:lastModifiedBy>
  <cp:revision>8</cp:revision>
  <dcterms:created xsi:type="dcterms:W3CDTF">2019-04-17T11:18:07Z</dcterms:created>
  <dcterms:modified xsi:type="dcterms:W3CDTF">2019-04-17T17:25:21Z</dcterms:modified>
</cp:coreProperties>
</file>