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5"/>
  </p:sldMasterIdLst>
  <p:notesMasterIdLst>
    <p:notesMasterId r:id="rId26"/>
  </p:notesMasterIdLst>
  <p:sldIdLst>
    <p:sldId id="256" r:id="rId6"/>
    <p:sldId id="275" r:id="rId7"/>
    <p:sldId id="279" r:id="rId8"/>
    <p:sldId id="265" r:id="rId9"/>
    <p:sldId id="267" r:id="rId10"/>
    <p:sldId id="274" r:id="rId11"/>
    <p:sldId id="280" r:id="rId12"/>
    <p:sldId id="257" r:id="rId13"/>
    <p:sldId id="283" r:id="rId14"/>
    <p:sldId id="259" r:id="rId15"/>
    <p:sldId id="276" r:id="rId16"/>
    <p:sldId id="281" r:id="rId17"/>
    <p:sldId id="266" r:id="rId18"/>
    <p:sldId id="260" r:id="rId19"/>
    <p:sldId id="271" r:id="rId20"/>
    <p:sldId id="282" r:id="rId21"/>
    <p:sldId id="264" r:id="rId22"/>
    <p:sldId id="272" r:id="rId23"/>
    <p:sldId id="261"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A08F9B-80C9-4992-92E0-37B815576A25}">
          <p14:sldIdLst>
            <p14:sldId id="256"/>
            <p14:sldId id="275"/>
            <p14:sldId id="279"/>
            <p14:sldId id="265"/>
            <p14:sldId id="267"/>
            <p14:sldId id="274"/>
            <p14:sldId id="280"/>
            <p14:sldId id="257"/>
            <p14:sldId id="283"/>
            <p14:sldId id="259"/>
            <p14:sldId id="276"/>
            <p14:sldId id="281"/>
            <p14:sldId id="266"/>
            <p14:sldId id="260"/>
            <p14:sldId id="271"/>
            <p14:sldId id="282"/>
            <p14:sldId id="264"/>
            <p14:sldId id="272"/>
          </p14:sldIdLst>
        </p14:section>
        <p14:section name="Appendix" id="{04AF168F-839A-4098-BCA6-E02763D57798}">
          <p14:sldIdLst>
            <p14:sldId id="261"/>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ill" initials="DH" lastIdx="1" clrIdx="0">
    <p:extLst>
      <p:ext uri="{19B8F6BF-5375-455C-9EA6-DF929625EA0E}">
        <p15:presenceInfo xmlns:p15="http://schemas.microsoft.com/office/powerpoint/2012/main" userId="David Hi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C39D44-CA34-44AE-9BC7-B7ADC3D389F0}" v="2048" dt="2019-05-08T15:17:12.078"/>
    <p1510:client id="{26F15104-BF33-9247-8D68-25A416C58898}" v="28" dt="2019-05-08T12:37:25.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2" autoAdjust="0"/>
    <p:restoredTop sz="93957" autoAdjust="0"/>
  </p:normalViewPr>
  <p:slideViewPr>
    <p:cSldViewPr snapToGrid="0">
      <p:cViewPr varScale="1">
        <p:scale>
          <a:sx n="68" d="100"/>
          <a:sy n="68" d="100"/>
        </p:scale>
        <p:origin x="1182"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0841A-55C9-4CB9-BF39-10CBD830FF58}" type="datetimeFigureOut">
              <a:rPr lang="en-US" smtClean="0"/>
              <a:t>5/8/2019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67679-5F33-418A-8777-9F241701AC39}" type="slidenum">
              <a:rPr lang="en-US" smtClean="0"/>
              <a:t>‹#›</a:t>
            </a:fld>
            <a:endParaRPr lang="en-US" dirty="0"/>
          </a:p>
        </p:txBody>
      </p:sp>
    </p:spTree>
    <p:extLst>
      <p:ext uri="{BB962C8B-B14F-4D97-AF65-F5344CB8AC3E}">
        <p14:creationId xmlns:p14="http://schemas.microsoft.com/office/powerpoint/2010/main" val="487881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is not software. It’s a standard/specification.</a:t>
            </a:r>
          </a:p>
          <a:p>
            <a:endParaRPr lang="en-US" dirty="0"/>
          </a:p>
          <a:p>
            <a:r>
              <a:rPr lang="en-US" dirty="0"/>
              <a:t>Can provide extensions for anything not in base resources.</a:t>
            </a:r>
          </a:p>
        </p:txBody>
      </p:sp>
      <p:sp>
        <p:nvSpPr>
          <p:cNvPr id="4" name="Slide Number Placeholder 3"/>
          <p:cNvSpPr>
            <a:spLocks noGrp="1"/>
          </p:cNvSpPr>
          <p:nvPr>
            <p:ph type="sldNum" sz="quarter" idx="5"/>
          </p:nvPr>
        </p:nvSpPr>
        <p:spPr/>
        <p:txBody>
          <a:bodyPr/>
          <a:lstStyle/>
          <a:p>
            <a:fld id="{3C267679-5F33-418A-8777-9F241701AC39}" type="slidenum">
              <a:rPr lang="en-US" smtClean="0"/>
              <a:t>4</a:t>
            </a:fld>
            <a:endParaRPr lang="en-US" dirty="0"/>
          </a:p>
        </p:txBody>
      </p:sp>
    </p:spTree>
    <p:extLst>
      <p:ext uri="{BB962C8B-B14F-4D97-AF65-F5344CB8AC3E}">
        <p14:creationId xmlns:p14="http://schemas.microsoft.com/office/powerpoint/2010/main" val="60351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meant to read this whole list. Just note that there are lots!</a:t>
            </a:r>
          </a:p>
        </p:txBody>
      </p:sp>
      <p:sp>
        <p:nvSpPr>
          <p:cNvPr id="4" name="Slide Number Placeholder 3"/>
          <p:cNvSpPr>
            <a:spLocks noGrp="1"/>
          </p:cNvSpPr>
          <p:nvPr>
            <p:ph type="sldNum" sz="quarter" idx="5"/>
          </p:nvPr>
        </p:nvSpPr>
        <p:spPr/>
        <p:txBody>
          <a:bodyPr/>
          <a:lstStyle/>
          <a:p>
            <a:fld id="{3C267679-5F33-418A-8777-9F241701AC39}" type="slidenum">
              <a:rPr lang="en-US" smtClean="0"/>
              <a:t>5</a:t>
            </a:fld>
            <a:endParaRPr lang="en-US" dirty="0"/>
          </a:p>
        </p:txBody>
      </p:sp>
    </p:spTree>
    <p:extLst>
      <p:ext uri="{BB962C8B-B14F-4D97-AF65-F5344CB8AC3E}">
        <p14:creationId xmlns:p14="http://schemas.microsoft.com/office/powerpoint/2010/main" val="342768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67679-5F33-418A-8777-9F241701AC39}" type="slidenum">
              <a:rPr lang="en-US" smtClean="0"/>
              <a:t>6</a:t>
            </a:fld>
            <a:endParaRPr lang="en-US" dirty="0"/>
          </a:p>
        </p:txBody>
      </p:sp>
    </p:spTree>
    <p:extLst>
      <p:ext uri="{BB962C8B-B14F-4D97-AF65-F5344CB8AC3E}">
        <p14:creationId xmlns:p14="http://schemas.microsoft.com/office/powerpoint/2010/main" val="37557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start demo**</a:t>
            </a:r>
          </a:p>
          <a:p>
            <a:r>
              <a:rPr lang="en-US" dirty="0"/>
              <a:t>	-Screenshots: Big Picture</a:t>
            </a:r>
          </a:p>
        </p:txBody>
      </p:sp>
      <p:sp>
        <p:nvSpPr>
          <p:cNvPr id="4" name="Slide Number Placeholder 3"/>
          <p:cNvSpPr>
            <a:spLocks noGrp="1"/>
          </p:cNvSpPr>
          <p:nvPr>
            <p:ph type="sldNum" sz="quarter" idx="5"/>
          </p:nvPr>
        </p:nvSpPr>
        <p:spPr/>
        <p:txBody>
          <a:bodyPr/>
          <a:lstStyle/>
          <a:p>
            <a:fld id="{3C267679-5F33-418A-8777-9F241701AC39}" type="slidenum">
              <a:rPr lang="en-US" smtClean="0"/>
              <a:t>10</a:t>
            </a:fld>
            <a:endParaRPr lang="en-US" dirty="0"/>
          </a:p>
        </p:txBody>
      </p:sp>
    </p:spTree>
    <p:extLst>
      <p:ext uri="{BB962C8B-B14F-4D97-AF65-F5344CB8AC3E}">
        <p14:creationId xmlns:p14="http://schemas.microsoft.com/office/powerpoint/2010/main" val="362128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Remake Diagram with cleaner lines</a:t>
            </a:r>
          </a:p>
          <a:p>
            <a:endParaRPr lang="en-US" dirty="0"/>
          </a:p>
          <a:p>
            <a:r>
              <a:rPr lang="en-US" dirty="0"/>
              <a:t>Add description to right</a:t>
            </a:r>
          </a:p>
        </p:txBody>
      </p:sp>
      <p:sp>
        <p:nvSpPr>
          <p:cNvPr id="4" name="Slide Number Placeholder 3"/>
          <p:cNvSpPr>
            <a:spLocks noGrp="1"/>
          </p:cNvSpPr>
          <p:nvPr>
            <p:ph type="sldNum" sz="quarter" idx="5"/>
          </p:nvPr>
        </p:nvSpPr>
        <p:spPr/>
        <p:txBody>
          <a:bodyPr/>
          <a:lstStyle/>
          <a:p>
            <a:fld id="{3C267679-5F33-418A-8777-9F241701AC39}" type="slidenum">
              <a:rPr lang="en-US" smtClean="0"/>
              <a:t>14</a:t>
            </a:fld>
            <a:endParaRPr lang="en-US" dirty="0"/>
          </a:p>
        </p:txBody>
      </p:sp>
    </p:spTree>
    <p:extLst>
      <p:ext uri="{BB962C8B-B14F-4D97-AF65-F5344CB8AC3E}">
        <p14:creationId xmlns:p14="http://schemas.microsoft.com/office/powerpoint/2010/main" val="329172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Table</a:t>
            </a:r>
          </a:p>
        </p:txBody>
      </p:sp>
      <p:sp>
        <p:nvSpPr>
          <p:cNvPr id="4" name="Slide Number Placeholder 3"/>
          <p:cNvSpPr>
            <a:spLocks noGrp="1"/>
          </p:cNvSpPr>
          <p:nvPr>
            <p:ph type="sldNum" sz="quarter" idx="5"/>
          </p:nvPr>
        </p:nvSpPr>
        <p:spPr/>
        <p:txBody>
          <a:bodyPr/>
          <a:lstStyle/>
          <a:p>
            <a:fld id="{3C267679-5F33-418A-8777-9F241701AC39}" type="slidenum">
              <a:rPr lang="en-US" smtClean="0"/>
              <a:t>15</a:t>
            </a:fld>
            <a:endParaRPr lang="en-US" dirty="0"/>
          </a:p>
        </p:txBody>
      </p:sp>
    </p:spTree>
    <p:extLst>
      <p:ext uri="{BB962C8B-B14F-4D97-AF65-F5344CB8AC3E}">
        <p14:creationId xmlns:p14="http://schemas.microsoft.com/office/powerpoint/2010/main" val="934281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mitrecorp" TargetMode="Externa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mitre.org/" TargetMode="External"/><Relationship Id="rId2" Type="http://schemas.openxmlformats.org/officeDocument/2006/relationships/hyperlink" Target="http://twitter.com/MITREcorp" TargetMode="External"/><Relationship Id="rId1" Type="http://schemas.openxmlformats.org/officeDocument/2006/relationships/slideMaster" Target="../slideMasters/slideMaster1.xml"/><Relationship Id="rId6" Type="http://schemas.openxmlformats.org/officeDocument/2006/relationships/hyperlink" Target="http://www.linkedin.com/company/mitre" TargetMode="External"/><Relationship Id="rId11" Type="http://schemas.openxmlformats.org/officeDocument/2006/relationships/image" Target="../media/image6.png"/><Relationship Id="rId5" Type="http://schemas.openxmlformats.org/officeDocument/2006/relationships/image" Target="../media/image3.jpeg"/><Relationship Id="rId10" Type="http://schemas.openxmlformats.org/officeDocument/2006/relationships/hyperlink" Target="https://plus.google.com/+MitreOrgFFRDCs/posts" TargetMode="External"/><Relationship Id="rId4" Type="http://schemas.openxmlformats.org/officeDocument/2006/relationships/hyperlink" Target="http://www.facebook.com/MITREcorp" TargetMode="External"/><Relationship Id="rId9"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cxnSp>
        <p:nvCxnSpPr>
          <p:cNvPr id="15" name="Straight Connector 14"/>
          <p:cNvCxnSpPr/>
          <p:nvPr/>
        </p:nvCxnSpPr>
        <p:spPr bwMode="auto">
          <a:xfrm>
            <a:off x="1098208"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16" name="Straight Connector 15"/>
          <p:cNvCxnSpPr/>
          <p:nvPr/>
        </p:nvCxnSpPr>
        <p:spPr bwMode="auto">
          <a:xfrm>
            <a:off x="1098208"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2848" y="6276196"/>
            <a:ext cx="670505" cy="243820"/>
          </a:xfrm>
          <a:prstGeom prst="rect">
            <a:avLst/>
          </a:prstGeom>
        </p:spPr>
      </p:pic>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22" name="Straight Connector 21"/>
          <p:cNvCxnSpPr/>
          <p:nvPr/>
        </p:nvCxnSpPr>
        <p:spPr bwMode="auto">
          <a:xfrm>
            <a:off x="1098208"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2848" y="6276196"/>
            <a:ext cx="670505" cy="243820"/>
          </a:xfrm>
          <a:prstGeom prst="rect">
            <a:avLst/>
          </a:prstGeom>
        </p:spPr>
      </p:pic>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24" name="Footer Placeholder 4">
            <a:extLst>
              <a:ext uri="{FF2B5EF4-FFF2-40B4-BE49-F238E27FC236}">
                <a16:creationId xmlns:a16="http://schemas.microsoft.com/office/drawing/2014/main" id="{A6F8C1D3-B223-45F7-8AB1-F8F23D05F8D9}"/>
              </a:ext>
            </a:extLst>
          </p:cNvPr>
          <p:cNvSpPr txBox="1">
            <a:spLocks/>
          </p:cNvSpPr>
          <p:nvPr userDrawn="1"/>
        </p:nvSpPr>
        <p:spPr>
          <a:xfrm>
            <a:off x="1116457" y="6568103"/>
            <a:ext cx="4382305" cy="149220"/>
          </a:xfrm>
          <a:prstGeom prst="rect">
            <a:avLst/>
          </a:prstGeom>
        </p:spPr>
        <p:txBody>
          <a:bodyPr vert="horz" lIns="0" tIns="0" rIns="0" bIns="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spcAft>
                <a:spcPct val="0"/>
              </a:spcAft>
              <a:buClrTx/>
            </a:pPr>
            <a:r>
              <a:rPr lang="en-US" altLang="en-US" sz="800" b="0" dirty="0">
                <a:solidFill>
                  <a:schemeClr val="tx1">
                    <a:lumMod val="50000"/>
                    <a:lumOff val="50000"/>
                  </a:schemeClr>
                </a:solidFill>
                <a:latin typeface="Arial" pitchFamily="34" charset="0"/>
                <a:cs typeface="Arial" pitchFamily="34" charset="0"/>
              </a:rPr>
              <a:t>© 2019 The MITRE Corporation. All rights reserved.</a:t>
            </a:r>
          </a:p>
        </p:txBody>
      </p:sp>
      <p:sp>
        <p:nvSpPr>
          <p:cNvPr id="14" name="Subtitle 6">
            <a:extLst>
              <a:ext uri="{FF2B5EF4-FFF2-40B4-BE49-F238E27FC236}">
                <a16:creationId xmlns:a16="http://schemas.microsoft.com/office/drawing/2014/main" id="{D9BBBFDB-0975-4C9A-AE97-4B4E3D8BADA3}"/>
              </a:ext>
            </a:extLst>
          </p:cNvPr>
          <p:cNvSpPr txBox="1">
            <a:spLocks/>
          </p:cNvSpPr>
          <p:nvPr userDrawn="1"/>
        </p:nvSpPr>
        <p:spPr>
          <a:xfrm>
            <a:off x="1001507" y="6246803"/>
            <a:ext cx="8656954" cy="24303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a:solidFill>
                  <a:schemeClr val="tx2"/>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Arial" pitchFamily="34" charset="0"/>
                <a:ea typeface="+mn-ea"/>
                <a:cs typeface="Arial" pitchFamily="34" charset="0"/>
              </a:defRPr>
            </a:lvl3pPr>
            <a:lvl4pPr marL="1486316" indent="-3429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aseline="0" dirty="0">
                <a:solidFill>
                  <a:schemeClr val="tx2"/>
                </a:solidFill>
              </a:rPr>
              <a:t>Health FFRDC</a:t>
            </a: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Arial" pitchFamily="34" charset="0"/>
                <a:ea typeface="Verdana" pitchFamily="34" charset="0"/>
                <a:cs typeface="Arial"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Arial" pitchFamily="34" charset="0"/>
                <a:ea typeface="Verdana" pitchFamily="34" charset="0"/>
                <a:cs typeface="Arial"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000" kern="1200" smtClean="0">
                <a:solidFill>
                  <a:schemeClr val="tx1"/>
                </a:solidFill>
                <a:latin typeface="Arial" pitchFamily="34" charset="0"/>
                <a:ea typeface="Verdana" pitchFamily="34" charset="0"/>
                <a:cs typeface="Arial" pitchFamily="34" charset="0"/>
              </a:defRPr>
            </a:lvl3pPr>
            <a:lvl4pPr algn="l" defTabSz="1216185" rtl="0" eaLnBrk="1" latinLnBrk="0" hangingPunct="1">
              <a:spcBef>
                <a:spcPts val="0"/>
              </a:spcBef>
              <a:spcAft>
                <a:spcPts val="798"/>
              </a:spcAft>
              <a:buClr>
                <a:schemeClr val="tx2"/>
              </a:buClr>
              <a:defRPr lang="en-US" sz="2660" b="1" kern="1200" smtClean="0">
                <a:solidFill>
                  <a:schemeClr val="tx1"/>
                </a:solidFill>
                <a:latin typeface="Arial" pitchFamily="34" charset="0"/>
                <a:ea typeface="Verdana" pitchFamily="34" charset="0"/>
                <a:cs typeface="Arial"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281189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Arial" pitchFamily="34" charset="0"/>
                <a:cs typeface="Times New Roman" pitchFamily="18"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13" name="TextBox 12">
            <a:extLst>
              <a:ext uri="{FF2B5EF4-FFF2-40B4-BE49-F238E27FC236}">
                <a16:creationId xmlns:a16="http://schemas.microsoft.com/office/drawing/2014/main" id="{BF1D9E33-DF0A-4F22-A776-BD2A738E4ABE}"/>
              </a:ext>
            </a:extLst>
          </p:cNvPr>
          <p:cNvSpPr txBox="1"/>
          <p:nvPr userDrawn="1"/>
        </p:nvSpPr>
        <p:spPr>
          <a:xfrm>
            <a:off x="9841523"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pic>
        <p:nvPicPr>
          <p:cNvPr id="14" name="Picture 13">
            <a:extLst>
              <a:ext uri="{FF2B5EF4-FFF2-40B4-BE49-F238E27FC236}">
                <a16:creationId xmlns:a16="http://schemas.microsoft.com/office/drawing/2014/main" id="{A241DE5F-970E-4BD9-80BB-E93A31140F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2664" y="6514043"/>
            <a:ext cx="670505" cy="243820"/>
          </a:xfrm>
          <a:prstGeom prst="rect">
            <a:avLst/>
          </a:prstGeom>
        </p:spPr>
      </p:pic>
    </p:spTree>
    <p:extLst>
      <p:ext uri="{BB962C8B-B14F-4D97-AF65-F5344CB8AC3E}">
        <p14:creationId xmlns:p14="http://schemas.microsoft.com/office/powerpoint/2010/main" val="1152494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825625"/>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825625"/>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 name="Rectangle 2"/>
          <p:cNvSpPr/>
          <p:nvPr/>
        </p:nvSpPr>
        <p:spPr>
          <a:xfrm>
            <a:off x="457200" y="1162058"/>
            <a:ext cx="11391900" cy="24471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97079-05C2-487B-BD8F-373075246ED9}"/>
              </a:ext>
            </a:extLst>
          </p:cNvPr>
          <p:cNvSpPr txBox="1"/>
          <p:nvPr userDrawn="1"/>
        </p:nvSpPr>
        <p:spPr>
          <a:xfrm>
            <a:off x="10053053"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 name="Rectangle 2"/>
          <p:cNvSpPr/>
          <p:nvPr/>
        </p:nvSpPr>
        <p:spPr>
          <a:xfrm>
            <a:off x="515815" y="1162058"/>
            <a:ext cx="11333285" cy="30332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grpSp>
        <p:nvGrpSpPr>
          <p:cNvPr id="4" name="Group 3"/>
          <p:cNvGrpSpPr/>
          <p:nvPr/>
        </p:nvGrpSpPr>
        <p:grpSpPr>
          <a:xfrm>
            <a:off x="4180109" y="4759342"/>
            <a:ext cx="3732451" cy="687607"/>
            <a:chOff x="2659017" y="4816914"/>
            <a:chExt cx="3732451" cy="687607"/>
          </a:xfrm>
        </p:grpSpPr>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017" y="4940349"/>
              <a:ext cx="443605" cy="443605"/>
            </a:xfrm>
            <a:prstGeom prst="rect">
              <a:avLst/>
            </a:prstGeom>
          </p:spPr>
        </p:pic>
        <p:pic>
          <p:nvPicPr>
            <p:cNvPr id="6" name="Picture 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4271" y="4982267"/>
              <a:ext cx="377994" cy="377994"/>
            </a:xfrm>
            <a:prstGeom prst="rect">
              <a:avLst/>
            </a:prstGeom>
          </p:spPr>
        </p:pic>
        <p:pic>
          <p:nvPicPr>
            <p:cNvPr id="7" name="Picture 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90385" y="4959899"/>
              <a:ext cx="1114344" cy="413237"/>
            </a:xfrm>
            <a:prstGeom prst="rect">
              <a:avLst/>
            </a:prstGeom>
          </p:spPr>
        </p:pic>
        <p:pic>
          <p:nvPicPr>
            <p:cNvPr id="8" name="Picture 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1766" y="4816914"/>
              <a:ext cx="972527" cy="687607"/>
            </a:xfrm>
            <a:prstGeom prst="rect">
              <a:avLst/>
            </a:prstGeom>
          </p:spPr>
        </p:pic>
        <p:pic>
          <p:nvPicPr>
            <p:cNvPr id="9" name="Picture 8">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05535" y="4973550"/>
              <a:ext cx="385933" cy="385933"/>
            </a:xfrm>
            <a:prstGeom prst="rect">
              <a:avLst/>
            </a:prstGeom>
          </p:spPr>
        </p:pic>
      </p:grpSp>
      <p:sp>
        <p:nvSpPr>
          <p:cNvPr id="10" name="TextBox 9"/>
          <p:cNvSpPr txBox="1"/>
          <p:nvPr/>
        </p:nvSpPr>
        <p:spPr>
          <a:xfrm>
            <a:off x="3153845" y="2396381"/>
            <a:ext cx="5784978" cy="2277547"/>
          </a:xfrm>
          <a:prstGeom prst="rect">
            <a:avLst/>
          </a:prstGeom>
          <a:noFill/>
        </p:spPr>
        <p:txBody>
          <a:bodyPr wrap="square" rtlCol="0">
            <a:spAutoFit/>
          </a:bodyPr>
          <a:lstStyle/>
          <a:p>
            <a:pPr algn="ctr">
              <a:spcAft>
                <a:spcPts val="600"/>
              </a:spcAft>
            </a:pPr>
            <a:r>
              <a:rPr lang="en-US" sz="1600" dirty="0">
                <a:solidFill>
                  <a:schemeClr val="tx1">
                    <a:lumMod val="50000"/>
                    <a:lumOff val="50000"/>
                  </a:schemeClr>
                </a:solidFill>
              </a:rPr>
              <a:t>MITRE is a not-for-profit organization whose sole focus is to operate federally funded research and development centers, or FFRDCs. Independent and objective, we take on some of our nation's—and the world’s—most critical challenges and provide innovative, practical solutions.</a:t>
            </a:r>
          </a:p>
          <a:p>
            <a:pPr marL="0" lvl="1" algn="ctr">
              <a:spcAft>
                <a:spcPts val="600"/>
              </a:spcAft>
            </a:pPr>
            <a:r>
              <a:rPr lang="en-US" dirty="0">
                <a:solidFill>
                  <a:schemeClr val="tx1">
                    <a:lumMod val="50000"/>
                    <a:lumOff val="50000"/>
                  </a:schemeClr>
                </a:solidFill>
              </a:rPr>
              <a:t>Learn and share more about MITRE, FFRDCs,</a:t>
            </a:r>
            <a:br>
              <a:rPr lang="en-US" dirty="0">
                <a:solidFill>
                  <a:schemeClr val="tx1">
                    <a:lumMod val="50000"/>
                    <a:lumOff val="50000"/>
                  </a:schemeClr>
                </a:solidFill>
              </a:rPr>
            </a:br>
            <a:r>
              <a:rPr lang="en-US" dirty="0">
                <a:solidFill>
                  <a:schemeClr val="tx1">
                    <a:lumMod val="50000"/>
                    <a:lumOff val="50000"/>
                  </a:schemeClr>
                </a:solidFill>
              </a:rPr>
              <a:t>and our unique value at </a:t>
            </a:r>
            <a:r>
              <a:rPr lang="en-US" u="sng" dirty="0">
                <a:solidFill>
                  <a:schemeClr val="tx1">
                    <a:lumMod val="50000"/>
                    <a:lumOff val="50000"/>
                  </a:schemeClr>
                </a:solidFill>
                <a:hlinkClick r:id="rId12"/>
              </a:rPr>
              <a:t>www.mitre.org</a:t>
            </a:r>
            <a:r>
              <a:rPr lang="en-US" dirty="0">
                <a:solidFill>
                  <a:schemeClr val="tx1">
                    <a:lumMod val="50000"/>
                    <a:lumOff val="50000"/>
                  </a:schemeClr>
                </a:solidFill>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81600" y="1295400"/>
            <a:ext cx="1729468" cy="791415"/>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5"/>
            <a:ext cx="10363200" cy="1470026"/>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09413" indent="0" algn="ctr">
              <a:buNone/>
              <a:defRPr>
                <a:solidFill>
                  <a:schemeClr val="tx1">
                    <a:tint val="75000"/>
                  </a:schemeClr>
                </a:solidFill>
              </a:defRPr>
            </a:lvl2pPr>
            <a:lvl3pPr marL="1018825" indent="0" algn="ctr">
              <a:buNone/>
              <a:defRPr>
                <a:solidFill>
                  <a:schemeClr val="tx1">
                    <a:tint val="75000"/>
                  </a:schemeClr>
                </a:solidFill>
              </a:defRPr>
            </a:lvl3pPr>
            <a:lvl4pPr marL="1528238" indent="0" algn="ctr">
              <a:buNone/>
              <a:defRPr>
                <a:solidFill>
                  <a:schemeClr val="tx1">
                    <a:tint val="75000"/>
                  </a:schemeClr>
                </a:solidFill>
              </a:defRPr>
            </a:lvl4pPr>
            <a:lvl5pPr marL="2037651" indent="0" algn="ctr">
              <a:buNone/>
              <a:defRPr>
                <a:solidFill>
                  <a:schemeClr val="tx1">
                    <a:tint val="75000"/>
                  </a:schemeClr>
                </a:solidFill>
              </a:defRPr>
            </a:lvl5pPr>
            <a:lvl6pPr marL="2547063" indent="0" algn="ctr">
              <a:buNone/>
              <a:defRPr>
                <a:solidFill>
                  <a:schemeClr val="tx1">
                    <a:tint val="75000"/>
                  </a:schemeClr>
                </a:solidFill>
              </a:defRPr>
            </a:lvl6pPr>
            <a:lvl7pPr marL="3056476" indent="0" algn="ctr">
              <a:buNone/>
              <a:defRPr>
                <a:solidFill>
                  <a:schemeClr val="tx1">
                    <a:tint val="75000"/>
                  </a:schemeClr>
                </a:solidFill>
              </a:defRPr>
            </a:lvl7pPr>
            <a:lvl8pPr marL="3565889" indent="0" algn="ctr">
              <a:buNone/>
              <a:defRPr>
                <a:solidFill>
                  <a:schemeClr val="tx1">
                    <a:tint val="75000"/>
                  </a:schemeClr>
                </a:solidFill>
              </a:defRPr>
            </a:lvl8pPr>
            <a:lvl9pPr marL="407530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238CC-D49B-4EBA-9141-30C5FCFF3240}" type="datetime1">
              <a:rPr lang="en-US" smtClean="0"/>
              <a:t>5/8/2019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347200" y="0"/>
            <a:ext cx="2844800" cy="365125"/>
          </a:xfrm>
        </p:spPr>
        <p:txBody>
          <a:bodyPr/>
          <a:lstStyle/>
          <a:p>
            <a:fld id="{CC75EAC9-90A8-B348-A549-75442C95E3A2}" type="slidenum">
              <a:rPr lang="en-US" smtClean="0"/>
              <a:pPr/>
              <a:t>‹#›</a:t>
            </a:fld>
            <a:endParaRPr lang="en-US" dirty="0"/>
          </a:p>
        </p:txBody>
      </p:sp>
    </p:spTree>
    <p:extLst>
      <p:ext uri="{BB962C8B-B14F-4D97-AF65-F5344CB8AC3E}">
        <p14:creationId xmlns:p14="http://schemas.microsoft.com/office/powerpoint/2010/main" val="183809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a:p>
            <a:pPr marL="1451685" lvl="3" indent="-308269" defTabSz="1216185">
              <a:spcBef>
                <a:spcPts val="0"/>
              </a:spcBef>
              <a:spcAft>
                <a:spcPts val="798"/>
              </a:spcAft>
              <a:buClr>
                <a:schemeClr val="tx2"/>
              </a:buClr>
              <a:buSzPct val="110000"/>
              <a:buFont typeface="Wingdings" pitchFamily="2" charset="2"/>
              <a:buChar char="§"/>
            </a:pPr>
            <a:r>
              <a:rPr lang="en-US"/>
              <a:t>Fourth level</a:t>
            </a:r>
          </a:p>
          <a:p>
            <a:pPr marL="1908885" lvl="4" indent="-308269" defTabSz="1216185">
              <a:spcBef>
                <a:spcPts val="0"/>
              </a:spcBef>
              <a:spcAft>
                <a:spcPts val="798"/>
              </a:spcAft>
              <a:buClr>
                <a:schemeClr val="tx2"/>
              </a:buClr>
              <a:buSzPct val="110000"/>
              <a:buFont typeface="Wingdings" pitchFamily="2" charset="2"/>
              <a:buChar char="§"/>
            </a:pPr>
            <a:r>
              <a:rPr lang="en-US"/>
              <a:t>Fifth level</a:t>
            </a:r>
            <a:endParaRPr lang="en-US" dirty="0"/>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dirty="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dirty="0">
              <a:ln>
                <a:noFill/>
              </a:ln>
              <a:solidFill>
                <a:schemeClr val="tx2"/>
              </a:solidFill>
              <a:effectLst/>
              <a:latin typeface="Arial" charset="0"/>
            </a:endParaRPr>
          </a:p>
        </p:txBody>
      </p:sp>
      <p:cxnSp>
        <p:nvCxnSpPr>
          <p:cNvPr id="12" name="Straight Connector 11" descr="Artifact">
            <a:extLst>
              <a:ext uri="{FF2B5EF4-FFF2-40B4-BE49-F238E27FC236}">
                <a16:creationId xmlns:a16="http://schemas.microsoft.com/office/drawing/2014/main" id="{DC069472-29C7-4CEC-83B3-DFDBE2BD327E}"/>
              </a:ext>
            </a:extLst>
          </p:cNvPr>
          <p:cNvCxnSpPr>
            <a:cxnSpLocks/>
          </p:cNvCxnSpPr>
          <p:nvPr/>
        </p:nvCxnSpPr>
        <p:spPr bwMode="auto">
          <a:xfrm>
            <a:off x="616449" y="1242752"/>
            <a:ext cx="112367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dirty="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dirty="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7" y="1242752"/>
            <a:ext cx="112367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8" name="TextBox 17">
            <a:extLst>
              <a:ext uri="{FF2B5EF4-FFF2-40B4-BE49-F238E27FC236}">
                <a16:creationId xmlns:a16="http://schemas.microsoft.com/office/drawing/2014/main" id="{FFD758E3-BDA8-483C-A1E5-AE458E56D991}"/>
              </a:ext>
            </a:extLst>
          </p:cNvPr>
          <p:cNvSpPr txBox="1"/>
          <p:nvPr userDrawn="1"/>
        </p:nvSpPr>
        <p:spPr>
          <a:xfrm>
            <a:off x="9947031"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cxnSp>
        <p:nvCxnSpPr>
          <p:cNvPr id="15" name="Straight Connector 14">
            <a:extLst>
              <a:ext uri="{FF2B5EF4-FFF2-40B4-BE49-F238E27FC236}">
                <a16:creationId xmlns:a16="http://schemas.microsoft.com/office/drawing/2014/main" id="{00A189E8-9E96-46BD-9782-0EBE15F991B1}"/>
              </a:ext>
            </a:extLst>
          </p:cNvPr>
          <p:cNvCxnSpPr>
            <a:cxnSpLocks/>
          </p:cNvCxnSpPr>
          <p:nvPr userDrawn="1"/>
        </p:nvCxnSpPr>
        <p:spPr bwMode="auto">
          <a:xfrm flipV="1">
            <a:off x="616447" y="6534227"/>
            <a:ext cx="11237976" cy="33876"/>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17" name="Picture 16">
            <a:extLst>
              <a:ext uri="{FF2B5EF4-FFF2-40B4-BE49-F238E27FC236}">
                <a16:creationId xmlns:a16="http://schemas.microsoft.com/office/drawing/2014/main" id="{8A287644-6047-4FEE-A90E-0402D4FD903C}"/>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1032848" y="6276196"/>
            <a:ext cx="670505" cy="243820"/>
          </a:xfrm>
          <a:prstGeom prst="rect">
            <a:avLst/>
          </a:prstGeom>
        </p:spPr>
      </p:pic>
      <p:sp>
        <p:nvSpPr>
          <p:cNvPr id="20" name="Footer Placeholder 4">
            <a:extLst>
              <a:ext uri="{FF2B5EF4-FFF2-40B4-BE49-F238E27FC236}">
                <a16:creationId xmlns:a16="http://schemas.microsoft.com/office/drawing/2014/main" id="{45B4A787-A11E-45FB-AF89-A937AE1E9861}"/>
              </a:ext>
            </a:extLst>
          </p:cNvPr>
          <p:cNvSpPr txBox="1">
            <a:spLocks/>
          </p:cNvSpPr>
          <p:nvPr userDrawn="1"/>
        </p:nvSpPr>
        <p:spPr>
          <a:xfrm>
            <a:off x="717066" y="6589123"/>
            <a:ext cx="4382305" cy="149220"/>
          </a:xfrm>
          <a:prstGeom prst="rect">
            <a:avLst/>
          </a:prstGeom>
        </p:spPr>
        <p:txBody>
          <a:bodyPr vert="horz" lIns="0" tIns="0" rIns="0" bIns="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spcAft>
                <a:spcPct val="0"/>
              </a:spcAft>
              <a:buClrTx/>
            </a:pPr>
            <a:r>
              <a:rPr lang="en-US" altLang="en-US" sz="800" b="0" dirty="0">
                <a:solidFill>
                  <a:schemeClr val="tx1">
                    <a:lumMod val="50000"/>
                    <a:lumOff val="50000"/>
                  </a:schemeClr>
                </a:solidFill>
                <a:latin typeface="Arial" pitchFamily="34" charset="0"/>
                <a:cs typeface="Arial" pitchFamily="34" charset="0"/>
              </a:rPr>
              <a:t>© 2019</a:t>
            </a:r>
            <a:r>
              <a:rPr lang="en-US" altLang="en-US" sz="800" b="0" baseline="0" dirty="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rights reserved.</a:t>
            </a:r>
          </a:p>
        </p:txBody>
      </p:sp>
      <p:sp>
        <p:nvSpPr>
          <p:cNvPr id="21" name="Subtitle 6">
            <a:extLst>
              <a:ext uri="{FF2B5EF4-FFF2-40B4-BE49-F238E27FC236}">
                <a16:creationId xmlns:a16="http://schemas.microsoft.com/office/drawing/2014/main" id="{8CFDA413-9C94-4EC2-A33B-A51B9E59E900}"/>
              </a:ext>
            </a:extLst>
          </p:cNvPr>
          <p:cNvSpPr txBox="1">
            <a:spLocks/>
          </p:cNvSpPr>
          <p:nvPr userDrawn="1"/>
        </p:nvSpPr>
        <p:spPr>
          <a:xfrm>
            <a:off x="602116" y="6257313"/>
            <a:ext cx="8656954" cy="24303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a:solidFill>
                  <a:schemeClr val="tx2"/>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Arial" pitchFamily="34" charset="0"/>
                <a:ea typeface="+mn-ea"/>
                <a:cs typeface="Arial" pitchFamily="34" charset="0"/>
              </a:defRPr>
            </a:lvl3pPr>
            <a:lvl4pPr marL="1486316" indent="-3429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aseline="0" dirty="0">
                <a:solidFill>
                  <a:schemeClr val="tx2"/>
                </a:solidFill>
              </a:rPr>
              <a:t>Health FFRDC</a:t>
            </a:r>
          </a:p>
        </p:txBody>
      </p: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58" r:id="rId2"/>
    <p:sldLayoutId id="2147483665" r:id="rId3"/>
    <p:sldLayoutId id="2147483660" r:id="rId4"/>
    <p:sldLayoutId id="2147483661" r:id="rId5"/>
    <p:sldLayoutId id="2147483662" r:id="rId6"/>
    <p:sldLayoutId id="2147483663" r:id="rId7"/>
    <p:sldLayoutId id="2147483664" r:id="rId8"/>
    <p:sldLayoutId id="2147483667"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Arial" pitchFamily="34" charset="0"/>
          <a:ea typeface="+mn-ea"/>
          <a:cs typeface="Arial" pitchFamily="34" charset="0"/>
        </a:defRPr>
      </a:lvl3pPr>
      <a:lvl4pPr marL="1486316" indent="-3429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a:xfrm>
            <a:off x="1009528" y="368932"/>
            <a:ext cx="8447293" cy="1981200"/>
          </a:xfrm>
        </p:spPr>
        <p:txBody>
          <a:bodyPr/>
          <a:lstStyle/>
          <a:p>
            <a:r>
              <a:rPr lang="en-US" dirty="0"/>
              <a:t>IMPACT Implementation Guide –  Best Practice &amp; Design</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2"/>
            <a:ext cx="8305050" cy="3507393"/>
          </a:xfrm>
        </p:spPr>
        <p:txBody>
          <a:bodyPr/>
          <a:lstStyle/>
          <a:p>
            <a:pPr>
              <a:lnSpc>
                <a:spcPct val="100000"/>
              </a:lnSpc>
              <a:spcBef>
                <a:spcPts val="0"/>
              </a:spcBef>
            </a:pPr>
            <a:r>
              <a:rPr lang="en-US" dirty="0"/>
              <a:t>May 8, 2019</a:t>
            </a:r>
          </a:p>
          <a:p>
            <a:pPr>
              <a:lnSpc>
                <a:spcPct val="100000"/>
              </a:lnSpc>
              <a:spcBef>
                <a:spcPts val="0"/>
              </a:spcBef>
            </a:pPr>
            <a:endParaRPr lang="en-US" dirty="0"/>
          </a:p>
        </p:txBody>
      </p:sp>
      <p:pic>
        <p:nvPicPr>
          <p:cNvPr id="8" name="Picture 7">
            <a:extLst>
              <a:ext uri="{FF2B5EF4-FFF2-40B4-BE49-F238E27FC236}">
                <a16:creationId xmlns:a16="http://schemas.microsoft.com/office/drawing/2014/main" id="{9B83CCE4-C30D-4514-9299-A25756B5DFA1}"/>
              </a:ext>
            </a:extLst>
          </p:cNvPr>
          <p:cNvPicPr>
            <a:picLocks noChangeAspect="1"/>
          </p:cNvPicPr>
          <p:nvPr/>
        </p:nvPicPr>
        <p:blipFill>
          <a:blip r:embed="rId2"/>
          <a:stretch>
            <a:fillRect/>
          </a:stretch>
        </p:blipFill>
        <p:spPr>
          <a:xfrm>
            <a:off x="9349214" y="33652"/>
            <a:ext cx="2763492" cy="2651760"/>
          </a:xfrm>
          <a:prstGeom prst="rect">
            <a:avLst/>
          </a:prstGeom>
        </p:spPr>
      </p:pic>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CB27-915F-4FBE-82D3-0389B7313DD7}"/>
              </a:ext>
            </a:extLst>
          </p:cNvPr>
          <p:cNvSpPr>
            <a:spLocks noGrp="1"/>
          </p:cNvSpPr>
          <p:nvPr>
            <p:ph type="title"/>
          </p:nvPr>
        </p:nvSpPr>
        <p:spPr/>
        <p:txBody>
          <a:bodyPr/>
          <a:lstStyle/>
          <a:p>
            <a:r>
              <a:rPr lang="en-US" dirty="0"/>
              <a:t>PACIO Working Group</a:t>
            </a:r>
          </a:p>
        </p:txBody>
      </p:sp>
      <p:sp>
        <p:nvSpPr>
          <p:cNvPr id="3" name="Content Placeholder 2">
            <a:extLst>
              <a:ext uri="{FF2B5EF4-FFF2-40B4-BE49-F238E27FC236}">
                <a16:creationId xmlns:a16="http://schemas.microsoft.com/office/drawing/2014/main" id="{B3C2F637-BE31-4739-ADF2-6D05425A8BE5}"/>
              </a:ext>
            </a:extLst>
          </p:cNvPr>
          <p:cNvSpPr>
            <a:spLocks noGrp="1"/>
          </p:cNvSpPr>
          <p:nvPr>
            <p:ph idx="1"/>
          </p:nvPr>
        </p:nvSpPr>
        <p:spPr/>
        <p:txBody>
          <a:bodyPr/>
          <a:lstStyle/>
          <a:p>
            <a:r>
              <a:rPr lang="en-US" dirty="0"/>
              <a:t>Standard Implementation &amp; Implementation Standards</a:t>
            </a:r>
          </a:p>
          <a:p>
            <a:pPr lvl="1"/>
            <a:r>
              <a:rPr lang="en-US" dirty="0"/>
              <a:t>Provide implementation based on the standards</a:t>
            </a:r>
          </a:p>
          <a:p>
            <a:pPr lvl="1"/>
            <a:r>
              <a:rPr lang="en-US" dirty="0"/>
              <a:t>Prove the standards can be based in implementation</a:t>
            </a:r>
          </a:p>
          <a:p>
            <a:endParaRPr lang="en-US" dirty="0"/>
          </a:p>
          <a:p>
            <a:r>
              <a:rPr lang="en-US" dirty="0"/>
              <a:t>Translating Use Cases into Needed Structure</a:t>
            </a:r>
          </a:p>
          <a:p>
            <a:pPr lvl="1"/>
            <a:r>
              <a:rPr lang="en-US" dirty="0"/>
              <a:t>Profile : Service Settings</a:t>
            </a:r>
          </a:p>
          <a:p>
            <a:pPr lvl="1"/>
            <a:r>
              <a:rPr lang="en-US" dirty="0"/>
              <a:t>Observations : Data Element</a:t>
            </a:r>
          </a:p>
          <a:p>
            <a:pPr lvl="1"/>
            <a:r>
              <a:rPr lang="en-US" dirty="0"/>
              <a:t>Joint Resource(s): </a:t>
            </a:r>
            <a:r>
              <a:rPr lang="en-US" dirty="0" err="1"/>
              <a:t>QuestionnaireResponse</a:t>
            </a:r>
            <a:r>
              <a:rPr lang="en-US" dirty="0"/>
              <a:t> &amp; Questionnaire</a:t>
            </a:r>
          </a:p>
          <a:p>
            <a:pPr lvl="2"/>
            <a:r>
              <a:rPr lang="en-US" dirty="0"/>
              <a:t>Internal resources for domain groupings</a:t>
            </a:r>
          </a:p>
          <a:p>
            <a:pPr lvl="1"/>
            <a:r>
              <a:rPr lang="en-US" dirty="0"/>
              <a:t>Other messaging &amp; tools for involved usages: OAuth 2.0, CDS Hooks</a:t>
            </a:r>
          </a:p>
        </p:txBody>
      </p:sp>
    </p:spTree>
    <p:extLst>
      <p:ext uri="{BB962C8B-B14F-4D97-AF65-F5344CB8AC3E}">
        <p14:creationId xmlns:p14="http://schemas.microsoft.com/office/powerpoint/2010/main" val="270891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47394B-E7C6-4A09-A6C6-908B03707425}"/>
              </a:ext>
            </a:extLst>
          </p:cNvPr>
          <p:cNvSpPr>
            <a:spLocks noGrp="1"/>
          </p:cNvSpPr>
          <p:nvPr>
            <p:ph type="ctrTitle"/>
          </p:nvPr>
        </p:nvSpPr>
        <p:spPr/>
        <p:txBody>
          <a:bodyPr/>
          <a:lstStyle/>
          <a:p>
            <a:pPr algn="ctr"/>
            <a:r>
              <a:rPr lang="en-US" dirty="0"/>
              <a:t>Working Materials Demo</a:t>
            </a:r>
          </a:p>
        </p:txBody>
      </p:sp>
      <p:sp>
        <p:nvSpPr>
          <p:cNvPr id="5" name="Subtitle 4">
            <a:extLst>
              <a:ext uri="{FF2B5EF4-FFF2-40B4-BE49-F238E27FC236}">
                <a16:creationId xmlns:a16="http://schemas.microsoft.com/office/drawing/2014/main" id="{532AB9CB-22B1-49C8-BE73-1FE2410ADA05}"/>
              </a:ext>
            </a:extLst>
          </p:cNvPr>
          <p:cNvSpPr>
            <a:spLocks noGrp="1"/>
          </p:cNvSpPr>
          <p:nvPr>
            <p:ph type="subTitle" idx="1"/>
          </p:nvPr>
        </p:nvSpPr>
        <p:spPr/>
        <p:txBody>
          <a:bodyPr/>
          <a:lstStyle/>
          <a:p>
            <a:r>
              <a:rPr lang="en-US" dirty="0"/>
              <a:t>HAPI FHIR Server</a:t>
            </a:r>
          </a:p>
        </p:txBody>
      </p:sp>
    </p:spTree>
    <p:extLst>
      <p:ext uri="{BB962C8B-B14F-4D97-AF65-F5344CB8AC3E}">
        <p14:creationId xmlns:p14="http://schemas.microsoft.com/office/powerpoint/2010/main" val="388656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2B8B-0BDE-4799-B75C-10DA53B0A3C6}"/>
              </a:ext>
            </a:extLst>
          </p:cNvPr>
          <p:cNvSpPr>
            <a:spLocks noGrp="1"/>
          </p:cNvSpPr>
          <p:nvPr>
            <p:ph type="ctrTitle" sz="quarter"/>
          </p:nvPr>
        </p:nvSpPr>
        <p:spPr/>
        <p:txBody>
          <a:bodyPr/>
          <a:lstStyle/>
          <a:p>
            <a:r>
              <a:rPr lang="en-US" dirty="0"/>
              <a:t>IG Specification</a:t>
            </a:r>
          </a:p>
        </p:txBody>
      </p:sp>
      <p:sp>
        <p:nvSpPr>
          <p:cNvPr id="3" name="Oval 21">
            <a:extLst>
              <a:ext uri="{FF2B5EF4-FFF2-40B4-BE49-F238E27FC236}">
                <a16:creationId xmlns:a16="http://schemas.microsoft.com/office/drawing/2014/main" id="{AD0C0CD1-1723-4FC4-A6B6-8B4F4E0DDB9F}"/>
              </a:ext>
            </a:extLst>
          </p:cNvPr>
          <p:cNvSpPr/>
          <p:nvPr/>
        </p:nvSpPr>
        <p:spPr>
          <a:xfrm rot="5400000">
            <a:off x="1218677" y="2081621"/>
            <a:ext cx="1620536" cy="2686291"/>
          </a:xfrm>
          <a:custGeom>
            <a:avLst/>
            <a:gdLst/>
            <a:ahLst/>
            <a:cxnLst/>
            <a:rect l="l" t="t" r="r" b="b"/>
            <a:pathLst>
              <a:path w="1368152" h="2298537">
                <a:moveTo>
                  <a:pt x="684076" y="0"/>
                </a:moveTo>
                <a:cubicBezTo>
                  <a:pt x="803370" y="0"/>
                  <a:pt x="900076" y="96706"/>
                  <a:pt x="900076" y="216000"/>
                </a:cubicBezTo>
                <a:cubicBezTo>
                  <a:pt x="900076" y="287268"/>
                  <a:pt x="865561" y="350475"/>
                  <a:pt x="810076" y="386760"/>
                </a:cubicBezTo>
                <a:lnTo>
                  <a:pt x="810076" y="450517"/>
                </a:lnTo>
                <a:lnTo>
                  <a:pt x="1368152" y="450517"/>
                </a:lnTo>
                <a:lnTo>
                  <a:pt x="1368152" y="895744"/>
                </a:lnTo>
                <a:cubicBezTo>
                  <a:pt x="1331417" y="875468"/>
                  <a:pt x="1289090" y="864516"/>
                  <a:pt x="1244206" y="864516"/>
                </a:cubicBezTo>
                <a:cubicBezTo>
                  <a:pt x="1095089" y="864516"/>
                  <a:pt x="974206" y="985399"/>
                  <a:pt x="974206" y="1134516"/>
                </a:cubicBezTo>
                <a:cubicBezTo>
                  <a:pt x="974206" y="1283633"/>
                  <a:pt x="1095089" y="1404516"/>
                  <a:pt x="1244206" y="1404516"/>
                </a:cubicBezTo>
                <a:cubicBezTo>
                  <a:pt x="1289090" y="1404516"/>
                  <a:pt x="1331417" y="1393563"/>
                  <a:pt x="1368152" y="1373288"/>
                </a:cubicBezTo>
                <a:lnTo>
                  <a:pt x="1368152" y="1818517"/>
                </a:lnTo>
                <a:lnTo>
                  <a:pt x="810076" y="1818517"/>
                </a:lnTo>
                <a:lnTo>
                  <a:pt x="810076" y="1911777"/>
                </a:lnTo>
                <a:cubicBezTo>
                  <a:pt x="865561" y="1948062"/>
                  <a:pt x="900076" y="2011269"/>
                  <a:pt x="900076" y="2082537"/>
                </a:cubicBezTo>
                <a:cubicBezTo>
                  <a:pt x="900076" y="2201831"/>
                  <a:pt x="803370" y="2298537"/>
                  <a:pt x="684076" y="2298537"/>
                </a:cubicBezTo>
                <a:cubicBezTo>
                  <a:pt x="564782" y="2298537"/>
                  <a:pt x="468076" y="2201831"/>
                  <a:pt x="468076" y="2082537"/>
                </a:cubicBezTo>
                <a:cubicBezTo>
                  <a:pt x="468076" y="2011269"/>
                  <a:pt x="502591" y="1948062"/>
                  <a:pt x="558076" y="1911777"/>
                </a:cubicBezTo>
                <a:lnTo>
                  <a:pt x="558076" y="1818517"/>
                </a:lnTo>
                <a:lnTo>
                  <a:pt x="0" y="1818517"/>
                </a:lnTo>
                <a:lnTo>
                  <a:pt x="0" y="1368933"/>
                </a:lnTo>
                <a:cubicBezTo>
                  <a:pt x="39235" y="1391659"/>
                  <a:pt x="84862" y="1404516"/>
                  <a:pt x="133491" y="1404516"/>
                </a:cubicBezTo>
                <a:cubicBezTo>
                  <a:pt x="282608" y="1404516"/>
                  <a:pt x="403491" y="1283633"/>
                  <a:pt x="403491" y="1134516"/>
                </a:cubicBezTo>
                <a:cubicBezTo>
                  <a:pt x="403491" y="985399"/>
                  <a:pt x="282608" y="864516"/>
                  <a:pt x="133491" y="864516"/>
                </a:cubicBezTo>
                <a:cubicBezTo>
                  <a:pt x="84862" y="864516"/>
                  <a:pt x="39235" y="877372"/>
                  <a:pt x="0" y="900098"/>
                </a:cubicBezTo>
                <a:lnTo>
                  <a:pt x="0" y="450517"/>
                </a:lnTo>
                <a:lnTo>
                  <a:pt x="558076" y="450517"/>
                </a:lnTo>
                <a:lnTo>
                  <a:pt x="558076" y="386760"/>
                </a:lnTo>
                <a:cubicBezTo>
                  <a:pt x="502591" y="350475"/>
                  <a:pt x="468076" y="287268"/>
                  <a:pt x="468076" y="216000"/>
                </a:cubicBezTo>
                <a:cubicBezTo>
                  <a:pt x="468076" y="96706"/>
                  <a:pt x="564782" y="0"/>
                  <a:pt x="684076" y="0"/>
                </a:cubicBezTo>
                <a:close/>
              </a:path>
            </a:pathLst>
          </a:custGeom>
          <a:solidFill>
            <a:schemeClr val="accent5"/>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76844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C7CE-6EA2-4074-8EDA-DF211CBFCC91}"/>
              </a:ext>
            </a:extLst>
          </p:cNvPr>
          <p:cNvSpPr>
            <a:spLocks noGrp="1"/>
          </p:cNvSpPr>
          <p:nvPr>
            <p:ph type="title"/>
          </p:nvPr>
        </p:nvSpPr>
        <p:spPr/>
        <p:txBody>
          <a:bodyPr/>
          <a:lstStyle/>
          <a:p>
            <a:r>
              <a:rPr lang="en-US" dirty="0"/>
              <a:t>FHIR Specification</a:t>
            </a:r>
          </a:p>
        </p:txBody>
      </p:sp>
      <p:pic>
        <p:nvPicPr>
          <p:cNvPr id="4" name="Picture 3">
            <a:extLst>
              <a:ext uri="{FF2B5EF4-FFF2-40B4-BE49-F238E27FC236}">
                <a16:creationId xmlns:a16="http://schemas.microsoft.com/office/drawing/2014/main" id="{976BFDAD-D36F-4316-BBC2-5C502EC9F447}"/>
              </a:ext>
            </a:extLst>
          </p:cNvPr>
          <p:cNvPicPr>
            <a:picLocks noChangeAspect="1"/>
          </p:cNvPicPr>
          <p:nvPr/>
        </p:nvPicPr>
        <p:blipFill>
          <a:blip r:embed="rId2"/>
          <a:stretch>
            <a:fillRect/>
          </a:stretch>
        </p:blipFill>
        <p:spPr>
          <a:xfrm>
            <a:off x="616448" y="1371600"/>
            <a:ext cx="6547852" cy="4794737"/>
          </a:xfrm>
          <a:prstGeom prst="rect">
            <a:avLst/>
          </a:prstGeom>
        </p:spPr>
      </p:pic>
      <p:pic>
        <p:nvPicPr>
          <p:cNvPr id="10" name="Picture 9">
            <a:extLst>
              <a:ext uri="{FF2B5EF4-FFF2-40B4-BE49-F238E27FC236}">
                <a16:creationId xmlns:a16="http://schemas.microsoft.com/office/drawing/2014/main" id="{BDF97AD2-B04C-44E7-A5A5-44424DD0D297}"/>
              </a:ext>
            </a:extLst>
          </p:cNvPr>
          <p:cNvPicPr>
            <a:picLocks noChangeAspect="1"/>
          </p:cNvPicPr>
          <p:nvPr/>
        </p:nvPicPr>
        <p:blipFill>
          <a:blip r:embed="rId3"/>
          <a:stretch>
            <a:fillRect/>
          </a:stretch>
        </p:blipFill>
        <p:spPr>
          <a:xfrm>
            <a:off x="7650760" y="1371600"/>
            <a:ext cx="4202409" cy="4796408"/>
          </a:xfrm>
          <a:prstGeom prst="rect">
            <a:avLst/>
          </a:prstGeom>
        </p:spPr>
      </p:pic>
      <p:sp>
        <p:nvSpPr>
          <p:cNvPr id="11" name="Rectangle 10">
            <a:extLst>
              <a:ext uri="{FF2B5EF4-FFF2-40B4-BE49-F238E27FC236}">
                <a16:creationId xmlns:a16="http://schemas.microsoft.com/office/drawing/2014/main" id="{35E0AF18-2C01-4BBC-8FCB-C7BF705BFFDE}"/>
              </a:ext>
            </a:extLst>
          </p:cNvPr>
          <p:cNvSpPr/>
          <p:nvPr/>
        </p:nvSpPr>
        <p:spPr>
          <a:xfrm>
            <a:off x="660661" y="3307303"/>
            <a:ext cx="404790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Based on This</a:t>
            </a:r>
          </a:p>
        </p:txBody>
      </p:sp>
      <p:sp>
        <p:nvSpPr>
          <p:cNvPr id="12" name="Rectangle 11">
            <a:extLst>
              <a:ext uri="{FF2B5EF4-FFF2-40B4-BE49-F238E27FC236}">
                <a16:creationId xmlns:a16="http://schemas.microsoft.com/office/drawing/2014/main" id="{02575888-3BC0-4F83-92E0-741ED0DF7CAC}"/>
              </a:ext>
            </a:extLst>
          </p:cNvPr>
          <p:cNvSpPr/>
          <p:nvPr/>
        </p:nvSpPr>
        <p:spPr>
          <a:xfrm>
            <a:off x="8862928" y="3307303"/>
            <a:ext cx="259686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Into This</a:t>
            </a:r>
            <a:endParaRPr 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14" name="Straight Arrow Connector 13">
            <a:extLst>
              <a:ext uri="{FF2B5EF4-FFF2-40B4-BE49-F238E27FC236}">
                <a16:creationId xmlns:a16="http://schemas.microsoft.com/office/drawing/2014/main" id="{FB7F697F-725D-417F-8DAE-4C988573FA34}"/>
              </a:ext>
            </a:extLst>
          </p:cNvPr>
          <p:cNvCxnSpPr>
            <a:cxnSpLocks/>
            <a:stCxn id="11" idx="3"/>
            <a:endCxn id="12" idx="1"/>
          </p:cNvCxnSpPr>
          <p:nvPr/>
        </p:nvCxnSpPr>
        <p:spPr>
          <a:xfrm>
            <a:off x="4708565" y="3768968"/>
            <a:ext cx="415436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FEE9068A-399C-410E-97EC-94EB73BB7E1C}"/>
              </a:ext>
            </a:extLst>
          </p:cNvPr>
          <p:cNvPicPr>
            <a:picLocks noChangeAspect="1"/>
          </p:cNvPicPr>
          <p:nvPr/>
        </p:nvPicPr>
        <p:blipFill>
          <a:blip r:embed="rId4"/>
          <a:stretch>
            <a:fillRect/>
          </a:stretch>
        </p:blipFill>
        <p:spPr>
          <a:xfrm>
            <a:off x="5042364" y="3893574"/>
            <a:ext cx="3093385" cy="1824607"/>
          </a:xfrm>
          <a:prstGeom prst="rect">
            <a:avLst/>
          </a:prstGeom>
        </p:spPr>
      </p:pic>
    </p:spTree>
    <p:extLst>
      <p:ext uri="{BB962C8B-B14F-4D97-AF65-F5344CB8AC3E}">
        <p14:creationId xmlns:p14="http://schemas.microsoft.com/office/powerpoint/2010/main" val="3744907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C7CE-6EA2-4074-8EDA-DF211CBFCC91}"/>
              </a:ext>
            </a:extLst>
          </p:cNvPr>
          <p:cNvSpPr>
            <a:spLocks noGrp="1"/>
          </p:cNvSpPr>
          <p:nvPr>
            <p:ph type="title"/>
          </p:nvPr>
        </p:nvSpPr>
        <p:spPr/>
        <p:txBody>
          <a:bodyPr/>
          <a:lstStyle/>
          <a:p>
            <a:r>
              <a:rPr lang="en-US" dirty="0"/>
              <a:t>DEL Representation Diagram</a:t>
            </a:r>
          </a:p>
        </p:txBody>
      </p:sp>
      <p:pic>
        <p:nvPicPr>
          <p:cNvPr id="6" name="Picture 5" descr="A screenshot of a cell phone&#10;&#10;Description automatically generated">
            <a:extLst>
              <a:ext uri="{FF2B5EF4-FFF2-40B4-BE49-F238E27FC236}">
                <a16:creationId xmlns:a16="http://schemas.microsoft.com/office/drawing/2014/main" id="{43370460-5421-44D9-B27A-742DBE296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48" y="1478206"/>
            <a:ext cx="7924800" cy="4581525"/>
          </a:xfrm>
          <a:prstGeom prst="rect">
            <a:avLst/>
          </a:prstGeom>
        </p:spPr>
      </p:pic>
      <p:sp>
        <p:nvSpPr>
          <p:cNvPr id="8" name="Content Placeholder 7">
            <a:extLst>
              <a:ext uri="{FF2B5EF4-FFF2-40B4-BE49-F238E27FC236}">
                <a16:creationId xmlns:a16="http://schemas.microsoft.com/office/drawing/2014/main" id="{94EFB36A-7F92-47EC-A6E1-2E80B1A36D68}"/>
              </a:ext>
            </a:extLst>
          </p:cNvPr>
          <p:cNvSpPr>
            <a:spLocks noGrp="1"/>
          </p:cNvSpPr>
          <p:nvPr>
            <p:ph idx="1"/>
          </p:nvPr>
        </p:nvSpPr>
        <p:spPr>
          <a:xfrm>
            <a:off x="8541249" y="1371601"/>
            <a:ext cx="3311920" cy="4794737"/>
          </a:xfrm>
        </p:spPr>
        <p:txBody>
          <a:bodyPr/>
          <a:lstStyle/>
          <a:p>
            <a:r>
              <a:rPr lang="en-US" dirty="0"/>
              <a:t>REST Input-Out</a:t>
            </a:r>
          </a:p>
          <a:p>
            <a:endParaRPr lang="en-US" dirty="0"/>
          </a:p>
          <a:p>
            <a:r>
              <a:rPr lang="en-US" dirty="0"/>
              <a:t>Use Cases:</a:t>
            </a:r>
          </a:p>
          <a:p>
            <a:pPr lvl="1"/>
            <a:r>
              <a:rPr lang="en-US" dirty="0"/>
              <a:t>Combination</a:t>
            </a:r>
          </a:p>
          <a:p>
            <a:pPr lvl="1"/>
            <a:r>
              <a:rPr lang="en-US" dirty="0"/>
              <a:t>Layering</a:t>
            </a:r>
          </a:p>
          <a:p>
            <a:endParaRPr lang="en-US" dirty="0"/>
          </a:p>
          <a:p>
            <a:r>
              <a:rPr lang="en-US" dirty="0"/>
              <a:t>Guided Decomp</a:t>
            </a:r>
          </a:p>
          <a:p>
            <a:pPr lvl="1"/>
            <a:r>
              <a:rPr lang="en-US" dirty="0"/>
              <a:t>Resources = id</a:t>
            </a:r>
          </a:p>
          <a:p>
            <a:pPr lvl="1"/>
            <a:r>
              <a:rPr lang="en-US" dirty="0"/>
              <a:t>Structure = map</a:t>
            </a:r>
          </a:p>
          <a:p>
            <a:pPr marL="0" indent="0">
              <a:buNone/>
            </a:pPr>
            <a:endParaRPr lang="en-US" dirty="0"/>
          </a:p>
          <a:p>
            <a:endParaRPr lang="en-US" dirty="0"/>
          </a:p>
        </p:txBody>
      </p:sp>
    </p:spTree>
    <p:extLst>
      <p:ext uri="{BB962C8B-B14F-4D97-AF65-F5344CB8AC3E}">
        <p14:creationId xmlns:p14="http://schemas.microsoft.com/office/powerpoint/2010/main" val="137386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206B-BFCC-454E-9701-65822B317350}"/>
              </a:ext>
            </a:extLst>
          </p:cNvPr>
          <p:cNvSpPr>
            <a:spLocks noGrp="1"/>
          </p:cNvSpPr>
          <p:nvPr>
            <p:ph type="title"/>
          </p:nvPr>
        </p:nvSpPr>
        <p:spPr/>
        <p:txBody>
          <a:bodyPr/>
          <a:lstStyle/>
          <a:p>
            <a:r>
              <a:rPr lang="en-US" dirty="0"/>
              <a:t>Design Patterns – Decisions To Consider</a:t>
            </a:r>
          </a:p>
        </p:txBody>
      </p:sp>
      <p:sp>
        <p:nvSpPr>
          <p:cNvPr id="3" name="Content Placeholder 2">
            <a:extLst>
              <a:ext uri="{FF2B5EF4-FFF2-40B4-BE49-F238E27FC236}">
                <a16:creationId xmlns:a16="http://schemas.microsoft.com/office/drawing/2014/main" id="{F38E627F-560B-431D-8597-FB835F1C9963}"/>
              </a:ext>
            </a:extLst>
          </p:cNvPr>
          <p:cNvSpPr>
            <a:spLocks noGrp="1"/>
          </p:cNvSpPr>
          <p:nvPr>
            <p:ph idx="1"/>
          </p:nvPr>
        </p:nvSpPr>
        <p:spPr/>
        <p:txBody>
          <a:bodyPr/>
          <a:lstStyle/>
          <a:p>
            <a:r>
              <a:rPr lang="en-US" dirty="0"/>
              <a:t>Capabilities &amp; Operation</a:t>
            </a:r>
          </a:p>
          <a:p>
            <a:pPr lvl="1"/>
            <a:r>
              <a:rPr lang="en-US" dirty="0"/>
              <a:t>Use Cases </a:t>
            </a:r>
            <a:r>
              <a:rPr lang="en-US" dirty="0">
                <a:sym typeface="Wingdings" panose="05000000000000000000" pitchFamily="2" charset="2"/>
              </a:rPr>
              <a:t> </a:t>
            </a:r>
            <a:r>
              <a:rPr lang="en-US" dirty="0"/>
              <a:t>Capabilities</a:t>
            </a:r>
          </a:p>
          <a:p>
            <a:pPr lvl="1"/>
            <a:r>
              <a:rPr lang="en-US" dirty="0"/>
              <a:t>Methods </a:t>
            </a:r>
            <a:r>
              <a:rPr lang="en-US" dirty="0">
                <a:sym typeface="Wingdings" panose="05000000000000000000" pitchFamily="2" charset="2"/>
              </a:rPr>
              <a:t> Operations</a:t>
            </a:r>
            <a:endParaRPr lang="en-US" dirty="0"/>
          </a:p>
          <a:p>
            <a:r>
              <a:rPr lang="en-US" dirty="0"/>
              <a:t>Foundation</a:t>
            </a:r>
          </a:p>
          <a:p>
            <a:pPr lvl="1"/>
            <a:r>
              <a:rPr lang="en-US" dirty="0"/>
              <a:t>Domain &amp; Compartments – Contextual information</a:t>
            </a:r>
          </a:p>
          <a:p>
            <a:pPr lvl="1"/>
            <a:r>
              <a:rPr lang="en-US" dirty="0"/>
              <a:t>Bundles – Standard in-out formats</a:t>
            </a:r>
          </a:p>
          <a:p>
            <a:r>
              <a:rPr lang="en-US" dirty="0"/>
              <a:t>Intrinsic Structure</a:t>
            </a:r>
          </a:p>
          <a:p>
            <a:pPr lvl="1"/>
            <a:r>
              <a:rPr lang="en-US" dirty="0"/>
              <a:t>Slicing, </a:t>
            </a:r>
            <a:r>
              <a:rPr lang="en-US" dirty="0" err="1"/>
              <a:t>eg</a:t>
            </a:r>
            <a:r>
              <a:rPr lang="en-US" dirty="0"/>
              <a:t> rule-set per clinical context</a:t>
            </a:r>
          </a:p>
          <a:p>
            <a:pPr lvl="1"/>
            <a:r>
              <a:rPr lang="en-US" dirty="0"/>
              <a:t>Extensions – add additional information</a:t>
            </a:r>
          </a:p>
          <a:p>
            <a:r>
              <a:rPr lang="en-US" dirty="0"/>
              <a:t>Further Kinds</a:t>
            </a:r>
          </a:p>
          <a:p>
            <a:pPr lvl="1"/>
            <a:r>
              <a:rPr lang="en-US" dirty="0"/>
              <a:t>Derived Profiles – Standard internal profiles, </a:t>
            </a:r>
            <a:r>
              <a:rPr lang="en-US" dirty="0" err="1"/>
              <a:t>eg</a:t>
            </a:r>
            <a:r>
              <a:rPr lang="en-US" dirty="0"/>
              <a:t> assessment contexts</a:t>
            </a:r>
          </a:p>
        </p:txBody>
      </p:sp>
    </p:spTree>
    <p:extLst>
      <p:ext uri="{BB962C8B-B14F-4D97-AF65-F5344CB8AC3E}">
        <p14:creationId xmlns:p14="http://schemas.microsoft.com/office/powerpoint/2010/main" val="153013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EB79EA-D7D7-455F-9E6E-A846C61A175D}"/>
              </a:ext>
            </a:extLst>
          </p:cNvPr>
          <p:cNvSpPr>
            <a:spLocks noGrp="1"/>
          </p:cNvSpPr>
          <p:nvPr>
            <p:ph type="ctrTitle" sz="quarter"/>
          </p:nvPr>
        </p:nvSpPr>
        <p:spPr/>
        <p:txBody>
          <a:bodyPr/>
          <a:lstStyle/>
          <a:p>
            <a:r>
              <a:rPr lang="en-US" dirty="0"/>
              <a:t>Going Forward</a:t>
            </a:r>
          </a:p>
        </p:txBody>
      </p:sp>
      <p:sp>
        <p:nvSpPr>
          <p:cNvPr id="5" name="Oval 21">
            <a:extLst>
              <a:ext uri="{FF2B5EF4-FFF2-40B4-BE49-F238E27FC236}">
                <a16:creationId xmlns:a16="http://schemas.microsoft.com/office/drawing/2014/main" id="{B6329EC6-4B47-4251-BFC9-ECAA69811BAB}"/>
              </a:ext>
            </a:extLst>
          </p:cNvPr>
          <p:cNvSpPr/>
          <p:nvPr/>
        </p:nvSpPr>
        <p:spPr>
          <a:xfrm rot="10800000">
            <a:off x="685800" y="2332997"/>
            <a:ext cx="1598922" cy="2183538"/>
          </a:xfrm>
          <a:custGeom>
            <a:avLst/>
            <a:gdLst>
              <a:gd name="connsiteX0" fmla="*/ 0 w 1449013"/>
              <a:gd name="connsiteY0" fmla="*/ 1444024 h 1952424"/>
              <a:gd name="connsiteX1" fmla="*/ 0 w 1449013"/>
              <a:gd name="connsiteY1" fmla="*/ 967858 h 1952424"/>
              <a:gd name="connsiteX2" fmla="*/ 427338 w 1449013"/>
              <a:gd name="connsiteY2" fmla="*/ 719582 h 1952424"/>
              <a:gd name="connsiteX3" fmla="*/ 141381 w 1449013"/>
              <a:gd name="connsiteY3" fmla="*/ 433619 h 1952424"/>
              <a:gd name="connsiteX4" fmla="*/ 0 w 1449013"/>
              <a:gd name="connsiteY4" fmla="*/ 471304 h 1952424"/>
              <a:gd name="connsiteX5" fmla="*/ 0 w 1449013"/>
              <a:gd name="connsiteY5" fmla="*/ 0 h 1952424"/>
              <a:gd name="connsiteX6" fmla="*/ 1449013 w 1449013"/>
              <a:gd name="connsiteY6" fmla="*/ 0 h 1952424"/>
              <a:gd name="connsiteX7" fmla="*/ 1449013 w 1449013"/>
              <a:gd name="connsiteY7" fmla="*/ 466693 h 1952424"/>
              <a:gd name="connsiteX8" fmla="*/ 1317742 w 1449013"/>
              <a:gd name="connsiteY8" fmla="*/ 433619 h 1952424"/>
              <a:gd name="connsiteX9" fmla="*/ 1031784 w 1449013"/>
              <a:gd name="connsiteY9" fmla="*/ 719582 h 1952424"/>
              <a:gd name="connsiteX10" fmla="*/ 1317742 w 1449013"/>
              <a:gd name="connsiteY10" fmla="*/ 1005545 h 1952424"/>
              <a:gd name="connsiteX11" fmla="*/ 1449013 w 1449013"/>
              <a:gd name="connsiteY11" fmla="*/ 972471 h 1952424"/>
              <a:gd name="connsiteX12" fmla="*/ 1449013 w 1449013"/>
              <a:gd name="connsiteY12" fmla="*/ 1444024 h 1952424"/>
              <a:gd name="connsiteX13" fmla="*/ 857954 w 1449013"/>
              <a:gd name="connsiteY13" fmla="*/ 1444024 h 1952424"/>
              <a:gd name="connsiteX14" fmla="*/ 857954 w 1449013"/>
              <a:gd name="connsiteY14" fmla="*/ 1542797 h 1952424"/>
              <a:gd name="connsiteX15" fmla="*/ 953273 w 1449013"/>
              <a:gd name="connsiteY15" fmla="*/ 1723653 h 1952424"/>
              <a:gd name="connsiteX16" fmla="*/ 724507 w 1449013"/>
              <a:gd name="connsiteY16" fmla="*/ 1952424 h 1952424"/>
              <a:gd name="connsiteX17" fmla="*/ 495741 w 1449013"/>
              <a:gd name="connsiteY17" fmla="*/ 1723653 h 1952424"/>
              <a:gd name="connsiteX18" fmla="*/ 591060 w 1449013"/>
              <a:gd name="connsiteY18" fmla="*/ 1542797 h 1952424"/>
              <a:gd name="connsiteX19" fmla="*/ 591060 w 1449013"/>
              <a:gd name="connsiteY19" fmla="*/ 1444024 h 1952424"/>
              <a:gd name="connsiteX20" fmla="*/ 0 w 1449013"/>
              <a:gd name="connsiteY20" fmla="*/ 1444024 h 1952424"/>
              <a:gd name="connsiteX0" fmla="*/ 0 w 1449013"/>
              <a:gd name="connsiteY0" fmla="*/ 1444024 h 1952424"/>
              <a:gd name="connsiteX1" fmla="*/ 0 w 1449013"/>
              <a:gd name="connsiteY1" fmla="*/ 967858 h 1952424"/>
              <a:gd name="connsiteX2" fmla="*/ 141381 w 1449013"/>
              <a:gd name="connsiteY2" fmla="*/ 433619 h 1952424"/>
              <a:gd name="connsiteX3" fmla="*/ 0 w 1449013"/>
              <a:gd name="connsiteY3" fmla="*/ 471304 h 1952424"/>
              <a:gd name="connsiteX4" fmla="*/ 0 w 1449013"/>
              <a:gd name="connsiteY4" fmla="*/ 0 h 1952424"/>
              <a:gd name="connsiteX5" fmla="*/ 1449013 w 1449013"/>
              <a:gd name="connsiteY5" fmla="*/ 0 h 1952424"/>
              <a:gd name="connsiteX6" fmla="*/ 1449013 w 1449013"/>
              <a:gd name="connsiteY6" fmla="*/ 466693 h 1952424"/>
              <a:gd name="connsiteX7" fmla="*/ 1317742 w 1449013"/>
              <a:gd name="connsiteY7" fmla="*/ 433619 h 1952424"/>
              <a:gd name="connsiteX8" fmla="*/ 1031784 w 1449013"/>
              <a:gd name="connsiteY8" fmla="*/ 719582 h 1952424"/>
              <a:gd name="connsiteX9" fmla="*/ 1317742 w 1449013"/>
              <a:gd name="connsiteY9" fmla="*/ 1005545 h 1952424"/>
              <a:gd name="connsiteX10" fmla="*/ 1449013 w 1449013"/>
              <a:gd name="connsiteY10" fmla="*/ 972471 h 1952424"/>
              <a:gd name="connsiteX11" fmla="*/ 1449013 w 1449013"/>
              <a:gd name="connsiteY11" fmla="*/ 1444024 h 1952424"/>
              <a:gd name="connsiteX12" fmla="*/ 857954 w 1449013"/>
              <a:gd name="connsiteY12" fmla="*/ 1444024 h 1952424"/>
              <a:gd name="connsiteX13" fmla="*/ 857954 w 1449013"/>
              <a:gd name="connsiteY13" fmla="*/ 1542797 h 1952424"/>
              <a:gd name="connsiteX14" fmla="*/ 953273 w 1449013"/>
              <a:gd name="connsiteY14" fmla="*/ 1723653 h 1952424"/>
              <a:gd name="connsiteX15" fmla="*/ 724507 w 1449013"/>
              <a:gd name="connsiteY15" fmla="*/ 1952424 h 1952424"/>
              <a:gd name="connsiteX16" fmla="*/ 495741 w 1449013"/>
              <a:gd name="connsiteY16" fmla="*/ 1723653 h 1952424"/>
              <a:gd name="connsiteX17" fmla="*/ 591060 w 1449013"/>
              <a:gd name="connsiteY17" fmla="*/ 1542797 h 1952424"/>
              <a:gd name="connsiteX18" fmla="*/ 591060 w 1449013"/>
              <a:gd name="connsiteY18" fmla="*/ 1444024 h 1952424"/>
              <a:gd name="connsiteX19" fmla="*/ 0 w 1449013"/>
              <a:gd name="connsiteY19" fmla="*/ 1444024 h 1952424"/>
              <a:gd name="connsiteX0" fmla="*/ 0 w 1449013"/>
              <a:gd name="connsiteY0" fmla="*/ 1444024 h 1952424"/>
              <a:gd name="connsiteX1" fmla="*/ 0 w 1449013"/>
              <a:gd name="connsiteY1" fmla="*/ 967858 h 1952424"/>
              <a:gd name="connsiteX2" fmla="*/ 0 w 1449013"/>
              <a:gd name="connsiteY2" fmla="*/ 471304 h 1952424"/>
              <a:gd name="connsiteX3" fmla="*/ 0 w 1449013"/>
              <a:gd name="connsiteY3" fmla="*/ 0 h 1952424"/>
              <a:gd name="connsiteX4" fmla="*/ 1449013 w 1449013"/>
              <a:gd name="connsiteY4" fmla="*/ 0 h 1952424"/>
              <a:gd name="connsiteX5" fmla="*/ 1449013 w 1449013"/>
              <a:gd name="connsiteY5" fmla="*/ 466693 h 1952424"/>
              <a:gd name="connsiteX6" fmla="*/ 1317742 w 1449013"/>
              <a:gd name="connsiteY6" fmla="*/ 433619 h 1952424"/>
              <a:gd name="connsiteX7" fmla="*/ 1031784 w 1449013"/>
              <a:gd name="connsiteY7" fmla="*/ 719582 h 1952424"/>
              <a:gd name="connsiteX8" fmla="*/ 1317742 w 1449013"/>
              <a:gd name="connsiteY8" fmla="*/ 1005545 h 1952424"/>
              <a:gd name="connsiteX9" fmla="*/ 1449013 w 1449013"/>
              <a:gd name="connsiteY9" fmla="*/ 972471 h 1952424"/>
              <a:gd name="connsiteX10" fmla="*/ 1449013 w 1449013"/>
              <a:gd name="connsiteY10" fmla="*/ 1444024 h 1952424"/>
              <a:gd name="connsiteX11" fmla="*/ 857954 w 1449013"/>
              <a:gd name="connsiteY11" fmla="*/ 1444024 h 1952424"/>
              <a:gd name="connsiteX12" fmla="*/ 857954 w 1449013"/>
              <a:gd name="connsiteY12" fmla="*/ 1542797 h 1952424"/>
              <a:gd name="connsiteX13" fmla="*/ 953273 w 1449013"/>
              <a:gd name="connsiteY13" fmla="*/ 1723653 h 1952424"/>
              <a:gd name="connsiteX14" fmla="*/ 724507 w 1449013"/>
              <a:gd name="connsiteY14" fmla="*/ 1952424 h 1952424"/>
              <a:gd name="connsiteX15" fmla="*/ 495741 w 1449013"/>
              <a:gd name="connsiteY15" fmla="*/ 1723653 h 1952424"/>
              <a:gd name="connsiteX16" fmla="*/ 591060 w 1449013"/>
              <a:gd name="connsiteY16" fmla="*/ 1542797 h 1952424"/>
              <a:gd name="connsiteX17" fmla="*/ 591060 w 1449013"/>
              <a:gd name="connsiteY17" fmla="*/ 1444024 h 1952424"/>
              <a:gd name="connsiteX18" fmla="*/ 0 w 1449013"/>
              <a:gd name="connsiteY18" fmla="*/ 1444024 h 1952424"/>
              <a:gd name="connsiteX0" fmla="*/ 0 w 1449013"/>
              <a:gd name="connsiteY0" fmla="*/ 1444024 h 1952424"/>
              <a:gd name="connsiteX1" fmla="*/ 0 w 1449013"/>
              <a:gd name="connsiteY1" fmla="*/ 967858 h 1952424"/>
              <a:gd name="connsiteX2" fmla="*/ 0 w 1449013"/>
              <a:gd name="connsiteY2" fmla="*/ 0 h 1952424"/>
              <a:gd name="connsiteX3" fmla="*/ 1449013 w 1449013"/>
              <a:gd name="connsiteY3" fmla="*/ 0 h 1952424"/>
              <a:gd name="connsiteX4" fmla="*/ 1449013 w 1449013"/>
              <a:gd name="connsiteY4" fmla="*/ 466693 h 1952424"/>
              <a:gd name="connsiteX5" fmla="*/ 1317742 w 1449013"/>
              <a:gd name="connsiteY5" fmla="*/ 433619 h 1952424"/>
              <a:gd name="connsiteX6" fmla="*/ 1031784 w 1449013"/>
              <a:gd name="connsiteY6" fmla="*/ 719582 h 1952424"/>
              <a:gd name="connsiteX7" fmla="*/ 1317742 w 1449013"/>
              <a:gd name="connsiteY7" fmla="*/ 1005545 h 1952424"/>
              <a:gd name="connsiteX8" fmla="*/ 1449013 w 1449013"/>
              <a:gd name="connsiteY8" fmla="*/ 972471 h 1952424"/>
              <a:gd name="connsiteX9" fmla="*/ 1449013 w 1449013"/>
              <a:gd name="connsiteY9" fmla="*/ 1444024 h 1952424"/>
              <a:gd name="connsiteX10" fmla="*/ 857954 w 1449013"/>
              <a:gd name="connsiteY10" fmla="*/ 1444024 h 1952424"/>
              <a:gd name="connsiteX11" fmla="*/ 857954 w 1449013"/>
              <a:gd name="connsiteY11" fmla="*/ 1542797 h 1952424"/>
              <a:gd name="connsiteX12" fmla="*/ 953273 w 1449013"/>
              <a:gd name="connsiteY12" fmla="*/ 1723653 h 1952424"/>
              <a:gd name="connsiteX13" fmla="*/ 724507 w 1449013"/>
              <a:gd name="connsiteY13" fmla="*/ 1952424 h 1952424"/>
              <a:gd name="connsiteX14" fmla="*/ 495741 w 1449013"/>
              <a:gd name="connsiteY14" fmla="*/ 1723653 h 1952424"/>
              <a:gd name="connsiteX15" fmla="*/ 591060 w 1449013"/>
              <a:gd name="connsiteY15" fmla="*/ 1542797 h 1952424"/>
              <a:gd name="connsiteX16" fmla="*/ 591060 w 1449013"/>
              <a:gd name="connsiteY16" fmla="*/ 1444024 h 1952424"/>
              <a:gd name="connsiteX17" fmla="*/ 0 w 1449013"/>
              <a:gd name="connsiteY17" fmla="*/ 1444024 h 1952424"/>
              <a:gd name="connsiteX0" fmla="*/ 0 w 1449013"/>
              <a:gd name="connsiteY0" fmla="*/ 1444024 h 1952424"/>
              <a:gd name="connsiteX1" fmla="*/ 0 w 1449013"/>
              <a:gd name="connsiteY1" fmla="*/ 0 h 1952424"/>
              <a:gd name="connsiteX2" fmla="*/ 1449013 w 1449013"/>
              <a:gd name="connsiteY2" fmla="*/ 0 h 1952424"/>
              <a:gd name="connsiteX3" fmla="*/ 1449013 w 1449013"/>
              <a:gd name="connsiteY3" fmla="*/ 466693 h 1952424"/>
              <a:gd name="connsiteX4" fmla="*/ 1317742 w 1449013"/>
              <a:gd name="connsiteY4" fmla="*/ 433619 h 1952424"/>
              <a:gd name="connsiteX5" fmla="*/ 1031784 w 1449013"/>
              <a:gd name="connsiteY5" fmla="*/ 719582 h 1952424"/>
              <a:gd name="connsiteX6" fmla="*/ 1317742 w 1449013"/>
              <a:gd name="connsiteY6" fmla="*/ 1005545 h 1952424"/>
              <a:gd name="connsiteX7" fmla="*/ 1449013 w 1449013"/>
              <a:gd name="connsiteY7" fmla="*/ 972471 h 1952424"/>
              <a:gd name="connsiteX8" fmla="*/ 1449013 w 1449013"/>
              <a:gd name="connsiteY8" fmla="*/ 1444024 h 1952424"/>
              <a:gd name="connsiteX9" fmla="*/ 857954 w 1449013"/>
              <a:gd name="connsiteY9" fmla="*/ 1444024 h 1952424"/>
              <a:gd name="connsiteX10" fmla="*/ 857954 w 1449013"/>
              <a:gd name="connsiteY10" fmla="*/ 1542797 h 1952424"/>
              <a:gd name="connsiteX11" fmla="*/ 953273 w 1449013"/>
              <a:gd name="connsiteY11" fmla="*/ 1723653 h 1952424"/>
              <a:gd name="connsiteX12" fmla="*/ 724507 w 1449013"/>
              <a:gd name="connsiteY12" fmla="*/ 1952424 h 1952424"/>
              <a:gd name="connsiteX13" fmla="*/ 495741 w 1449013"/>
              <a:gd name="connsiteY13" fmla="*/ 1723653 h 1952424"/>
              <a:gd name="connsiteX14" fmla="*/ 591060 w 1449013"/>
              <a:gd name="connsiteY14" fmla="*/ 1542797 h 1952424"/>
              <a:gd name="connsiteX15" fmla="*/ 591060 w 1449013"/>
              <a:gd name="connsiteY15" fmla="*/ 1444024 h 1952424"/>
              <a:gd name="connsiteX16" fmla="*/ 0 w 1449013"/>
              <a:gd name="connsiteY16" fmla="*/ 1444024 h 195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9013" h="1952424">
                <a:moveTo>
                  <a:pt x="0" y="1444024"/>
                </a:moveTo>
                <a:lnTo>
                  <a:pt x="0" y="0"/>
                </a:lnTo>
                <a:lnTo>
                  <a:pt x="1449013" y="0"/>
                </a:lnTo>
                <a:lnTo>
                  <a:pt x="1449013" y="466693"/>
                </a:lnTo>
                <a:cubicBezTo>
                  <a:pt x="1410107" y="445218"/>
                  <a:pt x="1365278" y="433619"/>
                  <a:pt x="1317742" y="433619"/>
                </a:cubicBezTo>
                <a:cubicBezTo>
                  <a:pt x="1159811" y="433619"/>
                  <a:pt x="1031784" y="561649"/>
                  <a:pt x="1031784" y="719582"/>
                </a:cubicBezTo>
                <a:cubicBezTo>
                  <a:pt x="1031784" y="877515"/>
                  <a:pt x="1159811" y="1005545"/>
                  <a:pt x="1317742" y="1005545"/>
                </a:cubicBezTo>
                <a:cubicBezTo>
                  <a:pt x="1365278" y="1005545"/>
                  <a:pt x="1410107" y="993945"/>
                  <a:pt x="1449013" y="972471"/>
                </a:cubicBezTo>
                <a:lnTo>
                  <a:pt x="1449013" y="1444024"/>
                </a:lnTo>
                <a:lnTo>
                  <a:pt x="857954" y="1444024"/>
                </a:lnTo>
                <a:lnTo>
                  <a:pt x="857954" y="1542797"/>
                </a:lnTo>
                <a:cubicBezTo>
                  <a:pt x="916718" y="1581228"/>
                  <a:pt x="953273" y="1648172"/>
                  <a:pt x="953273" y="1723653"/>
                </a:cubicBezTo>
                <a:cubicBezTo>
                  <a:pt x="953273" y="1850000"/>
                  <a:pt x="850851" y="1952424"/>
                  <a:pt x="724507" y="1952424"/>
                </a:cubicBezTo>
                <a:cubicBezTo>
                  <a:pt x="598162" y="1952424"/>
                  <a:pt x="495741" y="1850000"/>
                  <a:pt x="495741" y="1723653"/>
                </a:cubicBezTo>
                <a:cubicBezTo>
                  <a:pt x="495741" y="1648172"/>
                  <a:pt x="532295" y="1581228"/>
                  <a:pt x="591060" y="1542797"/>
                </a:cubicBezTo>
                <a:lnTo>
                  <a:pt x="591060" y="1444024"/>
                </a:lnTo>
                <a:lnTo>
                  <a:pt x="0" y="1444024"/>
                </a:lnTo>
                <a:close/>
              </a:path>
            </a:pathLst>
          </a:custGeom>
          <a:solidFill>
            <a:schemeClr val="accent4"/>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4069458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88FE-8D6C-4C4D-9FE5-DAE1136D468A}"/>
              </a:ext>
            </a:extLst>
          </p:cNvPr>
          <p:cNvSpPr>
            <a:spLocks noGrp="1"/>
          </p:cNvSpPr>
          <p:nvPr>
            <p:ph type="title"/>
          </p:nvPr>
        </p:nvSpPr>
        <p:spPr/>
        <p:txBody>
          <a:bodyPr/>
          <a:lstStyle/>
          <a:p>
            <a:r>
              <a:rPr lang="en-US" dirty="0"/>
              <a:t>Development – Current &amp; Future Status</a:t>
            </a:r>
          </a:p>
        </p:txBody>
      </p:sp>
      <p:sp>
        <p:nvSpPr>
          <p:cNvPr id="4" name="Content Placeholder 3">
            <a:extLst>
              <a:ext uri="{FF2B5EF4-FFF2-40B4-BE49-F238E27FC236}">
                <a16:creationId xmlns:a16="http://schemas.microsoft.com/office/drawing/2014/main" id="{1F0C34CE-B94B-4D26-B8D7-4781A14BBE7D}"/>
              </a:ext>
            </a:extLst>
          </p:cNvPr>
          <p:cNvSpPr>
            <a:spLocks noGrp="1"/>
          </p:cNvSpPr>
          <p:nvPr>
            <p:ph sz="half" idx="1"/>
          </p:nvPr>
        </p:nvSpPr>
        <p:spPr/>
        <p:txBody>
          <a:bodyPr/>
          <a:lstStyle/>
          <a:p>
            <a:r>
              <a:rPr lang="en-US" dirty="0"/>
              <a:t>Development Done</a:t>
            </a:r>
          </a:p>
          <a:p>
            <a:pPr lvl="1"/>
            <a:r>
              <a:rPr lang="en-US" dirty="0"/>
              <a:t>Create FHIR server</a:t>
            </a:r>
          </a:p>
          <a:p>
            <a:pPr lvl="1"/>
            <a:endParaRPr lang="en-US" dirty="0"/>
          </a:p>
          <a:p>
            <a:pPr lvl="1"/>
            <a:r>
              <a:rPr lang="en-US" dirty="0"/>
              <a:t>Validate resources against </a:t>
            </a:r>
            <a:r>
              <a:rPr lang="en-US" dirty="0" err="1"/>
              <a:t>StructureDefinition</a:t>
            </a:r>
            <a:endParaRPr lang="en-US" dirty="0"/>
          </a:p>
          <a:p>
            <a:pPr lvl="1"/>
            <a:endParaRPr lang="en-US" dirty="0"/>
          </a:p>
          <a:p>
            <a:pPr lvl="1"/>
            <a:r>
              <a:rPr lang="en-US" dirty="0"/>
              <a:t>Initial implementation guide generation</a:t>
            </a:r>
          </a:p>
          <a:p>
            <a:pPr lvl="1"/>
            <a:endParaRPr lang="en-US" dirty="0"/>
          </a:p>
          <a:p>
            <a:pPr lvl="1"/>
            <a:r>
              <a:rPr lang="en-US" dirty="0"/>
              <a:t>Loading implementation guides to server</a:t>
            </a:r>
          </a:p>
        </p:txBody>
      </p:sp>
      <p:sp>
        <p:nvSpPr>
          <p:cNvPr id="5" name="Content Placeholder 4">
            <a:extLst>
              <a:ext uri="{FF2B5EF4-FFF2-40B4-BE49-F238E27FC236}">
                <a16:creationId xmlns:a16="http://schemas.microsoft.com/office/drawing/2014/main" id="{EBF3CC4D-1E90-4D5A-AA71-88CDA664FCC1}"/>
              </a:ext>
            </a:extLst>
          </p:cNvPr>
          <p:cNvSpPr>
            <a:spLocks noGrp="1"/>
          </p:cNvSpPr>
          <p:nvPr>
            <p:ph sz="half" idx="2"/>
          </p:nvPr>
        </p:nvSpPr>
        <p:spPr/>
        <p:txBody>
          <a:bodyPr/>
          <a:lstStyle/>
          <a:p>
            <a:r>
              <a:rPr lang="en-US" dirty="0"/>
              <a:t>Development To Do</a:t>
            </a:r>
          </a:p>
          <a:p>
            <a:pPr lvl="1"/>
            <a:r>
              <a:rPr lang="en-US" dirty="0"/>
              <a:t>Get everything working with R4</a:t>
            </a:r>
          </a:p>
          <a:p>
            <a:pPr lvl="1"/>
            <a:endParaRPr lang="en-US" dirty="0"/>
          </a:p>
          <a:p>
            <a:pPr lvl="1"/>
            <a:r>
              <a:rPr lang="en-US" dirty="0"/>
              <a:t>Open server so others can view resources</a:t>
            </a:r>
          </a:p>
          <a:p>
            <a:pPr lvl="1"/>
            <a:endParaRPr lang="en-US" dirty="0"/>
          </a:p>
          <a:p>
            <a:pPr lvl="1"/>
            <a:r>
              <a:rPr lang="en-US" dirty="0"/>
              <a:t>Finish implementation guide</a:t>
            </a:r>
          </a:p>
          <a:p>
            <a:pPr lvl="1"/>
            <a:endParaRPr lang="en-US" dirty="0"/>
          </a:p>
          <a:p>
            <a:pPr lvl="1"/>
            <a:r>
              <a:rPr lang="en-US" dirty="0"/>
              <a:t>Authentication and authorization</a:t>
            </a:r>
          </a:p>
        </p:txBody>
      </p:sp>
    </p:spTree>
    <p:extLst>
      <p:ext uri="{BB962C8B-B14F-4D97-AF65-F5344CB8AC3E}">
        <p14:creationId xmlns:p14="http://schemas.microsoft.com/office/powerpoint/2010/main" val="3942297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88FE-8D6C-4C4D-9FE5-DAE1136D468A}"/>
              </a:ext>
            </a:extLst>
          </p:cNvPr>
          <p:cNvSpPr>
            <a:spLocks noGrp="1"/>
          </p:cNvSpPr>
          <p:nvPr>
            <p:ph type="title"/>
          </p:nvPr>
        </p:nvSpPr>
        <p:spPr/>
        <p:txBody>
          <a:bodyPr/>
          <a:lstStyle/>
          <a:p>
            <a:r>
              <a:rPr lang="en-US" dirty="0"/>
              <a:t>Research – Ideas &amp; Useful Collaboration</a:t>
            </a:r>
          </a:p>
        </p:txBody>
      </p:sp>
      <p:sp>
        <p:nvSpPr>
          <p:cNvPr id="4" name="Content Placeholder 3">
            <a:extLst>
              <a:ext uri="{FF2B5EF4-FFF2-40B4-BE49-F238E27FC236}">
                <a16:creationId xmlns:a16="http://schemas.microsoft.com/office/drawing/2014/main" id="{1F0C34CE-B94B-4D26-B8D7-4781A14BBE7D}"/>
              </a:ext>
            </a:extLst>
          </p:cNvPr>
          <p:cNvSpPr>
            <a:spLocks noGrp="1"/>
          </p:cNvSpPr>
          <p:nvPr>
            <p:ph sz="half" idx="1"/>
          </p:nvPr>
        </p:nvSpPr>
        <p:spPr/>
        <p:txBody>
          <a:bodyPr/>
          <a:lstStyle/>
          <a:p>
            <a:r>
              <a:rPr lang="en-US" dirty="0"/>
              <a:t>Research Have </a:t>
            </a:r>
            <a:r>
              <a:rPr lang="en-US" dirty="0" err="1"/>
              <a:t>Done’s</a:t>
            </a:r>
            <a:endParaRPr lang="en-US" dirty="0"/>
          </a:p>
          <a:p>
            <a:pPr lvl="1"/>
            <a:r>
              <a:rPr lang="en-US" dirty="0"/>
              <a:t>DEL Modeling Options</a:t>
            </a:r>
          </a:p>
          <a:p>
            <a:pPr lvl="1"/>
            <a:endParaRPr lang="en-US" dirty="0"/>
          </a:p>
          <a:p>
            <a:pPr lvl="1"/>
            <a:r>
              <a:rPr lang="en-US" dirty="0"/>
              <a:t>Initial collection about design</a:t>
            </a:r>
          </a:p>
          <a:p>
            <a:pPr lvl="1"/>
            <a:endParaRPr lang="en-US" dirty="0"/>
          </a:p>
          <a:p>
            <a:pPr lvl="1"/>
            <a:r>
              <a:rPr lang="en-US" dirty="0"/>
              <a:t>Specification procedure</a:t>
            </a:r>
          </a:p>
          <a:p>
            <a:pPr lvl="1"/>
            <a:endParaRPr lang="en-US" dirty="0"/>
          </a:p>
          <a:p>
            <a:pPr lvl="1"/>
            <a:r>
              <a:rPr lang="en-US" dirty="0"/>
              <a:t>Diagrammatic language</a:t>
            </a:r>
          </a:p>
          <a:p>
            <a:pPr lvl="2"/>
            <a:r>
              <a:rPr lang="en-US" dirty="0"/>
              <a:t>Algebraic Principles</a:t>
            </a:r>
          </a:p>
          <a:p>
            <a:pPr lvl="2"/>
            <a:r>
              <a:rPr lang="en-US" dirty="0"/>
              <a:t>Context Space</a:t>
            </a:r>
          </a:p>
          <a:p>
            <a:pPr lvl="1"/>
            <a:endParaRPr lang="en-US" dirty="0"/>
          </a:p>
          <a:p>
            <a:pPr lvl="1"/>
            <a:endParaRPr lang="en-US" dirty="0"/>
          </a:p>
        </p:txBody>
      </p:sp>
      <p:sp>
        <p:nvSpPr>
          <p:cNvPr id="5" name="Content Placeholder 4">
            <a:extLst>
              <a:ext uri="{FF2B5EF4-FFF2-40B4-BE49-F238E27FC236}">
                <a16:creationId xmlns:a16="http://schemas.microsoft.com/office/drawing/2014/main" id="{EBF3CC4D-1E90-4D5A-AA71-88CDA664FCC1}"/>
              </a:ext>
            </a:extLst>
          </p:cNvPr>
          <p:cNvSpPr>
            <a:spLocks noGrp="1"/>
          </p:cNvSpPr>
          <p:nvPr>
            <p:ph sz="half" idx="2"/>
          </p:nvPr>
        </p:nvSpPr>
        <p:spPr/>
        <p:txBody>
          <a:bodyPr/>
          <a:lstStyle/>
          <a:p>
            <a:r>
              <a:rPr lang="en-US" dirty="0"/>
              <a:t>Research To Do’s</a:t>
            </a:r>
          </a:p>
          <a:p>
            <a:pPr lvl="1"/>
            <a:r>
              <a:rPr lang="en-US" dirty="0"/>
              <a:t>Formalize from Use Cases</a:t>
            </a:r>
          </a:p>
          <a:p>
            <a:pPr lvl="1"/>
            <a:endParaRPr lang="en-US" dirty="0"/>
          </a:p>
          <a:p>
            <a:pPr lvl="1"/>
            <a:r>
              <a:rPr lang="en-US" dirty="0"/>
              <a:t>Index IG development</a:t>
            </a:r>
          </a:p>
          <a:p>
            <a:pPr lvl="1"/>
            <a:endParaRPr lang="en-US" dirty="0"/>
          </a:p>
          <a:p>
            <a:pPr lvl="1"/>
            <a:r>
              <a:rPr lang="en-US" dirty="0"/>
              <a:t>Test porting diagrams to modeling language</a:t>
            </a:r>
          </a:p>
          <a:p>
            <a:pPr lvl="2"/>
            <a:r>
              <a:rPr lang="en-US" dirty="0"/>
              <a:t>Resource basis</a:t>
            </a:r>
          </a:p>
          <a:p>
            <a:pPr lvl="2"/>
            <a:r>
              <a:rPr lang="en-US" dirty="0"/>
              <a:t>Slicing vs extensions</a:t>
            </a:r>
          </a:p>
          <a:p>
            <a:pPr lvl="2"/>
            <a:r>
              <a:rPr lang="en-US" dirty="0"/>
              <a:t>REST Methods</a:t>
            </a:r>
          </a:p>
          <a:p>
            <a:pPr lvl="2"/>
            <a:endParaRPr lang="en-US" dirty="0"/>
          </a:p>
        </p:txBody>
      </p:sp>
    </p:spTree>
    <p:extLst>
      <p:ext uri="{BB962C8B-B14F-4D97-AF65-F5344CB8AC3E}">
        <p14:creationId xmlns:p14="http://schemas.microsoft.com/office/powerpoint/2010/main" val="3491002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59EA87-7514-4DB2-B3A8-DAD772E8B7B0}"/>
              </a:ext>
            </a:extLst>
          </p:cNvPr>
          <p:cNvSpPr>
            <a:spLocks noGrp="1"/>
          </p:cNvSpPr>
          <p:nvPr>
            <p:ph type="ctrTitle" sz="quarter"/>
          </p:nvPr>
        </p:nvSpPr>
        <p:spPr/>
        <p:txBody>
          <a:bodyPr/>
          <a:lstStyle/>
          <a:p>
            <a:r>
              <a:rPr lang="en-US" dirty="0"/>
              <a:t>Appendix – Materials</a:t>
            </a:r>
          </a:p>
        </p:txBody>
      </p:sp>
    </p:spTree>
    <p:extLst>
      <p:ext uri="{BB962C8B-B14F-4D97-AF65-F5344CB8AC3E}">
        <p14:creationId xmlns:p14="http://schemas.microsoft.com/office/powerpoint/2010/main" val="163621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D009-B4D6-4DC0-85B8-7CB9EF5F6808}"/>
              </a:ext>
            </a:extLst>
          </p:cNvPr>
          <p:cNvSpPr>
            <a:spLocks noGrp="1"/>
          </p:cNvSpPr>
          <p:nvPr>
            <p:ph type="title"/>
          </p:nvPr>
        </p:nvSpPr>
        <p:spPr/>
        <p:txBody>
          <a:bodyPr/>
          <a:lstStyle/>
          <a:p>
            <a:r>
              <a:rPr lang="en-US" dirty="0"/>
              <a:t>Agenda</a:t>
            </a:r>
          </a:p>
        </p:txBody>
      </p:sp>
      <p:grpSp>
        <p:nvGrpSpPr>
          <p:cNvPr id="4" name="그룹 2">
            <a:extLst>
              <a:ext uri="{FF2B5EF4-FFF2-40B4-BE49-F238E27FC236}">
                <a16:creationId xmlns:a16="http://schemas.microsoft.com/office/drawing/2014/main" id="{38908519-799F-4FC2-95EE-8FE8B4195B57}"/>
              </a:ext>
            </a:extLst>
          </p:cNvPr>
          <p:cNvGrpSpPr/>
          <p:nvPr/>
        </p:nvGrpSpPr>
        <p:grpSpPr>
          <a:xfrm>
            <a:off x="2670349" y="1685361"/>
            <a:ext cx="6851301" cy="2189419"/>
            <a:chOff x="1287363" y="1734398"/>
            <a:chExt cx="6125045" cy="1957336"/>
          </a:xfrm>
        </p:grpSpPr>
        <p:sp>
          <p:nvSpPr>
            <p:cNvPr id="5" name="Oval 21">
              <a:extLst>
                <a:ext uri="{FF2B5EF4-FFF2-40B4-BE49-F238E27FC236}">
                  <a16:creationId xmlns:a16="http://schemas.microsoft.com/office/drawing/2014/main" id="{A36A5477-91B8-4753-AFC2-101B17463DC7}"/>
                </a:ext>
              </a:extLst>
            </p:cNvPr>
            <p:cNvSpPr/>
            <p:nvPr/>
          </p:nvSpPr>
          <p:spPr>
            <a:xfrm rot="5400000">
              <a:off x="4404964" y="1766586"/>
              <a:ext cx="1448756" cy="2401537"/>
            </a:xfrm>
            <a:custGeom>
              <a:avLst/>
              <a:gdLst/>
              <a:ahLst/>
              <a:cxnLst/>
              <a:rect l="l" t="t" r="r" b="b"/>
              <a:pathLst>
                <a:path w="1368152" h="2298537">
                  <a:moveTo>
                    <a:pt x="684076" y="0"/>
                  </a:moveTo>
                  <a:cubicBezTo>
                    <a:pt x="803370" y="0"/>
                    <a:pt x="900076" y="96706"/>
                    <a:pt x="900076" y="216000"/>
                  </a:cubicBezTo>
                  <a:cubicBezTo>
                    <a:pt x="900076" y="287268"/>
                    <a:pt x="865561" y="350475"/>
                    <a:pt x="810076" y="386760"/>
                  </a:cubicBezTo>
                  <a:lnTo>
                    <a:pt x="810076" y="450517"/>
                  </a:lnTo>
                  <a:lnTo>
                    <a:pt x="1368152" y="450517"/>
                  </a:lnTo>
                  <a:lnTo>
                    <a:pt x="1368152" y="895744"/>
                  </a:lnTo>
                  <a:cubicBezTo>
                    <a:pt x="1331417" y="875468"/>
                    <a:pt x="1289090" y="864516"/>
                    <a:pt x="1244206" y="864516"/>
                  </a:cubicBezTo>
                  <a:cubicBezTo>
                    <a:pt x="1095089" y="864516"/>
                    <a:pt x="974206" y="985399"/>
                    <a:pt x="974206" y="1134516"/>
                  </a:cubicBezTo>
                  <a:cubicBezTo>
                    <a:pt x="974206" y="1283633"/>
                    <a:pt x="1095089" y="1404516"/>
                    <a:pt x="1244206" y="1404516"/>
                  </a:cubicBezTo>
                  <a:cubicBezTo>
                    <a:pt x="1289090" y="1404516"/>
                    <a:pt x="1331417" y="1393563"/>
                    <a:pt x="1368152" y="1373288"/>
                  </a:cubicBezTo>
                  <a:lnTo>
                    <a:pt x="1368152" y="1818517"/>
                  </a:lnTo>
                  <a:lnTo>
                    <a:pt x="810076" y="1818517"/>
                  </a:lnTo>
                  <a:lnTo>
                    <a:pt x="810076" y="1911777"/>
                  </a:lnTo>
                  <a:cubicBezTo>
                    <a:pt x="865561" y="1948062"/>
                    <a:pt x="900076" y="2011269"/>
                    <a:pt x="900076" y="2082537"/>
                  </a:cubicBezTo>
                  <a:cubicBezTo>
                    <a:pt x="900076" y="2201831"/>
                    <a:pt x="803370" y="2298537"/>
                    <a:pt x="684076" y="2298537"/>
                  </a:cubicBezTo>
                  <a:cubicBezTo>
                    <a:pt x="564782" y="2298537"/>
                    <a:pt x="468076" y="2201831"/>
                    <a:pt x="468076" y="2082537"/>
                  </a:cubicBezTo>
                  <a:cubicBezTo>
                    <a:pt x="468076" y="2011269"/>
                    <a:pt x="502591" y="1948062"/>
                    <a:pt x="558076" y="1911777"/>
                  </a:cubicBezTo>
                  <a:lnTo>
                    <a:pt x="558076" y="1818517"/>
                  </a:lnTo>
                  <a:lnTo>
                    <a:pt x="0" y="1818517"/>
                  </a:lnTo>
                  <a:lnTo>
                    <a:pt x="0" y="1368933"/>
                  </a:lnTo>
                  <a:cubicBezTo>
                    <a:pt x="39235" y="1391659"/>
                    <a:pt x="84862" y="1404516"/>
                    <a:pt x="133491" y="1404516"/>
                  </a:cubicBezTo>
                  <a:cubicBezTo>
                    <a:pt x="282608" y="1404516"/>
                    <a:pt x="403491" y="1283633"/>
                    <a:pt x="403491" y="1134516"/>
                  </a:cubicBezTo>
                  <a:cubicBezTo>
                    <a:pt x="403491" y="985399"/>
                    <a:pt x="282608" y="864516"/>
                    <a:pt x="133491" y="864516"/>
                  </a:cubicBezTo>
                  <a:cubicBezTo>
                    <a:pt x="84862" y="864516"/>
                    <a:pt x="39235" y="877372"/>
                    <a:pt x="0" y="900098"/>
                  </a:cubicBezTo>
                  <a:lnTo>
                    <a:pt x="0" y="450517"/>
                  </a:lnTo>
                  <a:lnTo>
                    <a:pt x="558076" y="450517"/>
                  </a:lnTo>
                  <a:lnTo>
                    <a:pt x="558076" y="386760"/>
                  </a:lnTo>
                  <a:cubicBezTo>
                    <a:pt x="502591" y="350475"/>
                    <a:pt x="468076" y="287268"/>
                    <a:pt x="468076" y="216000"/>
                  </a:cubicBezTo>
                  <a:cubicBezTo>
                    <a:pt x="468076" y="96706"/>
                    <a:pt x="564782" y="0"/>
                    <a:pt x="684076" y="0"/>
                  </a:cubicBezTo>
                  <a:close/>
                </a:path>
              </a:pathLst>
            </a:custGeom>
            <a:solidFill>
              <a:schemeClr val="accent5"/>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sp>
          <p:nvSpPr>
            <p:cNvPr id="6" name="Oval 21">
              <a:extLst>
                <a:ext uri="{FF2B5EF4-FFF2-40B4-BE49-F238E27FC236}">
                  <a16:creationId xmlns:a16="http://schemas.microsoft.com/office/drawing/2014/main" id="{4C57B4BC-F538-406B-AA60-10D36544E23B}"/>
                </a:ext>
              </a:extLst>
            </p:cNvPr>
            <p:cNvSpPr/>
            <p:nvPr/>
          </p:nvSpPr>
          <p:spPr>
            <a:xfrm rot="16200000">
              <a:off x="1526029" y="2004312"/>
              <a:ext cx="1448756" cy="1926087"/>
            </a:xfrm>
            <a:custGeom>
              <a:avLst/>
              <a:gdLst/>
              <a:ahLst/>
              <a:cxnLst/>
              <a:rect l="l" t="t" r="r" b="b"/>
              <a:pathLst>
                <a:path w="1449013" h="1952472">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967906"/>
                  </a:lnTo>
                  <a:cubicBezTo>
                    <a:pt x="41554" y="991976"/>
                    <a:pt x="89878" y="1005593"/>
                    <a:pt x="141381" y="1005593"/>
                  </a:cubicBezTo>
                  <a:cubicBezTo>
                    <a:pt x="299311" y="1005593"/>
                    <a:pt x="427338" y="877563"/>
                    <a:pt x="427338" y="719630"/>
                  </a:cubicBezTo>
                  <a:cubicBezTo>
                    <a:pt x="427338" y="561696"/>
                    <a:pt x="299311" y="433666"/>
                    <a:pt x="141381" y="433666"/>
                  </a:cubicBezTo>
                  <a:cubicBezTo>
                    <a:pt x="89878" y="433666"/>
                    <a:pt x="41554" y="447283"/>
                    <a:pt x="0" y="471352"/>
                  </a:cubicBezTo>
                  <a:lnTo>
                    <a:pt x="0" y="0"/>
                  </a:lnTo>
                  <a:close/>
                </a:path>
              </a:pathLst>
            </a:custGeom>
            <a:solidFill>
              <a:schemeClr val="accent1"/>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sp>
          <p:nvSpPr>
            <p:cNvPr id="7" name="Oval 21">
              <a:extLst>
                <a:ext uri="{FF2B5EF4-FFF2-40B4-BE49-F238E27FC236}">
                  <a16:creationId xmlns:a16="http://schemas.microsoft.com/office/drawing/2014/main" id="{4109AFEC-D5A2-4A68-9C2F-4299AD8F146A}"/>
                </a:ext>
              </a:extLst>
            </p:cNvPr>
            <p:cNvSpPr/>
            <p:nvPr/>
          </p:nvSpPr>
          <p:spPr>
            <a:xfrm rot="10800000">
              <a:off x="2858124" y="1734398"/>
              <a:ext cx="1429432" cy="1952126"/>
            </a:xfrm>
            <a:custGeom>
              <a:avLst/>
              <a:gdLst/>
              <a:ahLst/>
              <a:cxnLst/>
              <a:rect l="l" t="t" r="r" b="b"/>
              <a:pathLst>
                <a:path w="1449013" h="1952472">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967906"/>
                  </a:lnTo>
                  <a:cubicBezTo>
                    <a:pt x="41554" y="991976"/>
                    <a:pt x="89878" y="1005593"/>
                    <a:pt x="141381" y="1005593"/>
                  </a:cubicBezTo>
                  <a:cubicBezTo>
                    <a:pt x="299311" y="1005593"/>
                    <a:pt x="427338" y="877563"/>
                    <a:pt x="427338" y="719630"/>
                  </a:cubicBezTo>
                  <a:cubicBezTo>
                    <a:pt x="427338" y="561696"/>
                    <a:pt x="299311" y="433666"/>
                    <a:pt x="141381" y="433666"/>
                  </a:cubicBezTo>
                  <a:cubicBezTo>
                    <a:pt x="89878" y="433666"/>
                    <a:pt x="41554" y="447283"/>
                    <a:pt x="0" y="471352"/>
                  </a:cubicBezTo>
                  <a:lnTo>
                    <a:pt x="0" y="0"/>
                  </a:lnTo>
                  <a:close/>
                </a:path>
              </a:pathLst>
            </a:custGeom>
            <a:solidFill>
              <a:schemeClr val="accent2"/>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sp>
          <p:nvSpPr>
            <p:cNvPr id="8" name="Oval 21">
              <a:extLst>
                <a:ext uri="{FF2B5EF4-FFF2-40B4-BE49-F238E27FC236}">
                  <a16:creationId xmlns:a16="http://schemas.microsoft.com/office/drawing/2014/main" id="{A468ADFE-FF6B-460F-829A-2260E7CFAEE2}"/>
                </a:ext>
              </a:extLst>
            </p:cNvPr>
            <p:cNvSpPr/>
            <p:nvPr/>
          </p:nvSpPr>
          <p:spPr>
            <a:xfrm rot="10800000">
              <a:off x="5982976" y="1734447"/>
              <a:ext cx="1429432" cy="1952078"/>
            </a:xfrm>
            <a:custGeom>
              <a:avLst/>
              <a:gdLst>
                <a:gd name="connsiteX0" fmla="*/ 0 w 1449013"/>
                <a:gd name="connsiteY0" fmla="*/ 1444024 h 1952424"/>
                <a:gd name="connsiteX1" fmla="*/ 0 w 1449013"/>
                <a:gd name="connsiteY1" fmla="*/ 967858 h 1952424"/>
                <a:gd name="connsiteX2" fmla="*/ 427338 w 1449013"/>
                <a:gd name="connsiteY2" fmla="*/ 719582 h 1952424"/>
                <a:gd name="connsiteX3" fmla="*/ 141381 w 1449013"/>
                <a:gd name="connsiteY3" fmla="*/ 433619 h 1952424"/>
                <a:gd name="connsiteX4" fmla="*/ 0 w 1449013"/>
                <a:gd name="connsiteY4" fmla="*/ 471304 h 1952424"/>
                <a:gd name="connsiteX5" fmla="*/ 0 w 1449013"/>
                <a:gd name="connsiteY5" fmla="*/ 0 h 1952424"/>
                <a:gd name="connsiteX6" fmla="*/ 1449013 w 1449013"/>
                <a:gd name="connsiteY6" fmla="*/ 0 h 1952424"/>
                <a:gd name="connsiteX7" fmla="*/ 1449013 w 1449013"/>
                <a:gd name="connsiteY7" fmla="*/ 466693 h 1952424"/>
                <a:gd name="connsiteX8" fmla="*/ 1317742 w 1449013"/>
                <a:gd name="connsiteY8" fmla="*/ 433619 h 1952424"/>
                <a:gd name="connsiteX9" fmla="*/ 1031784 w 1449013"/>
                <a:gd name="connsiteY9" fmla="*/ 719582 h 1952424"/>
                <a:gd name="connsiteX10" fmla="*/ 1317742 w 1449013"/>
                <a:gd name="connsiteY10" fmla="*/ 1005545 h 1952424"/>
                <a:gd name="connsiteX11" fmla="*/ 1449013 w 1449013"/>
                <a:gd name="connsiteY11" fmla="*/ 972471 h 1952424"/>
                <a:gd name="connsiteX12" fmla="*/ 1449013 w 1449013"/>
                <a:gd name="connsiteY12" fmla="*/ 1444024 h 1952424"/>
                <a:gd name="connsiteX13" fmla="*/ 857954 w 1449013"/>
                <a:gd name="connsiteY13" fmla="*/ 1444024 h 1952424"/>
                <a:gd name="connsiteX14" fmla="*/ 857954 w 1449013"/>
                <a:gd name="connsiteY14" fmla="*/ 1542797 h 1952424"/>
                <a:gd name="connsiteX15" fmla="*/ 953273 w 1449013"/>
                <a:gd name="connsiteY15" fmla="*/ 1723653 h 1952424"/>
                <a:gd name="connsiteX16" fmla="*/ 724507 w 1449013"/>
                <a:gd name="connsiteY16" fmla="*/ 1952424 h 1952424"/>
                <a:gd name="connsiteX17" fmla="*/ 495741 w 1449013"/>
                <a:gd name="connsiteY17" fmla="*/ 1723653 h 1952424"/>
                <a:gd name="connsiteX18" fmla="*/ 591060 w 1449013"/>
                <a:gd name="connsiteY18" fmla="*/ 1542797 h 1952424"/>
                <a:gd name="connsiteX19" fmla="*/ 591060 w 1449013"/>
                <a:gd name="connsiteY19" fmla="*/ 1444024 h 1952424"/>
                <a:gd name="connsiteX20" fmla="*/ 0 w 1449013"/>
                <a:gd name="connsiteY20" fmla="*/ 1444024 h 1952424"/>
                <a:gd name="connsiteX0" fmla="*/ 0 w 1449013"/>
                <a:gd name="connsiteY0" fmla="*/ 1444024 h 1952424"/>
                <a:gd name="connsiteX1" fmla="*/ 0 w 1449013"/>
                <a:gd name="connsiteY1" fmla="*/ 967858 h 1952424"/>
                <a:gd name="connsiteX2" fmla="*/ 141381 w 1449013"/>
                <a:gd name="connsiteY2" fmla="*/ 433619 h 1952424"/>
                <a:gd name="connsiteX3" fmla="*/ 0 w 1449013"/>
                <a:gd name="connsiteY3" fmla="*/ 471304 h 1952424"/>
                <a:gd name="connsiteX4" fmla="*/ 0 w 1449013"/>
                <a:gd name="connsiteY4" fmla="*/ 0 h 1952424"/>
                <a:gd name="connsiteX5" fmla="*/ 1449013 w 1449013"/>
                <a:gd name="connsiteY5" fmla="*/ 0 h 1952424"/>
                <a:gd name="connsiteX6" fmla="*/ 1449013 w 1449013"/>
                <a:gd name="connsiteY6" fmla="*/ 466693 h 1952424"/>
                <a:gd name="connsiteX7" fmla="*/ 1317742 w 1449013"/>
                <a:gd name="connsiteY7" fmla="*/ 433619 h 1952424"/>
                <a:gd name="connsiteX8" fmla="*/ 1031784 w 1449013"/>
                <a:gd name="connsiteY8" fmla="*/ 719582 h 1952424"/>
                <a:gd name="connsiteX9" fmla="*/ 1317742 w 1449013"/>
                <a:gd name="connsiteY9" fmla="*/ 1005545 h 1952424"/>
                <a:gd name="connsiteX10" fmla="*/ 1449013 w 1449013"/>
                <a:gd name="connsiteY10" fmla="*/ 972471 h 1952424"/>
                <a:gd name="connsiteX11" fmla="*/ 1449013 w 1449013"/>
                <a:gd name="connsiteY11" fmla="*/ 1444024 h 1952424"/>
                <a:gd name="connsiteX12" fmla="*/ 857954 w 1449013"/>
                <a:gd name="connsiteY12" fmla="*/ 1444024 h 1952424"/>
                <a:gd name="connsiteX13" fmla="*/ 857954 w 1449013"/>
                <a:gd name="connsiteY13" fmla="*/ 1542797 h 1952424"/>
                <a:gd name="connsiteX14" fmla="*/ 953273 w 1449013"/>
                <a:gd name="connsiteY14" fmla="*/ 1723653 h 1952424"/>
                <a:gd name="connsiteX15" fmla="*/ 724507 w 1449013"/>
                <a:gd name="connsiteY15" fmla="*/ 1952424 h 1952424"/>
                <a:gd name="connsiteX16" fmla="*/ 495741 w 1449013"/>
                <a:gd name="connsiteY16" fmla="*/ 1723653 h 1952424"/>
                <a:gd name="connsiteX17" fmla="*/ 591060 w 1449013"/>
                <a:gd name="connsiteY17" fmla="*/ 1542797 h 1952424"/>
                <a:gd name="connsiteX18" fmla="*/ 591060 w 1449013"/>
                <a:gd name="connsiteY18" fmla="*/ 1444024 h 1952424"/>
                <a:gd name="connsiteX19" fmla="*/ 0 w 1449013"/>
                <a:gd name="connsiteY19" fmla="*/ 1444024 h 1952424"/>
                <a:gd name="connsiteX0" fmla="*/ 0 w 1449013"/>
                <a:gd name="connsiteY0" fmla="*/ 1444024 h 1952424"/>
                <a:gd name="connsiteX1" fmla="*/ 0 w 1449013"/>
                <a:gd name="connsiteY1" fmla="*/ 967858 h 1952424"/>
                <a:gd name="connsiteX2" fmla="*/ 0 w 1449013"/>
                <a:gd name="connsiteY2" fmla="*/ 471304 h 1952424"/>
                <a:gd name="connsiteX3" fmla="*/ 0 w 1449013"/>
                <a:gd name="connsiteY3" fmla="*/ 0 h 1952424"/>
                <a:gd name="connsiteX4" fmla="*/ 1449013 w 1449013"/>
                <a:gd name="connsiteY4" fmla="*/ 0 h 1952424"/>
                <a:gd name="connsiteX5" fmla="*/ 1449013 w 1449013"/>
                <a:gd name="connsiteY5" fmla="*/ 466693 h 1952424"/>
                <a:gd name="connsiteX6" fmla="*/ 1317742 w 1449013"/>
                <a:gd name="connsiteY6" fmla="*/ 433619 h 1952424"/>
                <a:gd name="connsiteX7" fmla="*/ 1031784 w 1449013"/>
                <a:gd name="connsiteY7" fmla="*/ 719582 h 1952424"/>
                <a:gd name="connsiteX8" fmla="*/ 1317742 w 1449013"/>
                <a:gd name="connsiteY8" fmla="*/ 1005545 h 1952424"/>
                <a:gd name="connsiteX9" fmla="*/ 1449013 w 1449013"/>
                <a:gd name="connsiteY9" fmla="*/ 972471 h 1952424"/>
                <a:gd name="connsiteX10" fmla="*/ 1449013 w 1449013"/>
                <a:gd name="connsiteY10" fmla="*/ 1444024 h 1952424"/>
                <a:gd name="connsiteX11" fmla="*/ 857954 w 1449013"/>
                <a:gd name="connsiteY11" fmla="*/ 1444024 h 1952424"/>
                <a:gd name="connsiteX12" fmla="*/ 857954 w 1449013"/>
                <a:gd name="connsiteY12" fmla="*/ 1542797 h 1952424"/>
                <a:gd name="connsiteX13" fmla="*/ 953273 w 1449013"/>
                <a:gd name="connsiteY13" fmla="*/ 1723653 h 1952424"/>
                <a:gd name="connsiteX14" fmla="*/ 724507 w 1449013"/>
                <a:gd name="connsiteY14" fmla="*/ 1952424 h 1952424"/>
                <a:gd name="connsiteX15" fmla="*/ 495741 w 1449013"/>
                <a:gd name="connsiteY15" fmla="*/ 1723653 h 1952424"/>
                <a:gd name="connsiteX16" fmla="*/ 591060 w 1449013"/>
                <a:gd name="connsiteY16" fmla="*/ 1542797 h 1952424"/>
                <a:gd name="connsiteX17" fmla="*/ 591060 w 1449013"/>
                <a:gd name="connsiteY17" fmla="*/ 1444024 h 1952424"/>
                <a:gd name="connsiteX18" fmla="*/ 0 w 1449013"/>
                <a:gd name="connsiteY18" fmla="*/ 1444024 h 1952424"/>
                <a:gd name="connsiteX0" fmla="*/ 0 w 1449013"/>
                <a:gd name="connsiteY0" fmla="*/ 1444024 h 1952424"/>
                <a:gd name="connsiteX1" fmla="*/ 0 w 1449013"/>
                <a:gd name="connsiteY1" fmla="*/ 967858 h 1952424"/>
                <a:gd name="connsiteX2" fmla="*/ 0 w 1449013"/>
                <a:gd name="connsiteY2" fmla="*/ 0 h 1952424"/>
                <a:gd name="connsiteX3" fmla="*/ 1449013 w 1449013"/>
                <a:gd name="connsiteY3" fmla="*/ 0 h 1952424"/>
                <a:gd name="connsiteX4" fmla="*/ 1449013 w 1449013"/>
                <a:gd name="connsiteY4" fmla="*/ 466693 h 1952424"/>
                <a:gd name="connsiteX5" fmla="*/ 1317742 w 1449013"/>
                <a:gd name="connsiteY5" fmla="*/ 433619 h 1952424"/>
                <a:gd name="connsiteX6" fmla="*/ 1031784 w 1449013"/>
                <a:gd name="connsiteY6" fmla="*/ 719582 h 1952424"/>
                <a:gd name="connsiteX7" fmla="*/ 1317742 w 1449013"/>
                <a:gd name="connsiteY7" fmla="*/ 1005545 h 1952424"/>
                <a:gd name="connsiteX8" fmla="*/ 1449013 w 1449013"/>
                <a:gd name="connsiteY8" fmla="*/ 972471 h 1952424"/>
                <a:gd name="connsiteX9" fmla="*/ 1449013 w 1449013"/>
                <a:gd name="connsiteY9" fmla="*/ 1444024 h 1952424"/>
                <a:gd name="connsiteX10" fmla="*/ 857954 w 1449013"/>
                <a:gd name="connsiteY10" fmla="*/ 1444024 h 1952424"/>
                <a:gd name="connsiteX11" fmla="*/ 857954 w 1449013"/>
                <a:gd name="connsiteY11" fmla="*/ 1542797 h 1952424"/>
                <a:gd name="connsiteX12" fmla="*/ 953273 w 1449013"/>
                <a:gd name="connsiteY12" fmla="*/ 1723653 h 1952424"/>
                <a:gd name="connsiteX13" fmla="*/ 724507 w 1449013"/>
                <a:gd name="connsiteY13" fmla="*/ 1952424 h 1952424"/>
                <a:gd name="connsiteX14" fmla="*/ 495741 w 1449013"/>
                <a:gd name="connsiteY14" fmla="*/ 1723653 h 1952424"/>
                <a:gd name="connsiteX15" fmla="*/ 591060 w 1449013"/>
                <a:gd name="connsiteY15" fmla="*/ 1542797 h 1952424"/>
                <a:gd name="connsiteX16" fmla="*/ 591060 w 1449013"/>
                <a:gd name="connsiteY16" fmla="*/ 1444024 h 1952424"/>
                <a:gd name="connsiteX17" fmla="*/ 0 w 1449013"/>
                <a:gd name="connsiteY17" fmla="*/ 1444024 h 1952424"/>
                <a:gd name="connsiteX0" fmla="*/ 0 w 1449013"/>
                <a:gd name="connsiteY0" fmla="*/ 1444024 h 1952424"/>
                <a:gd name="connsiteX1" fmla="*/ 0 w 1449013"/>
                <a:gd name="connsiteY1" fmla="*/ 0 h 1952424"/>
                <a:gd name="connsiteX2" fmla="*/ 1449013 w 1449013"/>
                <a:gd name="connsiteY2" fmla="*/ 0 h 1952424"/>
                <a:gd name="connsiteX3" fmla="*/ 1449013 w 1449013"/>
                <a:gd name="connsiteY3" fmla="*/ 466693 h 1952424"/>
                <a:gd name="connsiteX4" fmla="*/ 1317742 w 1449013"/>
                <a:gd name="connsiteY4" fmla="*/ 433619 h 1952424"/>
                <a:gd name="connsiteX5" fmla="*/ 1031784 w 1449013"/>
                <a:gd name="connsiteY5" fmla="*/ 719582 h 1952424"/>
                <a:gd name="connsiteX6" fmla="*/ 1317742 w 1449013"/>
                <a:gd name="connsiteY6" fmla="*/ 1005545 h 1952424"/>
                <a:gd name="connsiteX7" fmla="*/ 1449013 w 1449013"/>
                <a:gd name="connsiteY7" fmla="*/ 972471 h 1952424"/>
                <a:gd name="connsiteX8" fmla="*/ 1449013 w 1449013"/>
                <a:gd name="connsiteY8" fmla="*/ 1444024 h 1952424"/>
                <a:gd name="connsiteX9" fmla="*/ 857954 w 1449013"/>
                <a:gd name="connsiteY9" fmla="*/ 1444024 h 1952424"/>
                <a:gd name="connsiteX10" fmla="*/ 857954 w 1449013"/>
                <a:gd name="connsiteY10" fmla="*/ 1542797 h 1952424"/>
                <a:gd name="connsiteX11" fmla="*/ 953273 w 1449013"/>
                <a:gd name="connsiteY11" fmla="*/ 1723653 h 1952424"/>
                <a:gd name="connsiteX12" fmla="*/ 724507 w 1449013"/>
                <a:gd name="connsiteY12" fmla="*/ 1952424 h 1952424"/>
                <a:gd name="connsiteX13" fmla="*/ 495741 w 1449013"/>
                <a:gd name="connsiteY13" fmla="*/ 1723653 h 1952424"/>
                <a:gd name="connsiteX14" fmla="*/ 591060 w 1449013"/>
                <a:gd name="connsiteY14" fmla="*/ 1542797 h 1952424"/>
                <a:gd name="connsiteX15" fmla="*/ 591060 w 1449013"/>
                <a:gd name="connsiteY15" fmla="*/ 1444024 h 1952424"/>
                <a:gd name="connsiteX16" fmla="*/ 0 w 1449013"/>
                <a:gd name="connsiteY16" fmla="*/ 1444024 h 195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9013" h="1952424">
                  <a:moveTo>
                    <a:pt x="0" y="1444024"/>
                  </a:moveTo>
                  <a:lnTo>
                    <a:pt x="0" y="0"/>
                  </a:lnTo>
                  <a:lnTo>
                    <a:pt x="1449013" y="0"/>
                  </a:lnTo>
                  <a:lnTo>
                    <a:pt x="1449013" y="466693"/>
                  </a:lnTo>
                  <a:cubicBezTo>
                    <a:pt x="1410107" y="445218"/>
                    <a:pt x="1365278" y="433619"/>
                    <a:pt x="1317742" y="433619"/>
                  </a:cubicBezTo>
                  <a:cubicBezTo>
                    <a:pt x="1159811" y="433619"/>
                    <a:pt x="1031784" y="561649"/>
                    <a:pt x="1031784" y="719582"/>
                  </a:cubicBezTo>
                  <a:cubicBezTo>
                    <a:pt x="1031784" y="877515"/>
                    <a:pt x="1159811" y="1005545"/>
                    <a:pt x="1317742" y="1005545"/>
                  </a:cubicBezTo>
                  <a:cubicBezTo>
                    <a:pt x="1365278" y="1005545"/>
                    <a:pt x="1410107" y="993945"/>
                    <a:pt x="1449013" y="972471"/>
                  </a:cubicBezTo>
                  <a:lnTo>
                    <a:pt x="1449013" y="1444024"/>
                  </a:lnTo>
                  <a:lnTo>
                    <a:pt x="857954" y="1444024"/>
                  </a:lnTo>
                  <a:lnTo>
                    <a:pt x="857954" y="1542797"/>
                  </a:lnTo>
                  <a:cubicBezTo>
                    <a:pt x="916718" y="1581228"/>
                    <a:pt x="953273" y="1648172"/>
                    <a:pt x="953273" y="1723653"/>
                  </a:cubicBezTo>
                  <a:cubicBezTo>
                    <a:pt x="953273" y="1850000"/>
                    <a:pt x="850851" y="1952424"/>
                    <a:pt x="724507" y="1952424"/>
                  </a:cubicBezTo>
                  <a:cubicBezTo>
                    <a:pt x="598162" y="1952424"/>
                    <a:pt x="495741" y="1850000"/>
                    <a:pt x="495741" y="1723653"/>
                  </a:cubicBezTo>
                  <a:cubicBezTo>
                    <a:pt x="495741" y="1648172"/>
                    <a:pt x="532295" y="1581228"/>
                    <a:pt x="591060" y="1542797"/>
                  </a:cubicBezTo>
                  <a:lnTo>
                    <a:pt x="591060" y="1444024"/>
                  </a:lnTo>
                  <a:lnTo>
                    <a:pt x="0" y="1444024"/>
                  </a:lnTo>
                  <a:close/>
                </a:path>
              </a:pathLst>
            </a:custGeom>
            <a:solidFill>
              <a:schemeClr val="accent4"/>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sp>
          <p:nvSpPr>
            <p:cNvPr id="9" name="TextBox 1645">
              <a:extLst>
                <a:ext uri="{FF2B5EF4-FFF2-40B4-BE49-F238E27FC236}">
                  <a16:creationId xmlns:a16="http://schemas.microsoft.com/office/drawing/2014/main" id="{8B4817F8-9935-4C17-A33F-948756BBC01E}"/>
                </a:ext>
              </a:extLst>
            </p:cNvPr>
            <p:cNvSpPr txBox="1"/>
            <p:nvPr/>
          </p:nvSpPr>
          <p:spPr>
            <a:xfrm>
              <a:off x="1331323" y="2807707"/>
              <a:ext cx="1345760" cy="3026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Intro</a:t>
              </a:r>
              <a:endParaRPr lang="ko-KR" altLang="en-US" sz="1600" b="1" dirty="0">
                <a:solidFill>
                  <a:schemeClr val="bg1"/>
                </a:solidFill>
                <a:cs typeface="Arial" pitchFamily="34" charset="0"/>
              </a:endParaRPr>
            </a:p>
          </p:txBody>
        </p:sp>
        <p:sp>
          <p:nvSpPr>
            <p:cNvPr id="10" name="TextBox 1646">
              <a:extLst>
                <a:ext uri="{FF2B5EF4-FFF2-40B4-BE49-F238E27FC236}">
                  <a16:creationId xmlns:a16="http://schemas.microsoft.com/office/drawing/2014/main" id="{1EB96499-3644-4F35-8B2B-2C535EABA578}"/>
                </a:ext>
              </a:extLst>
            </p:cNvPr>
            <p:cNvSpPr txBox="1"/>
            <p:nvPr/>
          </p:nvSpPr>
          <p:spPr>
            <a:xfrm>
              <a:off x="2896441" y="3320012"/>
              <a:ext cx="1345760" cy="3026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Demo Server</a:t>
              </a:r>
              <a:endParaRPr lang="ko-KR" altLang="en-US" sz="1600" b="1" dirty="0">
                <a:solidFill>
                  <a:schemeClr val="bg1"/>
                </a:solidFill>
                <a:cs typeface="Arial" pitchFamily="34" charset="0"/>
              </a:endParaRPr>
            </a:p>
          </p:txBody>
        </p:sp>
        <p:sp>
          <p:nvSpPr>
            <p:cNvPr id="11" name="TextBox 1647">
              <a:extLst>
                <a:ext uri="{FF2B5EF4-FFF2-40B4-BE49-F238E27FC236}">
                  <a16:creationId xmlns:a16="http://schemas.microsoft.com/office/drawing/2014/main" id="{33A66CC1-BD07-4237-9169-C1A58E496D89}"/>
                </a:ext>
              </a:extLst>
            </p:cNvPr>
            <p:cNvSpPr txBox="1"/>
            <p:nvPr/>
          </p:nvSpPr>
          <p:spPr>
            <a:xfrm>
              <a:off x="4463216" y="2715004"/>
              <a:ext cx="1395102" cy="5227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Implementation Methods</a:t>
              </a:r>
              <a:endParaRPr lang="ko-KR" altLang="en-US" sz="1600" b="1" dirty="0">
                <a:solidFill>
                  <a:schemeClr val="bg1"/>
                </a:solidFill>
                <a:cs typeface="Arial" pitchFamily="34" charset="0"/>
              </a:endParaRPr>
            </a:p>
          </p:txBody>
        </p:sp>
        <p:sp>
          <p:nvSpPr>
            <p:cNvPr id="12" name="TextBox 1648">
              <a:extLst>
                <a:ext uri="{FF2B5EF4-FFF2-40B4-BE49-F238E27FC236}">
                  <a16:creationId xmlns:a16="http://schemas.microsoft.com/office/drawing/2014/main" id="{5F394943-5A38-41D4-A7DC-A5354B92A1EA}"/>
                </a:ext>
              </a:extLst>
            </p:cNvPr>
            <p:cNvSpPr txBox="1"/>
            <p:nvPr/>
          </p:nvSpPr>
          <p:spPr>
            <a:xfrm>
              <a:off x="6024812" y="3320012"/>
              <a:ext cx="1345760" cy="3026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Research</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67723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E583-FCCB-4ED1-BD5F-735BC54BB05A}"/>
              </a:ext>
            </a:extLst>
          </p:cNvPr>
          <p:cNvSpPr>
            <a:spLocks noGrp="1"/>
          </p:cNvSpPr>
          <p:nvPr>
            <p:ph type="title"/>
          </p:nvPr>
        </p:nvSpPr>
        <p:spPr/>
        <p:txBody>
          <a:bodyPr/>
          <a:lstStyle/>
          <a:p>
            <a:r>
              <a:rPr lang="en-US" dirty="0"/>
              <a:t>IG Design Primitives &amp; </a:t>
            </a:r>
          </a:p>
        </p:txBody>
      </p:sp>
      <p:pic>
        <p:nvPicPr>
          <p:cNvPr id="4" name="Content Placeholder 3">
            <a:extLst>
              <a:ext uri="{FF2B5EF4-FFF2-40B4-BE49-F238E27FC236}">
                <a16:creationId xmlns:a16="http://schemas.microsoft.com/office/drawing/2014/main" id="{62750CAC-2841-4F73-9340-27E532B0E7A3}"/>
              </a:ext>
            </a:extLst>
          </p:cNvPr>
          <p:cNvPicPr>
            <a:picLocks noGrp="1" noChangeAspect="1"/>
          </p:cNvPicPr>
          <p:nvPr>
            <p:ph idx="1"/>
          </p:nvPr>
        </p:nvPicPr>
        <p:blipFill>
          <a:blip r:embed="rId2"/>
          <a:stretch>
            <a:fillRect/>
          </a:stretch>
        </p:blipFill>
        <p:spPr>
          <a:xfrm>
            <a:off x="621139" y="1518407"/>
            <a:ext cx="11232030" cy="3210617"/>
          </a:xfrm>
          <a:prstGeom prst="rect">
            <a:avLst/>
          </a:prstGeom>
        </p:spPr>
      </p:pic>
    </p:spTree>
    <p:extLst>
      <p:ext uri="{BB962C8B-B14F-4D97-AF65-F5344CB8AC3E}">
        <p14:creationId xmlns:p14="http://schemas.microsoft.com/office/powerpoint/2010/main" val="386371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D009-B4D6-4DC0-85B8-7CB9EF5F6808}"/>
              </a:ext>
            </a:extLst>
          </p:cNvPr>
          <p:cNvSpPr>
            <a:spLocks noGrp="1"/>
          </p:cNvSpPr>
          <p:nvPr>
            <p:ph type="ctrTitle" sz="quarter"/>
          </p:nvPr>
        </p:nvSpPr>
        <p:spPr/>
        <p:txBody>
          <a:bodyPr/>
          <a:lstStyle/>
          <a:p>
            <a:r>
              <a:rPr lang="en-US" dirty="0"/>
              <a:t>What is FHIR?</a:t>
            </a:r>
          </a:p>
        </p:txBody>
      </p:sp>
      <p:sp>
        <p:nvSpPr>
          <p:cNvPr id="6" name="Oval 21">
            <a:extLst>
              <a:ext uri="{FF2B5EF4-FFF2-40B4-BE49-F238E27FC236}">
                <a16:creationId xmlns:a16="http://schemas.microsoft.com/office/drawing/2014/main" id="{4C57B4BC-F538-406B-AA60-10D36544E23B}"/>
              </a:ext>
            </a:extLst>
          </p:cNvPr>
          <p:cNvSpPr/>
          <p:nvPr/>
        </p:nvSpPr>
        <p:spPr>
          <a:xfrm rot="16200000">
            <a:off x="952765" y="2347533"/>
            <a:ext cx="1620536" cy="2154466"/>
          </a:xfrm>
          <a:custGeom>
            <a:avLst/>
            <a:gdLst/>
            <a:ahLst/>
            <a:cxnLst/>
            <a:rect l="l" t="t" r="r" b="b"/>
            <a:pathLst>
              <a:path w="1449013" h="1952472">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967906"/>
                </a:lnTo>
                <a:cubicBezTo>
                  <a:pt x="41554" y="991976"/>
                  <a:pt x="89878" y="1005593"/>
                  <a:pt x="141381" y="1005593"/>
                </a:cubicBezTo>
                <a:cubicBezTo>
                  <a:pt x="299311" y="1005593"/>
                  <a:pt x="427338" y="877563"/>
                  <a:pt x="427338" y="719630"/>
                </a:cubicBezTo>
                <a:cubicBezTo>
                  <a:pt x="427338" y="561696"/>
                  <a:pt x="299311" y="433666"/>
                  <a:pt x="141381" y="433666"/>
                </a:cubicBezTo>
                <a:cubicBezTo>
                  <a:pt x="89878" y="433666"/>
                  <a:pt x="41554" y="447283"/>
                  <a:pt x="0" y="471352"/>
                </a:cubicBezTo>
                <a:lnTo>
                  <a:pt x="0" y="0"/>
                </a:lnTo>
                <a:close/>
              </a:path>
            </a:pathLst>
          </a:custGeom>
          <a:solidFill>
            <a:schemeClr val="accent1"/>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1326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4B78-E697-4E25-BD0C-53DBD94554FD}"/>
              </a:ext>
            </a:extLst>
          </p:cNvPr>
          <p:cNvSpPr>
            <a:spLocks noGrp="1"/>
          </p:cNvSpPr>
          <p:nvPr>
            <p:ph type="title"/>
          </p:nvPr>
        </p:nvSpPr>
        <p:spPr/>
        <p:txBody>
          <a:bodyPr/>
          <a:lstStyle/>
          <a:p>
            <a:r>
              <a:rPr lang="en-US" dirty="0"/>
              <a:t>What is FHIR &amp; (3+n)-Tier Architecture – Enabling Applications</a:t>
            </a:r>
          </a:p>
        </p:txBody>
      </p:sp>
      <p:sp>
        <p:nvSpPr>
          <p:cNvPr id="3" name="Content Placeholder 2">
            <a:extLst>
              <a:ext uri="{FF2B5EF4-FFF2-40B4-BE49-F238E27FC236}">
                <a16:creationId xmlns:a16="http://schemas.microsoft.com/office/drawing/2014/main" id="{2AD24DAA-98FA-467C-A28E-022C8BFCE1E2}"/>
              </a:ext>
            </a:extLst>
          </p:cNvPr>
          <p:cNvSpPr>
            <a:spLocks noGrp="1"/>
          </p:cNvSpPr>
          <p:nvPr>
            <p:ph idx="1"/>
          </p:nvPr>
        </p:nvSpPr>
        <p:spPr/>
        <p:txBody>
          <a:bodyPr/>
          <a:lstStyle/>
          <a:p>
            <a:r>
              <a:rPr lang="en-US" b="0" dirty="0"/>
              <a:t>A standard for exchanging healthcare information electronically.</a:t>
            </a:r>
          </a:p>
          <a:p>
            <a:endParaRPr lang="en-US" b="0" dirty="0"/>
          </a:p>
          <a:p>
            <a:r>
              <a:rPr lang="en-US" b="0" dirty="0"/>
              <a:t>The basic building block in FHIR is a Resource.</a:t>
            </a:r>
          </a:p>
          <a:p>
            <a:endParaRPr lang="en-US" b="0" dirty="0"/>
          </a:p>
          <a:p>
            <a:r>
              <a:rPr lang="en-US" b="0" dirty="0"/>
              <a:t>Resources either by themselves or when combined, satisfy the majority of common healthcare use cases.</a:t>
            </a:r>
          </a:p>
          <a:p>
            <a:endParaRPr lang="en-US" b="0" dirty="0"/>
          </a:p>
          <a:p>
            <a:r>
              <a:rPr lang="en-US" b="0" dirty="0"/>
              <a:t>Provides a common structured language for FHIR-enabled applications to communicate.</a:t>
            </a:r>
          </a:p>
          <a:p>
            <a:endParaRPr lang="en-US" b="0" dirty="0"/>
          </a:p>
          <a:p>
            <a:r>
              <a:rPr lang="en-US" b="0" dirty="0"/>
              <a:t>Standards are very loose for what data you can use.</a:t>
            </a:r>
          </a:p>
        </p:txBody>
      </p:sp>
    </p:spTree>
    <p:extLst>
      <p:ext uri="{BB962C8B-B14F-4D97-AF65-F5344CB8AC3E}">
        <p14:creationId xmlns:p14="http://schemas.microsoft.com/office/powerpoint/2010/main" val="182381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B7AE-8E99-4F5E-91AB-06CD96E357CE}"/>
              </a:ext>
            </a:extLst>
          </p:cNvPr>
          <p:cNvSpPr>
            <a:spLocks noGrp="1"/>
          </p:cNvSpPr>
          <p:nvPr>
            <p:ph type="title"/>
          </p:nvPr>
        </p:nvSpPr>
        <p:spPr/>
        <p:txBody>
          <a:bodyPr/>
          <a:lstStyle/>
          <a:p>
            <a:r>
              <a:rPr lang="en-US" dirty="0"/>
              <a:t>FHIR Resources</a:t>
            </a:r>
          </a:p>
        </p:txBody>
      </p:sp>
      <p:pic>
        <p:nvPicPr>
          <p:cNvPr id="4" name="Content Placeholder 3">
            <a:extLst>
              <a:ext uri="{FF2B5EF4-FFF2-40B4-BE49-F238E27FC236}">
                <a16:creationId xmlns:a16="http://schemas.microsoft.com/office/drawing/2014/main" id="{911526BD-3313-6F47-AC28-EAEC7A7F81F4}"/>
              </a:ext>
            </a:extLst>
          </p:cNvPr>
          <p:cNvPicPr>
            <a:picLocks noGrp="1" noChangeAspect="1"/>
          </p:cNvPicPr>
          <p:nvPr>
            <p:ph idx="1"/>
          </p:nvPr>
        </p:nvPicPr>
        <p:blipFill>
          <a:blip r:embed="rId3"/>
          <a:stretch>
            <a:fillRect/>
          </a:stretch>
        </p:blipFill>
        <p:spPr>
          <a:xfrm>
            <a:off x="2501247" y="1371600"/>
            <a:ext cx="7189505" cy="5120640"/>
          </a:xfrm>
          <a:prstGeom prst="rect">
            <a:avLst/>
          </a:prstGeom>
        </p:spPr>
      </p:pic>
    </p:spTree>
    <p:extLst>
      <p:ext uri="{BB962C8B-B14F-4D97-AF65-F5344CB8AC3E}">
        <p14:creationId xmlns:p14="http://schemas.microsoft.com/office/powerpoint/2010/main" val="155754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A142-A596-436C-954D-06FF5A20E96D}"/>
              </a:ext>
            </a:extLst>
          </p:cNvPr>
          <p:cNvSpPr>
            <a:spLocks noGrp="1"/>
          </p:cNvSpPr>
          <p:nvPr>
            <p:ph type="title"/>
          </p:nvPr>
        </p:nvSpPr>
        <p:spPr/>
        <p:txBody>
          <a:bodyPr/>
          <a:lstStyle/>
          <a:p>
            <a:r>
              <a:rPr lang="en-US" dirty="0"/>
              <a:t>Using FHIR Effectively</a:t>
            </a:r>
          </a:p>
        </p:txBody>
      </p:sp>
      <p:sp>
        <p:nvSpPr>
          <p:cNvPr id="4" name="Content Placeholder 3">
            <a:extLst>
              <a:ext uri="{FF2B5EF4-FFF2-40B4-BE49-F238E27FC236}">
                <a16:creationId xmlns:a16="http://schemas.microsoft.com/office/drawing/2014/main" id="{B04F769D-CDBE-473E-BF74-E575EF3BC105}"/>
              </a:ext>
            </a:extLst>
          </p:cNvPr>
          <p:cNvSpPr>
            <a:spLocks noGrp="1"/>
          </p:cNvSpPr>
          <p:nvPr>
            <p:ph idx="1"/>
          </p:nvPr>
        </p:nvSpPr>
        <p:spPr/>
        <p:txBody>
          <a:bodyPr/>
          <a:lstStyle/>
          <a:p>
            <a:r>
              <a:rPr lang="en-US" b="0" dirty="0"/>
              <a:t>Understand which resources are needed to satisfy your use cases.</a:t>
            </a:r>
          </a:p>
          <a:p>
            <a:pPr marL="0" indent="0">
              <a:buNone/>
            </a:pPr>
            <a:endParaRPr lang="en-US" b="0" dirty="0"/>
          </a:p>
          <a:p>
            <a:r>
              <a:rPr lang="en-US" dirty="0"/>
              <a:t>Develop implementation guides to constrain base resources.</a:t>
            </a:r>
          </a:p>
          <a:p>
            <a:pPr marL="0" indent="0">
              <a:buNone/>
            </a:pPr>
            <a:endParaRPr lang="en-US" dirty="0"/>
          </a:p>
          <a:p>
            <a:r>
              <a:rPr lang="en-US" b="0" dirty="0"/>
              <a:t>Iteratively test implementation guides to ensure correctness.</a:t>
            </a:r>
          </a:p>
          <a:p>
            <a:endParaRPr lang="en-US" b="0" dirty="0"/>
          </a:p>
          <a:p>
            <a:r>
              <a:rPr lang="en-US" b="0" dirty="0"/>
              <a:t>Migrate data from existing systems if needed.</a:t>
            </a:r>
          </a:p>
          <a:p>
            <a:endParaRPr lang="en-US" b="0" dirty="0"/>
          </a:p>
        </p:txBody>
      </p:sp>
    </p:spTree>
    <p:extLst>
      <p:ext uri="{BB962C8B-B14F-4D97-AF65-F5344CB8AC3E}">
        <p14:creationId xmlns:p14="http://schemas.microsoft.com/office/powerpoint/2010/main" val="38135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EE40CC-CF5E-4164-97A0-DE36A3D8C57A}"/>
              </a:ext>
            </a:extLst>
          </p:cNvPr>
          <p:cNvSpPr>
            <a:spLocks noGrp="1"/>
          </p:cNvSpPr>
          <p:nvPr>
            <p:ph type="ctrTitle" sz="quarter"/>
          </p:nvPr>
        </p:nvSpPr>
        <p:spPr/>
        <p:txBody>
          <a:bodyPr/>
          <a:lstStyle/>
          <a:p>
            <a:r>
              <a:rPr lang="en-US" dirty="0"/>
              <a:t>Reference Basics &amp; Demo</a:t>
            </a:r>
          </a:p>
        </p:txBody>
      </p:sp>
      <p:sp>
        <p:nvSpPr>
          <p:cNvPr id="6" name="Oval 21">
            <a:extLst>
              <a:ext uri="{FF2B5EF4-FFF2-40B4-BE49-F238E27FC236}">
                <a16:creationId xmlns:a16="http://schemas.microsoft.com/office/drawing/2014/main" id="{0D164FFD-C0BF-4754-AE2A-1ECFC93BCE7C}"/>
              </a:ext>
            </a:extLst>
          </p:cNvPr>
          <p:cNvSpPr/>
          <p:nvPr/>
        </p:nvSpPr>
        <p:spPr>
          <a:xfrm rot="10800000">
            <a:off x="685800" y="2142875"/>
            <a:ext cx="1598922" cy="2183591"/>
          </a:xfrm>
          <a:custGeom>
            <a:avLst/>
            <a:gdLst/>
            <a:ahLst/>
            <a:cxnLst/>
            <a:rect l="l" t="t" r="r" b="b"/>
            <a:pathLst>
              <a:path w="1449013" h="1952472">
                <a:moveTo>
                  <a:pt x="1449013" y="0"/>
                </a:moveTo>
                <a:lnTo>
                  <a:pt x="1449013" y="466741"/>
                </a:lnTo>
                <a:cubicBezTo>
                  <a:pt x="1410107" y="445266"/>
                  <a:pt x="1365278" y="433666"/>
                  <a:pt x="1317741" y="433666"/>
                </a:cubicBezTo>
                <a:cubicBezTo>
                  <a:pt x="1159811" y="433666"/>
                  <a:pt x="1031784" y="561696"/>
                  <a:pt x="1031784" y="719630"/>
                </a:cubicBezTo>
                <a:cubicBezTo>
                  <a:pt x="1031784" y="877563"/>
                  <a:pt x="1159811" y="1005593"/>
                  <a:pt x="1317741" y="1005593"/>
                </a:cubicBezTo>
                <a:cubicBezTo>
                  <a:pt x="1365278" y="1005593"/>
                  <a:pt x="1410107" y="993993"/>
                  <a:pt x="1449013" y="972519"/>
                </a:cubicBezTo>
                <a:lnTo>
                  <a:pt x="1449013" y="1444072"/>
                </a:lnTo>
                <a:lnTo>
                  <a:pt x="857954" y="1444072"/>
                </a:lnTo>
                <a:lnTo>
                  <a:pt x="857954" y="1542845"/>
                </a:lnTo>
                <a:cubicBezTo>
                  <a:pt x="916718" y="1581276"/>
                  <a:pt x="953273" y="1648220"/>
                  <a:pt x="953273" y="1723701"/>
                </a:cubicBezTo>
                <a:cubicBezTo>
                  <a:pt x="953273" y="1850048"/>
                  <a:pt x="850851" y="1952472"/>
                  <a:pt x="724507" y="1952472"/>
                </a:cubicBezTo>
                <a:cubicBezTo>
                  <a:pt x="598162" y="1952472"/>
                  <a:pt x="495741" y="1850048"/>
                  <a:pt x="495741" y="1723701"/>
                </a:cubicBezTo>
                <a:cubicBezTo>
                  <a:pt x="495741" y="1648220"/>
                  <a:pt x="532295" y="1581276"/>
                  <a:pt x="591060" y="1542845"/>
                </a:cubicBezTo>
                <a:lnTo>
                  <a:pt x="591060" y="1444072"/>
                </a:lnTo>
                <a:lnTo>
                  <a:pt x="0" y="1444072"/>
                </a:lnTo>
                <a:lnTo>
                  <a:pt x="0" y="967906"/>
                </a:lnTo>
                <a:cubicBezTo>
                  <a:pt x="41554" y="991976"/>
                  <a:pt x="89878" y="1005593"/>
                  <a:pt x="141381" y="1005593"/>
                </a:cubicBezTo>
                <a:cubicBezTo>
                  <a:pt x="299311" y="1005593"/>
                  <a:pt x="427338" y="877563"/>
                  <a:pt x="427338" y="719630"/>
                </a:cubicBezTo>
                <a:cubicBezTo>
                  <a:pt x="427338" y="561696"/>
                  <a:pt x="299311" y="433666"/>
                  <a:pt x="141381" y="433666"/>
                </a:cubicBezTo>
                <a:cubicBezTo>
                  <a:pt x="89878" y="433666"/>
                  <a:pt x="41554" y="447283"/>
                  <a:pt x="0" y="471352"/>
                </a:cubicBezTo>
                <a:lnTo>
                  <a:pt x="0" y="0"/>
                </a:lnTo>
                <a:close/>
              </a:path>
            </a:pathLst>
          </a:custGeom>
          <a:solidFill>
            <a:schemeClr val="accent2"/>
          </a:solidFill>
          <a:ln w="6350">
            <a:gradFill>
              <a:gsLst>
                <a:gs pos="0">
                  <a:schemeClr val="bg1"/>
                </a:gs>
                <a:gs pos="100000">
                  <a:schemeClr val="accent1">
                    <a:tint val="23500"/>
                    <a:satMod val="160000"/>
                    <a:alpha val="0"/>
                  </a:schemeClr>
                </a:gs>
              </a:gsLst>
              <a:lin ang="15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04674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B069-D279-4227-8B4F-1487FEF71215}"/>
              </a:ext>
            </a:extLst>
          </p:cNvPr>
          <p:cNvSpPr>
            <a:spLocks noGrp="1"/>
          </p:cNvSpPr>
          <p:nvPr>
            <p:ph type="title"/>
          </p:nvPr>
        </p:nvSpPr>
        <p:spPr/>
        <p:txBody>
          <a:bodyPr/>
          <a:lstStyle/>
          <a:p>
            <a:r>
              <a:rPr lang="en-US" dirty="0"/>
              <a:t>What is an Implementation Guide?  Design Principles</a:t>
            </a:r>
          </a:p>
        </p:txBody>
      </p:sp>
      <p:sp>
        <p:nvSpPr>
          <p:cNvPr id="3" name="Content Placeholder 2">
            <a:extLst>
              <a:ext uri="{FF2B5EF4-FFF2-40B4-BE49-F238E27FC236}">
                <a16:creationId xmlns:a16="http://schemas.microsoft.com/office/drawing/2014/main" id="{9702AAEB-41AE-4F54-87E9-A7B636EA870D}"/>
              </a:ext>
            </a:extLst>
          </p:cNvPr>
          <p:cNvSpPr>
            <a:spLocks noGrp="1"/>
          </p:cNvSpPr>
          <p:nvPr>
            <p:ph idx="1"/>
          </p:nvPr>
        </p:nvSpPr>
        <p:spPr/>
        <p:txBody>
          <a:bodyPr/>
          <a:lstStyle/>
          <a:p>
            <a:r>
              <a:rPr lang="en-US" dirty="0"/>
              <a:t>Bottom-line – Is a way to specify system using existing models</a:t>
            </a:r>
          </a:p>
          <a:p>
            <a:pPr lvl="1"/>
            <a:r>
              <a:rPr lang="en-US" dirty="0"/>
              <a:t>Resource: Those models as objects, </a:t>
            </a:r>
            <a:r>
              <a:rPr lang="en-US" dirty="0" err="1"/>
              <a:t>eg</a:t>
            </a:r>
            <a:r>
              <a:rPr lang="en-US" dirty="0"/>
              <a:t> Patient, Questionnaire</a:t>
            </a:r>
          </a:p>
          <a:p>
            <a:pPr lvl="1"/>
            <a:r>
              <a:rPr lang="en-US" dirty="0"/>
              <a:t>Profile: Specific naming for particularly situations</a:t>
            </a:r>
          </a:p>
          <a:p>
            <a:pPr lvl="1"/>
            <a:r>
              <a:rPr lang="en-US" dirty="0"/>
              <a:t>Structure Definition: Way to say this structure, “model for the model”</a:t>
            </a:r>
          </a:p>
          <a:p>
            <a:endParaRPr lang="en-US" i="1" dirty="0"/>
          </a:p>
          <a:p>
            <a:r>
              <a:rPr lang="en-US" dirty="0"/>
              <a:t>“Two-part Translation” – Domain Model to (FHIR) Server</a:t>
            </a:r>
          </a:p>
          <a:p>
            <a:pPr lvl="1"/>
            <a:r>
              <a:rPr lang="en-US" dirty="0"/>
              <a:t>Domain: Post-Acute Care, a la IMPACT</a:t>
            </a:r>
          </a:p>
          <a:p>
            <a:pPr lvl="1"/>
            <a:r>
              <a:rPr lang="en-US" dirty="0"/>
              <a:t>System: (FHIR) Server Implementation</a:t>
            </a:r>
          </a:p>
          <a:p>
            <a:pPr lvl="1"/>
            <a:r>
              <a:rPr lang="en-US" dirty="0"/>
              <a:t>Interoperation = Domain Model &lt;~&gt; System</a:t>
            </a:r>
          </a:p>
          <a:p>
            <a:endParaRPr lang="en-US" dirty="0"/>
          </a:p>
        </p:txBody>
      </p:sp>
    </p:spTree>
    <p:extLst>
      <p:ext uri="{BB962C8B-B14F-4D97-AF65-F5344CB8AC3E}">
        <p14:creationId xmlns:p14="http://schemas.microsoft.com/office/powerpoint/2010/main" val="95410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47394B-E7C6-4A09-A6C6-908B03707425}"/>
              </a:ext>
            </a:extLst>
          </p:cNvPr>
          <p:cNvSpPr>
            <a:spLocks noGrp="1"/>
          </p:cNvSpPr>
          <p:nvPr>
            <p:ph type="ctrTitle"/>
          </p:nvPr>
        </p:nvSpPr>
        <p:spPr/>
        <p:txBody>
          <a:bodyPr/>
          <a:lstStyle/>
          <a:p>
            <a:pPr algn="ctr"/>
            <a:r>
              <a:rPr lang="en-US" dirty="0"/>
              <a:t>Current DEL IG [DRAFT]</a:t>
            </a:r>
          </a:p>
        </p:txBody>
      </p:sp>
      <p:sp>
        <p:nvSpPr>
          <p:cNvPr id="5" name="Subtitle 4">
            <a:extLst>
              <a:ext uri="{FF2B5EF4-FFF2-40B4-BE49-F238E27FC236}">
                <a16:creationId xmlns:a16="http://schemas.microsoft.com/office/drawing/2014/main" id="{532AB9CB-22B1-49C8-BE73-1FE2410ADA05}"/>
              </a:ext>
            </a:extLst>
          </p:cNvPr>
          <p:cNvSpPr>
            <a:spLocks noGrp="1"/>
          </p:cNvSpPr>
          <p:nvPr>
            <p:ph type="subTitle" idx="1"/>
          </p:nvPr>
        </p:nvSpPr>
        <p:spPr/>
        <p:txBody>
          <a:bodyPr/>
          <a:lstStyle/>
          <a:p>
            <a:r>
              <a:rPr lang="en-US" dirty="0"/>
              <a:t>HAPI FHIR Server</a:t>
            </a:r>
          </a:p>
        </p:txBody>
      </p:sp>
    </p:spTree>
    <p:extLst>
      <p:ext uri="{BB962C8B-B14F-4D97-AF65-F5344CB8AC3E}">
        <p14:creationId xmlns:p14="http://schemas.microsoft.com/office/powerpoint/2010/main" val="415261530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MH_FFRDC_Template_508_regular.potx" id="{71DD4FA5-90CE-4EB3-92E8-A4B8F7948AD3}" vid="{70C99CBE-EE31-45ED-9E45-EBCA0F15C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E12DD9FC83C84048909A4395147388ED" ma:contentTypeVersion="2" ma:contentTypeDescription="Materials and documents that contain MITRE authored content and other content directly attributable to MITRE and its work" ma:contentTypeScope="" ma:versionID="6e89aac5896526bac772920ff82a906b">
  <xsd:schema xmlns:xsd="http://www.w3.org/2001/XMLSchema" xmlns:xs="http://www.w3.org/2001/XMLSchema" xmlns:p="http://schemas.microsoft.com/office/2006/metadata/properties" xmlns:ns1="http://schemas.microsoft.com/sharepoint/v3" xmlns:ns2="http://schemas.microsoft.com/sharepoint/v3/fields" xmlns:ns3="0e2a9d3c-7f1c-45e9-bd53-df925e78320c" targetNamespace="http://schemas.microsoft.com/office/2006/metadata/properties" ma:root="true" ma:fieldsID="91108b9e37a2bbd302d5fbef29726b49" ns1:_="" ns2:_="" ns3:_="">
    <xsd:import namespace="http://schemas.microsoft.com/sharepoint/v3"/>
    <xsd:import namespace="http://schemas.microsoft.com/sharepoint/v3/fields"/>
    <xsd:import namespace="0e2a9d3c-7f1c-45e9-bd53-df925e78320c"/>
    <xsd:element name="properties">
      <xsd:complexType>
        <xsd:sequence>
          <xsd:element name="documentManagement">
            <xsd:complexType>
              <xsd:all>
                <xsd:element ref="ns2:_Contributor" minOccurs="0"/>
                <xsd:element ref="ns1:MITRE_x0020_Sensitivity"/>
                <xsd:element ref="ns1:Release_x0020_Statement"/>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e2a9d3c-7f1c-45e9-bd53-df925e78320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SharedWithUsers xmlns="0e2a9d3c-7f1c-45e9-bd53-df925e78320c">
      <UserInfo>
        <DisplayName>Warren, Kim</DisplayName>
        <AccountId>292</AccountId>
        <AccountType/>
      </UserInfo>
    </SharedWithUsers>
  </documentManagement>
</p:properties>
</file>

<file path=customXml/itemProps1.xml><?xml version="1.0" encoding="utf-8"?>
<ds:datastoreItem xmlns:ds="http://schemas.openxmlformats.org/officeDocument/2006/customXml" ds:itemID="{C8763D85-0CBE-4A05-81D6-D1B370E3DC82}">
  <ds:schemaRefs>
    <ds:schemaRef ds:uri="http://schemas.microsoft.com/sharepoint/v3/contenttype/forms"/>
  </ds:schemaRefs>
</ds:datastoreItem>
</file>

<file path=customXml/itemProps2.xml><?xml version="1.0" encoding="utf-8"?>
<ds:datastoreItem xmlns:ds="http://schemas.openxmlformats.org/officeDocument/2006/customXml" ds:itemID="{8215F32F-6F57-464C-B053-7241A9938C29}">
  <ds:schemaRefs>
    <ds:schemaRef ds:uri="http://schemas.microsoft.com/office/2006/metadata/customXsn"/>
  </ds:schemaRefs>
</ds:datastoreItem>
</file>

<file path=customXml/itemProps3.xml><?xml version="1.0" encoding="utf-8"?>
<ds:datastoreItem xmlns:ds="http://schemas.openxmlformats.org/officeDocument/2006/customXml" ds:itemID="{3CB77819-7D86-4BD2-AD8D-A0F22598A1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0e2a9d3c-7f1c-45e9-bd53-df925e7832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5115952-705A-47C2-AF98-EE347D40075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e2a9d3c-7f1c-45e9-bd53-df925e78320c"/>
    <ds:schemaRef ds:uri="http://schemas.microsoft.com/sharepoint/v3"/>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22412</TotalTime>
  <Words>540</Words>
  <Application>Microsoft Office PowerPoint</Application>
  <PresentationFormat>Widescreen</PresentationFormat>
  <Paragraphs>135</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mitre-2018</vt:lpstr>
      <vt:lpstr>IMPACT Implementation Guide –  Best Practice &amp; Design</vt:lpstr>
      <vt:lpstr>Agenda</vt:lpstr>
      <vt:lpstr>What is FHIR?</vt:lpstr>
      <vt:lpstr>What is FHIR &amp; (3+n)-Tier Architecture – Enabling Applications</vt:lpstr>
      <vt:lpstr>FHIR Resources</vt:lpstr>
      <vt:lpstr>Using FHIR Effectively</vt:lpstr>
      <vt:lpstr>Reference Basics &amp; Demo</vt:lpstr>
      <vt:lpstr>What is an Implementation Guide?  Design Principles</vt:lpstr>
      <vt:lpstr>Current DEL IG [DRAFT]</vt:lpstr>
      <vt:lpstr>PACIO Working Group</vt:lpstr>
      <vt:lpstr>Working Materials Demo</vt:lpstr>
      <vt:lpstr>IG Specification</vt:lpstr>
      <vt:lpstr>FHIR Specification</vt:lpstr>
      <vt:lpstr>DEL Representation Diagram</vt:lpstr>
      <vt:lpstr>Design Patterns – Decisions To Consider</vt:lpstr>
      <vt:lpstr>Going Forward</vt:lpstr>
      <vt:lpstr>Development – Current &amp; Future Status</vt:lpstr>
      <vt:lpstr>Research – Ideas &amp; Useful Collaboration</vt:lpstr>
      <vt:lpstr>Appendix – Materials</vt:lpstr>
      <vt:lpstr>IG Design Primitives &amp;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Amos, Tracey G</dc:creator>
  <dc:description/>
  <cp:lastModifiedBy>Qudsi, Hibah</cp:lastModifiedBy>
  <cp:revision>181</cp:revision>
  <dcterms:created xsi:type="dcterms:W3CDTF">2018-10-04T15:55:57Z</dcterms:created>
  <dcterms:modified xsi:type="dcterms:W3CDTF">2019-05-08T17:41:18Z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28200</vt:r8>
  </property>
  <property fmtid="{D5CDD505-2E9C-101B-9397-08002B2CF9AE}" pid="3" name="URL">
    <vt:lpwstr/>
  </property>
  <property fmtid="{D5CDD505-2E9C-101B-9397-08002B2CF9AE}" pid="4" name="xd_ProgID">
    <vt:lpwstr/>
  </property>
  <property fmtid="{D5CDD505-2E9C-101B-9397-08002B2CF9AE}" pid="5" name="ContentTypeId">
    <vt:lpwstr>0x010100823A99C636F7423283FB0D200866C61300E12DD9FC83C84048909A4395147388ED</vt:lpwstr>
  </property>
  <property fmtid="{D5CDD505-2E9C-101B-9397-08002B2CF9AE}" pid="6" name="Date0">
    <vt:filetime>2017-01-01T05:00:00Z</vt:filetime>
  </property>
  <property fmtid="{D5CDD505-2E9C-101B-9397-08002B2CF9AE}" pid="7" name="TemplateUrl">
    <vt:lpwstr/>
  </property>
  <property fmtid="{D5CDD505-2E9C-101B-9397-08002B2CF9AE}" pid="8" name="_dlc_DocIdItemGuid">
    <vt:lpwstr>ef5dd932-165f-4f33-bc20-5c4dae3a2e7e</vt:lpwstr>
  </property>
  <property fmtid="{D5CDD505-2E9C-101B-9397-08002B2CF9AE}" pid="9" name="Document Category">
    <vt:lpwstr>1</vt:lpwstr>
  </property>
  <property fmtid="{D5CDD505-2E9C-101B-9397-08002B2CF9AE}" pid="10" name="Document Category0">
    <vt:lpwstr>29</vt:lpwstr>
  </property>
</Properties>
</file>