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AF2E9-C2C7-448B-BFB2-12424F288AA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C8831B-E0E1-4C0B-994B-24FE36305E3B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Define use case</a:t>
          </a:r>
        </a:p>
      </dgm:t>
    </dgm:pt>
    <dgm:pt modelId="{09C7FE9E-C39B-4923-88B2-3C209627F94E}" type="parTrans" cxnId="{F34C849F-B120-442B-97A9-53E4F25B641F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E97BDF-7323-49EE-A15D-781667FF0303}" type="sibTrans" cxnId="{F34C849F-B120-442B-97A9-53E4F25B641F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940BFF-B1C8-4607-9D9B-17E3316E2688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Identify data model for use case</a:t>
          </a:r>
        </a:p>
      </dgm:t>
    </dgm:pt>
    <dgm:pt modelId="{A9116A16-3111-45DE-8DDB-B2AC75581E9C}" type="parTrans" cxnId="{40AC80E3-8830-4A71-BCF3-15B8187FABE3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E2444C-CB19-4DF9-BEDA-D4364E1C476A}" type="sibTrans" cxnId="{40AC80E3-8830-4A71-BCF3-15B8187FABE3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0C92BC-F761-4F99-B4A0-429CCA6B4F2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FHIR Implementation Guide</a:t>
          </a:r>
        </a:p>
      </dgm:t>
    </dgm:pt>
    <dgm:pt modelId="{C5DE0BFD-51E0-4BB2-998D-EA38B81F3CAC}" type="parTrans" cxnId="{FDC78E0C-6CB3-463A-88D5-5F4AEFE3E955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2773C9-B7A8-4CAD-9621-67EEE602A6F5}" type="sibTrans" cxnId="{FDC78E0C-6CB3-463A-88D5-5F4AEFE3E955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6F73DC-6A12-472C-84C1-58C369BBC84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Reference Implementation</a:t>
          </a:r>
        </a:p>
      </dgm:t>
    </dgm:pt>
    <dgm:pt modelId="{05FAEE06-93E8-47F1-BED4-A017F31BD3C3}" type="parTrans" cxnId="{F2AF20BE-0ACB-419A-843D-1A6B936BD388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DEB860-E5F3-42E4-AEEB-BB78F024B947}" type="sibTrans" cxnId="{F2AF20BE-0ACB-419A-843D-1A6B936BD388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60BCF2-BCF4-4D9D-AE2D-50122A728D5B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</a:p>
      </dgm:t>
    </dgm:pt>
    <dgm:pt modelId="{DD0C9B38-1479-4C6B-9236-6D4EE3A117BC}" type="parTrans" cxnId="{B9F976D1-1721-4525-B478-2D47B9BA4661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66458B-7735-474E-8A29-24862BF8DED6}" type="sibTrans" cxnId="{B9F976D1-1721-4525-B478-2D47B9BA4661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A45BD0-1595-4AA3-9132-AD446480C04E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Prepare for </a:t>
          </a:r>
          <a:r>
            <a:rPr lang="en-US" sz="14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Connectathon</a:t>
          </a:r>
          <a:endParaRPr lang="en-US" sz="14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4370B2-9979-4B6E-9532-22BA838A7F93}" type="parTrans" cxnId="{1773F258-C860-4C58-B3BF-2F9DCB96331E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102389-C856-443F-9053-6D689632E12F}" type="sibTrans" cxnId="{1773F258-C860-4C58-B3BF-2F9DCB96331E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464015-B03A-49B5-8E05-3CB02F8514DA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Connectathon</a:t>
          </a:r>
        </a:p>
      </dgm:t>
    </dgm:pt>
    <dgm:pt modelId="{6C2B0B2A-39A5-4F0C-8A75-9D77D2CB0A8B}" type="parTrans" cxnId="{786B0B10-5A85-4F20-902C-E51EB5D2C2A0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D08658-4474-4E05-8A98-255B43A71C84}" type="sibTrans" cxnId="{786B0B10-5A85-4F20-902C-E51EB5D2C2A0}">
      <dgm:prSet/>
      <dgm:spPr/>
      <dgm:t>
        <a:bodyPr/>
        <a:lstStyle/>
        <a:p>
          <a:endParaRPr lang="en-US" sz="1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00392E-1410-F848-8C10-6F7462E14917}" type="pres">
      <dgm:prSet presAssocID="{944AF2E9-C2C7-448B-BFB2-12424F288AA1}" presName="Name0" presStyleCnt="0">
        <dgm:presLayoutVars>
          <dgm:dir/>
          <dgm:resizeHandles val="exact"/>
        </dgm:presLayoutVars>
      </dgm:prSet>
      <dgm:spPr/>
    </dgm:pt>
    <dgm:pt modelId="{D823DBD8-ECC5-414D-84F7-15F1F1DD2980}" type="pres">
      <dgm:prSet presAssocID="{3CC8831B-E0E1-4C0B-994B-24FE36305E3B}" presName="parTxOnly" presStyleLbl="node1" presStyleIdx="0" presStyleCnt="7">
        <dgm:presLayoutVars>
          <dgm:bulletEnabled val="1"/>
        </dgm:presLayoutVars>
      </dgm:prSet>
      <dgm:spPr/>
    </dgm:pt>
    <dgm:pt modelId="{318F19E0-B8DA-7843-B315-13B543E99682}" type="pres">
      <dgm:prSet presAssocID="{EDE97BDF-7323-49EE-A15D-781667FF0303}" presName="parSpace" presStyleCnt="0"/>
      <dgm:spPr/>
    </dgm:pt>
    <dgm:pt modelId="{2098DA2B-AEE6-3C40-9851-568FBCAE4B16}" type="pres">
      <dgm:prSet presAssocID="{01940BFF-B1C8-4607-9D9B-17E3316E2688}" presName="parTxOnly" presStyleLbl="node1" presStyleIdx="1" presStyleCnt="7">
        <dgm:presLayoutVars>
          <dgm:bulletEnabled val="1"/>
        </dgm:presLayoutVars>
      </dgm:prSet>
      <dgm:spPr/>
    </dgm:pt>
    <dgm:pt modelId="{D45C2EF0-FE55-4387-89E0-0C7D2D2D5A79}" type="pres">
      <dgm:prSet presAssocID="{2DE2444C-CB19-4DF9-BEDA-D4364E1C476A}" presName="parSpace" presStyleCnt="0"/>
      <dgm:spPr/>
    </dgm:pt>
    <dgm:pt modelId="{005EA4AB-D733-4ED2-8742-E03CDBED9728}" type="pres">
      <dgm:prSet presAssocID="{2E0C92BC-F761-4F99-B4A0-429CCA6B4F26}" presName="parTxOnly" presStyleLbl="node1" presStyleIdx="2" presStyleCnt="7">
        <dgm:presLayoutVars>
          <dgm:bulletEnabled val="1"/>
        </dgm:presLayoutVars>
      </dgm:prSet>
      <dgm:spPr/>
    </dgm:pt>
    <dgm:pt modelId="{9B48999A-E9D7-443C-BE59-533265F8B0C0}" type="pres">
      <dgm:prSet presAssocID="{9A2773C9-B7A8-4CAD-9621-67EEE602A6F5}" presName="parSpace" presStyleCnt="0"/>
      <dgm:spPr/>
    </dgm:pt>
    <dgm:pt modelId="{130D9871-50A8-43DB-BE40-C18A8AB1886D}" type="pres">
      <dgm:prSet presAssocID="{C76F73DC-6A12-472C-84C1-58C369BBC849}" presName="parTxOnly" presStyleLbl="node1" presStyleIdx="3" presStyleCnt="7" custScaleX="114431">
        <dgm:presLayoutVars>
          <dgm:bulletEnabled val="1"/>
        </dgm:presLayoutVars>
      </dgm:prSet>
      <dgm:spPr/>
    </dgm:pt>
    <dgm:pt modelId="{F41F42E6-C397-4209-BCAB-17777103D2F7}" type="pres">
      <dgm:prSet presAssocID="{FDDEB860-E5F3-42E4-AEEB-BB78F024B947}" presName="parSpace" presStyleCnt="0"/>
      <dgm:spPr/>
    </dgm:pt>
    <dgm:pt modelId="{830CB175-BC0D-4C23-821C-5959BACE9A10}" type="pres">
      <dgm:prSet presAssocID="{D360BCF2-BCF4-4D9D-AE2D-50122A728D5B}" presName="parTxOnly" presStyleLbl="node1" presStyleIdx="4" presStyleCnt="7">
        <dgm:presLayoutVars>
          <dgm:bulletEnabled val="1"/>
        </dgm:presLayoutVars>
      </dgm:prSet>
      <dgm:spPr/>
    </dgm:pt>
    <dgm:pt modelId="{BD591122-212B-4E22-9675-6BB9539AD10B}" type="pres">
      <dgm:prSet presAssocID="{E166458B-7735-474E-8A29-24862BF8DED6}" presName="parSpace" presStyleCnt="0"/>
      <dgm:spPr/>
    </dgm:pt>
    <dgm:pt modelId="{D6C068B2-2617-459F-9D1D-415B004C86FC}" type="pres">
      <dgm:prSet presAssocID="{DDA45BD0-1595-4AA3-9132-AD446480C04E}" presName="parTxOnly" presStyleLbl="node1" presStyleIdx="5" presStyleCnt="7">
        <dgm:presLayoutVars>
          <dgm:bulletEnabled val="1"/>
        </dgm:presLayoutVars>
      </dgm:prSet>
      <dgm:spPr/>
    </dgm:pt>
    <dgm:pt modelId="{53D68804-F978-4761-B368-29148DB0789E}" type="pres">
      <dgm:prSet presAssocID="{83102389-C856-443F-9053-6D689632E12F}" presName="parSpace" presStyleCnt="0"/>
      <dgm:spPr/>
    </dgm:pt>
    <dgm:pt modelId="{C6BEC479-D9AF-4A62-BEF9-C8A6BD2F3158}" type="pres">
      <dgm:prSet presAssocID="{23464015-B03A-49B5-8E05-3CB02F8514DA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FDC78E0C-6CB3-463A-88D5-5F4AEFE3E955}" srcId="{944AF2E9-C2C7-448B-BFB2-12424F288AA1}" destId="{2E0C92BC-F761-4F99-B4A0-429CCA6B4F26}" srcOrd="2" destOrd="0" parTransId="{C5DE0BFD-51E0-4BB2-998D-EA38B81F3CAC}" sibTransId="{9A2773C9-B7A8-4CAD-9621-67EEE602A6F5}"/>
    <dgm:cxn modelId="{786B0B10-5A85-4F20-902C-E51EB5D2C2A0}" srcId="{944AF2E9-C2C7-448B-BFB2-12424F288AA1}" destId="{23464015-B03A-49B5-8E05-3CB02F8514DA}" srcOrd="6" destOrd="0" parTransId="{6C2B0B2A-39A5-4F0C-8A75-9D77D2CB0A8B}" sibTransId="{0ED08658-4474-4E05-8A98-255B43A71C84}"/>
    <dgm:cxn modelId="{CFFD3E1E-9FA3-4020-8E90-E2C0EF81E1A2}" type="presOf" srcId="{23464015-B03A-49B5-8E05-3CB02F8514DA}" destId="{C6BEC479-D9AF-4A62-BEF9-C8A6BD2F3158}" srcOrd="0" destOrd="0" presId="urn:microsoft.com/office/officeart/2005/8/layout/hChevron3"/>
    <dgm:cxn modelId="{D0F12C5E-7DE9-8947-8D26-DC5EA50299E2}" type="presOf" srcId="{01940BFF-B1C8-4607-9D9B-17E3316E2688}" destId="{2098DA2B-AEE6-3C40-9851-568FBCAE4B16}" srcOrd="0" destOrd="0" presId="urn:microsoft.com/office/officeart/2005/8/layout/hChevron3"/>
    <dgm:cxn modelId="{18E5185F-3046-48B2-B8B6-541801FB5934}" type="presOf" srcId="{C76F73DC-6A12-472C-84C1-58C369BBC849}" destId="{130D9871-50A8-43DB-BE40-C18A8AB1886D}" srcOrd="0" destOrd="0" presId="urn:microsoft.com/office/officeart/2005/8/layout/hChevron3"/>
    <dgm:cxn modelId="{901A4764-FF8A-FA4A-928C-D406375A4993}" type="presOf" srcId="{3CC8831B-E0E1-4C0B-994B-24FE36305E3B}" destId="{D823DBD8-ECC5-414D-84F7-15F1F1DD2980}" srcOrd="0" destOrd="0" presId="urn:microsoft.com/office/officeart/2005/8/layout/hChevron3"/>
    <dgm:cxn modelId="{1773F258-C860-4C58-B3BF-2F9DCB96331E}" srcId="{944AF2E9-C2C7-448B-BFB2-12424F288AA1}" destId="{DDA45BD0-1595-4AA3-9132-AD446480C04E}" srcOrd="5" destOrd="0" parTransId="{234370B2-9979-4B6E-9532-22BA838A7F93}" sibTransId="{83102389-C856-443F-9053-6D689632E12F}"/>
    <dgm:cxn modelId="{2FB25B9B-D23F-8C44-9C8A-9080C5056828}" type="presOf" srcId="{944AF2E9-C2C7-448B-BFB2-12424F288AA1}" destId="{2C00392E-1410-F848-8C10-6F7462E14917}" srcOrd="0" destOrd="0" presId="urn:microsoft.com/office/officeart/2005/8/layout/hChevron3"/>
    <dgm:cxn modelId="{F34C849F-B120-442B-97A9-53E4F25B641F}" srcId="{944AF2E9-C2C7-448B-BFB2-12424F288AA1}" destId="{3CC8831B-E0E1-4C0B-994B-24FE36305E3B}" srcOrd="0" destOrd="0" parTransId="{09C7FE9E-C39B-4923-88B2-3C209627F94E}" sibTransId="{EDE97BDF-7323-49EE-A15D-781667FF0303}"/>
    <dgm:cxn modelId="{F2AF20BE-0ACB-419A-843D-1A6B936BD388}" srcId="{944AF2E9-C2C7-448B-BFB2-12424F288AA1}" destId="{C76F73DC-6A12-472C-84C1-58C369BBC849}" srcOrd="3" destOrd="0" parTransId="{05FAEE06-93E8-47F1-BED4-A017F31BD3C3}" sibTransId="{FDDEB860-E5F3-42E4-AEEB-BB78F024B947}"/>
    <dgm:cxn modelId="{B9F976D1-1721-4525-B478-2D47B9BA4661}" srcId="{944AF2E9-C2C7-448B-BFB2-12424F288AA1}" destId="{D360BCF2-BCF4-4D9D-AE2D-50122A728D5B}" srcOrd="4" destOrd="0" parTransId="{DD0C9B38-1479-4C6B-9236-6D4EE3A117BC}" sibTransId="{E166458B-7735-474E-8A29-24862BF8DED6}"/>
    <dgm:cxn modelId="{50ACE3D2-3830-4585-A3E7-428F1E716993}" type="presOf" srcId="{D360BCF2-BCF4-4D9D-AE2D-50122A728D5B}" destId="{830CB175-BC0D-4C23-821C-5959BACE9A10}" srcOrd="0" destOrd="0" presId="urn:microsoft.com/office/officeart/2005/8/layout/hChevron3"/>
    <dgm:cxn modelId="{B6997BDA-D18B-43F5-9E1E-79B7B28917F9}" type="presOf" srcId="{2E0C92BC-F761-4F99-B4A0-429CCA6B4F26}" destId="{005EA4AB-D733-4ED2-8742-E03CDBED9728}" srcOrd="0" destOrd="0" presId="urn:microsoft.com/office/officeart/2005/8/layout/hChevron3"/>
    <dgm:cxn modelId="{4237D9DE-4EBE-46C8-AC76-E650F65CD931}" type="presOf" srcId="{DDA45BD0-1595-4AA3-9132-AD446480C04E}" destId="{D6C068B2-2617-459F-9D1D-415B004C86FC}" srcOrd="0" destOrd="0" presId="urn:microsoft.com/office/officeart/2005/8/layout/hChevron3"/>
    <dgm:cxn modelId="{40AC80E3-8830-4A71-BCF3-15B8187FABE3}" srcId="{944AF2E9-C2C7-448B-BFB2-12424F288AA1}" destId="{01940BFF-B1C8-4607-9D9B-17E3316E2688}" srcOrd="1" destOrd="0" parTransId="{A9116A16-3111-45DE-8DDB-B2AC75581E9C}" sibTransId="{2DE2444C-CB19-4DF9-BEDA-D4364E1C476A}"/>
    <dgm:cxn modelId="{8C262F94-08FD-A646-88AD-D5732D8A36D5}" type="presParOf" srcId="{2C00392E-1410-F848-8C10-6F7462E14917}" destId="{D823DBD8-ECC5-414D-84F7-15F1F1DD2980}" srcOrd="0" destOrd="0" presId="urn:microsoft.com/office/officeart/2005/8/layout/hChevron3"/>
    <dgm:cxn modelId="{20D23A5C-E861-124F-B730-30CC1FC92E0A}" type="presParOf" srcId="{2C00392E-1410-F848-8C10-6F7462E14917}" destId="{318F19E0-B8DA-7843-B315-13B543E99682}" srcOrd="1" destOrd="0" presId="urn:microsoft.com/office/officeart/2005/8/layout/hChevron3"/>
    <dgm:cxn modelId="{53635041-6FE8-D041-B489-45D6EF0D33B9}" type="presParOf" srcId="{2C00392E-1410-F848-8C10-6F7462E14917}" destId="{2098DA2B-AEE6-3C40-9851-568FBCAE4B16}" srcOrd="2" destOrd="0" presId="urn:microsoft.com/office/officeart/2005/8/layout/hChevron3"/>
    <dgm:cxn modelId="{25BEF080-C786-4A8B-8B90-7F385DA1D0E2}" type="presParOf" srcId="{2C00392E-1410-F848-8C10-6F7462E14917}" destId="{D45C2EF0-FE55-4387-89E0-0C7D2D2D5A79}" srcOrd="3" destOrd="0" presId="urn:microsoft.com/office/officeart/2005/8/layout/hChevron3"/>
    <dgm:cxn modelId="{5777E498-E65A-42FE-9046-6F823D1A3E98}" type="presParOf" srcId="{2C00392E-1410-F848-8C10-6F7462E14917}" destId="{005EA4AB-D733-4ED2-8742-E03CDBED9728}" srcOrd="4" destOrd="0" presId="urn:microsoft.com/office/officeart/2005/8/layout/hChevron3"/>
    <dgm:cxn modelId="{485D3ACD-41B7-4BE3-A40D-2DAAEE02A936}" type="presParOf" srcId="{2C00392E-1410-F848-8C10-6F7462E14917}" destId="{9B48999A-E9D7-443C-BE59-533265F8B0C0}" srcOrd="5" destOrd="0" presId="urn:microsoft.com/office/officeart/2005/8/layout/hChevron3"/>
    <dgm:cxn modelId="{20F69A6C-39DA-4658-9795-832CCA2175AD}" type="presParOf" srcId="{2C00392E-1410-F848-8C10-6F7462E14917}" destId="{130D9871-50A8-43DB-BE40-C18A8AB1886D}" srcOrd="6" destOrd="0" presId="urn:microsoft.com/office/officeart/2005/8/layout/hChevron3"/>
    <dgm:cxn modelId="{A5A0FC97-5E3C-4C36-83D8-02625F5346F6}" type="presParOf" srcId="{2C00392E-1410-F848-8C10-6F7462E14917}" destId="{F41F42E6-C397-4209-BCAB-17777103D2F7}" srcOrd="7" destOrd="0" presId="urn:microsoft.com/office/officeart/2005/8/layout/hChevron3"/>
    <dgm:cxn modelId="{A30E80F1-A6F4-44E0-922E-9001FE380D3B}" type="presParOf" srcId="{2C00392E-1410-F848-8C10-6F7462E14917}" destId="{830CB175-BC0D-4C23-821C-5959BACE9A10}" srcOrd="8" destOrd="0" presId="urn:microsoft.com/office/officeart/2005/8/layout/hChevron3"/>
    <dgm:cxn modelId="{777C53AB-1320-48B8-89C5-181D927E7677}" type="presParOf" srcId="{2C00392E-1410-F848-8C10-6F7462E14917}" destId="{BD591122-212B-4E22-9675-6BB9539AD10B}" srcOrd="9" destOrd="0" presId="urn:microsoft.com/office/officeart/2005/8/layout/hChevron3"/>
    <dgm:cxn modelId="{4A4971DD-B35B-4286-8B25-449A4D492E13}" type="presParOf" srcId="{2C00392E-1410-F848-8C10-6F7462E14917}" destId="{D6C068B2-2617-459F-9D1D-415B004C86FC}" srcOrd="10" destOrd="0" presId="urn:microsoft.com/office/officeart/2005/8/layout/hChevron3"/>
    <dgm:cxn modelId="{17B71481-98AB-4367-8B06-BEE917D844F0}" type="presParOf" srcId="{2C00392E-1410-F848-8C10-6F7462E14917}" destId="{53D68804-F978-4761-B368-29148DB0789E}" srcOrd="11" destOrd="0" presId="urn:microsoft.com/office/officeart/2005/8/layout/hChevron3"/>
    <dgm:cxn modelId="{F2A88395-4393-47FC-BC77-5510DB7403EC}" type="presParOf" srcId="{2C00392E-1410-F848-8C10-6F7462E14917}" destId="{C6BEC479-D9AF-4A62-BEF9-C8A6BD2F3158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DBD8-ECC5-414D-84F7-15F1F1DD2980}">
      <dsp:nvSpPr>
        <dsp:cNvPr id="0" name=""/>
        <dsp:cNvSpPr/>
      </dsp:nvSpPr>
      <dsp:spPr>
        <a:xfrm>
          <a:off x="550" y="1309733"/>
          <a:ext cx="2047647" cy="819058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Define use case</a:t>
          </a:r>
        </a:p>
      </dsp:txBody>
      <dsp:txXfrm>
        <a:off x="550" y="1309733"/>
        <a:ext cx="1842883" cy="819058"/>
      </dsp:txXfrm>
    </dsp:sp>
    <dsp:sp modelId="{2098DA2B-AEE6-3C40-9851-568FBCAE4B16}">
      <dsp:nvSpPr>
        <dsp:cNvPr id="0" name=""/>
        <dsp:cNvSpPr/>
      </dsp:nvSpPr>
      <dsp:spPr>
        <a:xfrm>
          <a:off x="1638668" y="1309733"/>
          <a:ext cx="2047647" cy="819058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Identify data model for use case</a:t>
          </a:r>
        </a:p>
      </dsp:txBody>
      <dsp:txXfrm>
        <a:off x="2048197" y="1309733"/>
        <a:ext cx="1228589" cy="819058"/>
      </dsp:txXfrm>
    </dsp:sp>
    <dsp:sp modelId="{005EA4AB-D733-4ED2-8742-E03CDBED9728}">
      <dsp:nvSpPr>
        <dsp:cNvPr id="0" name=""/>
        <dsp:cNvSpPr/>
      </dsp:nvSpPr>
      <dsp:spPr>
        <a:xfrm>
          <a:off x="3276785" y="1309733"/>
          <a:ext cx="2047647" cy="819058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FHIR Implementation Guide</a:t>
          </a:r>
        </a:p>
      </dsp:txBody>
      <dsp:txXfrm>
        <a:off x="3686314" y="1309733"/>
        <a:ext cx="1228589" cy="819058"/>
      </dsp:txXfrm>
    </dsp:sp>
    <dsp:sp modelId="{130D9871-50A8-43DB-BE40-C18A8AB1886D}">
      <dsp:nvSpPr>
        <dsp:cNvPr id="0" name=""/>
        <dsp:cNvSpPr/>
      </dsp:nvSpPr>
      <dsp:spPr>
        <a:xfrm>
          <a:off x="4914903" y="1309733"/>
          <a:ext cx="2343143" cy="819058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Reference Implementation</a:t>
          </a:r>
        </a:p>
      </dsp:txBody>
      <dsp:txXfrm>
        <a:off x="5324432" y="1309733"/>
        <a:ext cx="1524085" cy="819058"/>
      </dsp:txXfrm>
    </dsp:sp>
    <dsp:sp modelId="{830CB175-BC0D-4C23-821C-5959BACE9A10}">
      <dsp:nvSpPr>
        <dsp:cNvPr id="0" name=""/>
        <dsp:cNvSpPr/>
      </dsp:nvSpPr>
      <dsp:spPr>
        <a:xfrm>
          <a:off x="6848517" y="1309733"/>
          <a:ext cx="2047647" cy="819058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</a:p>
      </dsp:txBody>
      <dsp:txXfrm>
        <a:off x="7258046" y="1309733"/>
        <a:ext cx="1228589" cy="819058"/>
      </dsp:txXfrm>
    </dsp:sp>
    <dsp:sp modelId="{D6C068B2-2617-459F-9D1D-415B004C86FC}">
      <dsp:nvSpPr>
        <dsp:cNvPr id="0" name=""/>
        <dsp:cNvSpPr/>
      </dsp:nvSpPr>
      <dsp:spPr>
        <a:xfrm>
          <a:off x="8486634" y="1309733"/>
          <a:ext cx="2047647" cy="819058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Prepare for </a:t>
          </a:r>
          <a:r>
            <a:rPr lang="en-US" sz="14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Connectathon</a:t>
          </a:r>
          <a:endParaRPr lang="en-US" sz="14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896163" y="1309733"/>
        <a:ext cx="1228589" cy="819058"/>
      </dsp:txXfrm>
    </dsp:sp>
    <dsp:sp modelId="{C6BEC479-D9AF-4A62-BEF9-C8A6BD2F3158}">
      <dsp:nvSpPr>
        <dsp:cNvPr id="0" name=""/>
        <dsp:cNvSpPr/>
      </dsp:nvSpPr>
      <dsp:spPr>
        <a:xfrm>
          <a:off x="10124752" y="1309733"/>
          <a:ext cx="2047647" cy="819058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Connectathon</a:t>
          </a:r>
        </a:p>
      </dsp:txBody>
      <dsp:txXfrm>
        <a:off x="10534281" y="1309733"/>
        <a:ext cx="1228589" cy="819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F317-A689-498A-BCC7-D510F38D7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2A824-87BA-4CD6-9812-1A7F4BA4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271F-A6A8-4E54-996B-89451AC2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DD07-E16D-4922-84A7-BAF80000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B2BA-1C88-451E-9CED-205C03C2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1D1F-5113-4AE3-8EAE-683F00E5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05213-3113-4000-9E05-15ECAE3F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F166-FD9A-44CF-8BF0-59D537F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BAF3F-539D-44C7-8CA1-9A7BD412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2E5D-BF12-45EA-B546-AD7C38E5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3164C-2CDF-4D0B-9375-C57B0DEA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4435-DFBB-4B88-B066-E4A62D608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7484-DA3E-4604-85FB-0CD80B93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D555-660D-4047-8FCB-EA076795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6B66-E4FE-47D1-88D9-0AAE0304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A6A4-9AF4-494C-9F73-562191A6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CF81-9E06-44F3-A89E-48D2D759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23BC-70EC-4E13-B4B4-4F6BCEFB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6A41-4093-441F-B46E-498F69D6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5B14-64BE-44EF-B04B-3A7F029F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E3C7-1CAD-4F02-A094-03CD09A1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4FABC-3227-40E0-A521-77EFC166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DF33-8F96-4BCF-AF62-0F23B77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B81D-3813-4DCD-9722-63506451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DEB7-FAA7-485A-8B96-490D4F7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3EE7-8D92-418E-BAA6-0AF20DD3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CCE6-A006-4FBD-861C-38A6B651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4E4C9-0A25-45E4-BA20-FA46854E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D2A38-861A-4998-A140-AF3334AA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10F13-CCF4-414E-813E-C91E7FE5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4DFA-AE68-43EC-BB62-99C3F6B8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4DB4-00A7-4AB7-B97B-4FEA915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4D98-3F14-488C-87E1-AF5F544C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95D64-27A9-4443-886E-17392AEAA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061B5-E72B-4725-9679-B1AD33702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8315-5EBC-4103-9A51-D2D9236E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1F02F-BFD4-427E-A513-A53416F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01B82-6794-45B2-9789-8718C255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5E837-6929-4AF0-865D-C350A263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3CDE-C044-4F8F-92DE-84DD4AAC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4C583-C11F-4BFE-9E30-CE025742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64BA6-9AA6-42CF-BF2E-46E6CA71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07422-7C24-4EB2-8A42-D8D2E9FF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68F99-E6B2-4FD3-BDE4-05DEFEE8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EFD10-21DF-4E93-8114-6F14B006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5B6BC-6523-493C-8695-EE026DA7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2D08-D72B-4FFC-9BF5-9BACBCA5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576A-3256-429A-9BC1-7CF19FB1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0A102-A4A9-4903-BECB-CEDD898A5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5F195-9882-4676-AB54-494AD4F7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EC14E-1E5A-4C19-99F4-9ECB43A1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81068-A30F-4F3D-96FA-AC03629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0B88-AE5D-406D-8822-32DDFBA9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2AB13-9898-4FD8-8590-0B8A267B1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A4E91-43F7-401A-8B2E-A9E2BC7C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DFA8D-8EDE-44DA-9281-55692B88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7FEE-0EB1-47DC-B4B2-102E363D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9B91-99E4-4C5B-BA8E-078536A9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CF702-953F-4DCB-BA8E-4C4033EC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2627-49E3-441C-ADB2-F22EB475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C87C-C889-46B8-A8A8-24B9FEFBE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6985-E110-4785-B3A4-13DBAA4884B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43A03-652F-42F7-A842-767B7CAA3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7D92F-25B7-404A-9462-A5AB6AFE8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1DF-1F64-401E-A8F1-45155680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DA11-9906-4617-879D-D0CAC6336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Post Acute Care Interoperability Working Group </a:t>
            </a:r>
            <a:br>
              <a:rPr lang="en-US" b="1" dirty="0"/>
            </a:br>
            <a:r>
              <a:rPr lang="en-US" b="1" dirty="0"/>
              <a:t>Deliverables Timeline</a:t>
            </a:r>
            <a:endParaRPr lang="en-US" dirty="0"/>
          </a:p>
        </p:txBody>
      </p:sp>
      <p:graphicFrame>
        <p:nvGraphicFramePr>
          <p:cNvPr id="7" name="Diagram 6" descr="decorative element">
            <a:extLst>
              <a:ext uri="{FF2B5EF4-FFF2-40B4-BE49-F238E27FC236}">
                <a16:creationId xmlns:a16="http://schemas.microsoft.com/office/drawing/2014/main" id="{D79DA0B9-648B-4425-A630-F1681040B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163184"/>
              </p:ext>
            </p:extLst>
          </p:nvPr>
        </p:nvGraphicFramePr>
        <p:xfrm>
          <a:off x="0" y="3076574"/>
          <a:ext cx="12172950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6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FAFA8C-871F-4E61-A938-568B49BB8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7410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892300">
                  <a:extLst>
                    <a:ext uri="{9D8B030D-6E8A-4147-A177-3AD203B41FA5}">
                      <a16:colId xmlns:a16="http://schemas.microsoft.com/office/drawing/2014/main" val="4251614409"/>
                    </a:ext>
                  </a:extLst>
                </a:gridCol>
                <a:gridCol w="10299700">
                  <a:extLst>
                    <a:ext uri="{9D8B030D-6E8A-4147-A177-3AD203B41FA5}">
                      <a16:colId xmlns:a16="http://schemas.microsoft.com/office/drawing/2014/main" val="1631269633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23457"/>
                  </a:ext>
                </a:extLst>
              </a:tr>
              <a:tr h="584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Charter: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Develop charter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☒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Vote and approve charter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Define use case: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Divide larger use case into tightly-scoped agile pieces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Decide on use case(s) to implement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Identify contributors interested in leading use case groups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Identify data model for use case: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Search for existing FHIR IGs for those data models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8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9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3B7C-360C-4A6E-85C5-7106BFFD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F63AF5-8F03-4F39-88A9-428DF6E2C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723929"/>
              </p:ext>
            </p:extLst>
          </p:nvPr>
        </p:nvGraphicFramePr>
        <p:xfrm>
          <a:off x="0" y="0"/>
          <a:ext cx="12192000" cy="7496287"/>
        </p:xfrm>
        <a:graphic>
          <a:graphicData uri="http://schemas.openxmlformats.org/drawingml/2006/table">
            <a:tbl>
              <a:tblPr firstRow="1" firstCol="1" bandRow="1"/>
              <a:tblGrid>
                <a:gridCol w="1892300">
                  <a:extLst>
                    <a:ext uri="{9D8B030D-6E8A-4147-A177-3AD203B41FA5}">
                      <a16:colId xmlns:a16="http://schemas.microsoft.com/office/drawing/2014/main" val="3281990983"/>
                    </a:ext>
                  </a:extLst>
                </a:gridCol>
                <a:gridCol w="10299700">
                  <a:extLst>
                    <a:ext uri="{9D8B030D-6E8A-4147-A177-3AD203B41FA5}">
                      <a16:colId xmlns:a16="http://schemas.microsoft.com/office/drawing/2014/main" val="1893390232"/>
                    </a:ext>
                  </a:extLst>
                </a:gridCol>
              </a:tblGrid>
              <a:tr h="16136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MONTH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ACTIVITIES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39611"/>
                  </a:ext>
                </a:extLst>
              </a:tr>
              <a:tr h="52443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Identify data model for use case continued:</a:t>
                      </a:r>
                      <a:endParaRPr lang="en-US" sz="16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16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Adapt FHIR IGs as needed</a:t>
                      </a:r>
                      <a:endParaRPr lang="en-US" sz="1600" strike="sngStrike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 Negotiate changes with FHIR IG owners</a:t>
                      </a:r>
                      <a:endParaRPr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entury Gothic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FHIR IG Development:</a:t>
                      </a:r>
                      <a:endParaRPr lang="en-US" sz="16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16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 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 necessary, develop new FHIR IGs, to close remaining gaps</a:t>
                      </a: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Reference Implementation iterative development begins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 Determine overall architecture and assign owners</a:t>
                      </a:r>
                      <a:endParaRPr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16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Sprint planning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16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Sprint reviews</a:t>
                      </a:r>
                      <a:endParaRPr sz="1600">
                        <a:effectLst/>
                      </a:endParaRP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Testing: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Identify testing frameworks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Solicitation of Interest for Sept </a:t>
                      </a:r>
                      <a:r>
                        <a:rPr lang="en-US" sz="16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Connectathon</a:t>
                      </a:r>
                      <a:endParaRPr lang="en-US" sz="1600" b="0" i="0" u="none" strike="noStrike" noProof="0" dirty="0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Document justification and objectives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Document proposed track leads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Document preliminary participant list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Document track orientation and resources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Document system roles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Document scenarios</a:t>
                      </a: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4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86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9547-25B9-4FE9-9A0E-A78C78E4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D302B9-9F90-4989-96D2-EAC7F4C3C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939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407778681"/>
                    </a:ext>
                  </a:extLst>
                </a:gridCol>
                <a:gridCol w="10287000">
                  <a:extLst>
                    <a:ext uri="{9D8B030D-6E8A-4147-A177-3AD203B41FA5}">
                      <a16:colId xmlns:a16="http://schemas.microsoft.com/office/drawing/2014/main" val="4270731886"/>
                    </a:ext>
                  </a:extLst>
                </a:gridCol>
              </a:tblGrid>
              <a:tr h="1192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MONTH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ACTIVITIES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24384"/>
                  </a:ext>
                </a:extLst>
              </a:tr>
              <a:tr h="5665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FHIR IG Development: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Fine tuning of FHIR IG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Reference Implementation iterative development continues: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Sprint planning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Sprint reviews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 Syntactic, semantic functional testing</a:t>
                      </a:r>
                      <a:endParaRPr dirty="0">
                        <a:effectLst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 Working group demonstrations</a:t>
                      </a:r>
                      <a:endParaRPr dirty="0">
                        <a:effectLst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0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4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FBF2-4E13-44EE-9834-315D019C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EB69E6-BC51-4F91-87BC-20568F266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534664"/>
              </p:ext>
            </p:extLst>
          </p:nvPr>
        </p:nvGraphicFramePr>
        <p:xfrm>
          <a:off x="0" y="0"/>
          <a:ext cx="12192000" cy="7557247"/>
        </p:xfrm>
        <a:graphic>
          <a:graphicData uri="http://schemas.openxmlformats.org/drawingml/2006/table">
            <a:tbl>
              <a:tblPr firstRow="1" firstCol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475328278"/>
                    </a:ext>
                  </a:extLst>
                </a:gridCol>
                <a:gridCol w="10274300">
                  <a:extLst>
                    <a:ext uri="{9D8B030D-6E8A-4147-A177-3AD203B41FA5}">
                      <a16:colId xmlns:a16="http://schemas.microsoft.com/office/drawing/2014/main" val="2174526199"/>
                    </a:ext>
                  </a:extLst>
                </a:gridCol>
              </a:tblGrid>
              <a:tr h="16136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MONTH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ACTIVITIES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72859"/>
                  </a:ext>
                </a:extLst>
              </a:tr>
              <a:tr h="52443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FHIR IG Development continued: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Finalize FHIR IGs for use case</a:t>
                      </a:r>
                      <a:endParaRPr sz="2800">
                        <a:effectLst/>
                      </a:endParaRP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b="1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Reference Implementation iterative development continues: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Sprint planning and review to add functionality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/>
                          <a:ea typeface="Century Gothic" panose="020B0502020202020204" pitchFamily="34" charset="0"/>
                          <a:cs typeface="Times New Roman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 Syntactic, semantic functional testing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 Working group demonstrations</a:t>
                      </a:r>
                      <a:endParaRPr sz="2800">
                        <a:effectLst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Prepare for </a:t>
                      </a:r>
                      <a:r>
                        <a:rPr lang="en-US" sz="28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Connectathon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Finalize participant list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☐ Reserve track space / rooms at venue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95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6E98-F020-43C6-B91B-16B7D64D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12B305-1A15-415E-8D79-BBFC83EF5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2979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1122544331"/>
                    </a:ext>
                  </a:extLst>
                </a:gridCol>
                <a:gridCol w="10261600">
                  <a:extLst>
                    <a:ext uri="{9D8B030D-6E8A-4147-A177-3AD203B41FA5}">
                      <a16:colId xmlns:a16="http://schemas.microsoft.com/office/drawing/2014/main" val="4138342776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MONTH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ACTIVITIES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90255"/>
                  </a:ext>
                </a:extLst>
              </a:tr>
              <a:tr h="5029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entury Gothic" panose="020B0502020202020204" pitchFamily="34" charset="0"/>
                          <a:cs typeface="Times New Roman"/>
                        </a:rPr>
                        <a:t>AUGUST</a:t>
                      </a:r>
                      <a:endParaRPr lang="en-US" sz="2800" dirty="0">
                        <a:effectLst/>
                        <a:latin typeface="Calibri"/>
                        <a:ea typeface="Century Gothic" panose="020B0502020202020204" pitchFamily="34" charset="0"/>
                        <a:cs typeface="Times New Roman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Reference Implementation iterative development continues: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Sprint planning and review to add functionality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Syntactic, semantic functional testing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Start integration testing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Functionality complete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7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B9A-F2A8-4490-A87E-28B4398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EA5E8B-1AB8-4665-A6A5-2AADCDA26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6000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955800">
                  <a:extLst>
                    <a:ext uri="{9D8B030D-6E8A-4147-A177-3AD203B41FA5}">
                      <a16:colId xmlns:a16="http://schemas.microsoft.com/office/drawing/2014/main" val="2226155306"/>
                    </a:ext>
                  </a:extLst>
                </a:gridCol>
                <a:gridCol w="10236200">
                  <a:extLst>
                    <a:ext uri="{9D8B030D-6E8A-4147-A177-3AD203B41FA5}">
                      <a16:colId xmlns:a16="http://schemas.microsoft.com/office/drawing/2014/main" val="4192003719"/>
                    </a:ext>
                  </a:extLst>
                </a:gridCol>
              </a:tblGrid>
              <a:tr h="1704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91440" marB="9144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92401"/>
                  </a:ext>
                </a:extLst>
              </a:tr>
              <a:tr h="5153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Reference Implementation iterative development continues: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Fix defects</a:t>
                      </a:r>
                      <a:endParaRPr lang="en-US" sz="2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MS Gothic" panose="020B0609070205080204" pitchFamily="49" charset="-128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☐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Syntactic, semantic functional and integration testing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Connectathon, September 14-15, 2019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HL7 Working Group Meeting, Atlanta, GA</a:t>
                      </a:r>
                      <a:endParaRPr lang="en-US" sz="28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7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20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7946D4-2C74-4FD1-847D-B28085D17F27}">
  <ds:schemaRefs>
    <ds:schemaRef ds:uri="http://schemas.microsoft.com/office/2006/documentManagement/types"/>
    <ds:schemaRef ds:uri="http://schemas.microsoft.com/office/2006/metadata/properties"/>
    <ds:schemaRef ds:uri="ba9988bd-10e2-4a39-8d16-ed6eb9f9083e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F3DDE21-2FF0-44F5-8B26-D2A1ECDAD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56BEBD-0371-42BC-AA6F-42211DE65C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205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Post Acute Care Interoperability Working Group  Deliverables 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Post Acute Care Interoperability Working Group Timeline</dc:title>
  <dc:creator>Qudsi, Hibah</dc:creator>
  <cp:lastModifiedBy>David Hill</cp:lastModifiedBy>
  <cp:revision>5</cp:revision>
  <dcterms:created xsi:type="dcterms:W3CDTF">2019-04-22T14:35:07Z</dcterms:created>
  <dcterms:modified xsi:type="dcterms:W3CDTF">2019-04-23T20:07:33Z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