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notesMasterIdLst>
    <p:notesMasterId r:id="rId18"/>
  </p:notesMasterIdLst>
  <p:sldIdLst>
    <p:sldId id="256" r:id="rId6"/>
    <p:sldId id="263" r:id="rId7"/>
    <p:sldId id="267" r:id="rId8"/>
    <p:sldId id="268" r:id="rId9"/>
    <p:sldId id="269" r:id="rId10"/>
    <p:sldId id="265" r:id="rId11"/>
    <p:sldId id="270" r:id="rId12"/>
    <p:sldId id="280" r:id="rId13"/>
    <p:sldId id="271" r:id="rId14"/>
    <p:sldId id="278" r:id="rId15"/>
    <p:sldId id="277"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4119E2-914C-4D8B-9031-45AA6E8B06FE}">
          <p14:sldIdLst>
            <p14:sldId id="256"/>
          </p14:sldIdLst>
        </p14:section>
        <p14:section name="Current Mapping" id="{3DAB1B7F-7DB1-4C1D-9A80-A178185EB86D}">
          <p14:sldIdLst>
            <p14:sldId id="263"/>
            <p14:sldId id="267"/>
            <p14:sldId id="268"/>
            <p14:sldId id="269"/>
            <p14:sldId id="265"/>
            <p14:sldId id="270"/>
          </p14:sldIdLst>
        </p14:section>
        <p14:section name="SPADES" id="{7EA0F5A5-EAF4-48AF-BBE2-8218FC4E7C8E}">
          <p14:sldIdLst>
            <p14:sldId id="280"/>
            <p14:sldId id="271"/>
            <p14:sldId id="278"/>
          </p14:sldIdLst>
        </p14:section>
        <p14:section name="Decisions" id="{57FB83F5-3B18-4D77-B505-439BCA3D7455}">
          <p14:sldIdLst>
            <p14:sldId id="277"/>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Hill" initials="DH" lastIdx="4" clrIdx="0">
    <p:extLst>
      <p:ext uri="{19B8F6BF-5375-455C-9EA6-DF929625EA0E}">
        <p15:presenceInfo xmlns:p15="http://schemas.microsoft.com/office/powerpoint/2012/main" userId="David Hill" providerId="None"/>
      </p:ext>
    </p:extLst>
  </p:cmAuthor>
  <p:cmAuthor id="2" name="Rizvi, Siama" initials="RS" lastIdx="4" clrIdx="1">
    <p:extLst>
      <p:ext uri="{19B8F6BF-5375-455C-9EA6-DF929625EA0E}">
        <p15:presenceInfo xmlns:p15="http://schemas.microsoft.com/office/powerpoint/2012/main" userId="S::RIZVI@MITRE.ORG::a30a8b9a-5391-4b15-b2e0-f92c41bca009" providerId="AD"/>
      </p:ext>
    </p:extLst>
  </p:cmAuthor>
  <p:cmAuthor id="3" name="Skopac, Jessica S" initials="SJS" lastIdx="5" clrIdx="2">
    <p:extLst>
      <p:ext uri="{19B8F6BF-5375-455C-9EA6-DF929625EA0E}">
        <p15:presenceInfo xmlns:p15="http://schemas.microsoft.com/office/powerpoint/2012/main" userId="S::JSKOPAC@MITRE.ORG::634fd837-4742-4121-9b4d-8524b41d1858" providerId="AD"/>
      </p:ext>
    </p:extLst>
  </p:cmAuthor>
  <p:cmAuthor id="4" name="Beth Connor" initials="BC" lastIdx="2" clrIdx="3">
    <p:extLst>
      <p:ext uri="{19B8F6BF-5375-455C-9EA6-DF929625EA0E}">
        <p15:presenceInfo xmlns:p15="http://schemas.microsoft.com/office/powerpoint/2012/main" userId="S-1-5-21-4095628063-3556742122-3606576086-1405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1FB"/>
    <a:srgbClr val="CDE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28" autoAdjust="0"/>
    <p:restoredTop sz="81461" autoAdjust="0"/>
  </p:normalViewPr>
  <p:slideViewPr>
    <p:cSldViewPr snapToGrid="0">
      <p:cViewPr varScale="1">
        <p:scale>
          <a:sx n="89" d="100"/>
          <a:sy n="89" d="100"/>
        </p:scale>
        <p:origin x="90" y="84"/>
      </p:cViewPr>
      <p:guideLst/>
    </p:cSldViewPr>
  </p:slideViewPr>
  <p:outlineViewPr>
    <p:cViewPr>
      <p:scale>
        <a:sx n="33" d="100"/>
        <a:sy n="33" d="100"/>
      </p:scale>
      <p:origin x="0" y="-3892"/>
    </p:cViewPr>
  </p:outlin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50" d="100"/>
          <a:sy n="50" d="100"/>
        </p:scale>
        <p:origin x="2476"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FF2F1-9816-4810-99E9-917DBE7452C4}" type="datetimeFigureOut">
              <a:rPr lang="en-US" smtClean="0"/>
              <a:t>6/25/2019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96C6-5CA3-403A-8CC5-DDBC3C57889C}" type="slidenum">
              <a:rPr lang="en-US" smtClean="0"/>
              <a:t>‹#›</a:t>
            </a:fld>
            <a:endParaRPr lang="en-US"/>
          </a:p>
        </p:txBody>
      </p:sp>
    </p:spTree>
    <p:extLst>
      <p:ext uri="{BB962C8B-B14F-4D97-AF65-F5344CB8AC3E}">
        <p14:creationId xmlns:p14="http://schemas.microsoft.com/office/powerpoint/2010/main" val="200692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a:t>
            </a:fld>
            <a:endParaRPr lang="en-US"/>
          </a:p>
        </p:txBody>
      </p:sp>
    </p:spTree>
    <p:extLst>
      <p:ext uri="{BB962C8B-B14F-4D97-AF65-F5344CB8AC3E}">
        <p14:creationId xmlns:p14="http://schemas.microsoft.com/office/powerpoint/2010/main" val="266755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5</a:t>
            </a:fld>
            <a:endParaRPr lang="en-US"/>
          </a:p>
        </p:txBody>
      </p:sp>
    </p:spTree>
    <p:extLst>
      <p:ext uri="{BB962C8B-B14F-4D97-AF65-F5344CB8AC3E}">
        <p14:creationId xmlns:p14="http://schemas.microsoft.com/office/powerpoint/2010/main" val="183588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7</a:t>
            </a:fld>
            <a:endParaRPr lang="en-US"/>
          </a:p>
        </p:txBody>
      </p:sp>
    </p:spTree>
    <p:extLst>
      <p:ext uri="{BB962C8B-B14F-4D97-AF65-F5344CB8AC3E}">
        <p14:creationId xmlns:p14="http://schemas.microsoft.com/office/powerpoint/2010/main" val="893850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1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1062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52015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93506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514C-7CD9-4185-AC72-FEAE0056B3F3}"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7514C-7CD9-4185-AC72-FEAE0056B3F3}"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0627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7514C-7CD9-4185-AC72-FEAE0056B3F3}" type="datetimeFigureOut">
              <a:rPr lang="en-US" smtClean="0"/>
              <a:t>6/25/2019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0573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7514C-7CD9-4185-AC72-FEAE0056B3F3}" type="datetimeFigureOut">
              <a:rPr lang="en-US" smtClean="0"/>
              <a:t>6/25/2019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71555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A7514C-7CD9-4185-AC72-FEAE0056B3F3}" type="datetimeFigureOut">
              <a:rPr lang="en-US" smtClean="0"/>
              <a:t>6/25/2019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62657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A7514C-7CD9-4185-AC72-FEAE0056B3F3}" type="datetimeFigureOut">
              <a:rPr lang="en-US" smtClean="0"/>
              <a:t>6/25/2019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348612-CAF6-46C0-B59B-85173CB15BEC}" type="slidenum">
              <a:rPr lang="en-US" smtClean="0"/>
              <a:t>‹#›</a:t>
            </a:fld>
            <a:endParaRPr lang="en-US"/>
          </a:p>
        </p:txBody>
      </p:sp>
    </p:spTree>
    <p:extLst>
      <p:ext uri="{BB962C8B-B14F-4D97-AF65-F5344CB8AC3E}">
        <p14:creationId xmlns:p14="http://schemas.microsoft.com/office/powerpoint/2010/main" val="207341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7514C-7CD9-4185-AC72-FEAE0056B3F3}"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54879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A7514C-7CD9-4185-AC72-FEAE0056B3F3}" type="datetimeFigureOut">
              <a:rPr lang="en-US" smtClean="0"/>
              <a:t>6/25/2019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348612-CAF6-46C0-B59B-85173CB15B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79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ms.gov/Medicare/Quality-Initiatives-Patient-Assessment-Instruments/IRF-Quality-Reporting/Downloads/Proposed-Specifications-for-IRF-QRP-Quality-Measures-and-SPADE.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hospitalelderlifeprogram.org/uploads/disclaimers/Short_CAM_Instrument_8-29-2014.pdf" TargetMode="External"/><Relationship Id="rId2" Type="http://schemas.openxmlformats.org/officeDocument/2006/relationships/hyperlink" Target="https://www.mnhospitals.org/Portals/0/Documents/ptsafety/LEAPT%20Delirium/Confusion%20Assessment%20Method%20-%20CAM.pdf" TargetMode="External"/><Relationship Id="rId1" Type="http://schemas.openxmlformats.org/officeDocument/2006/relationships/slideLayout" Target="../slideLayouts/slideLayout2.xml"/><Relationship Id="rId4" Type="http://schemas.openxmlformats.org/officeDocument/2006/relationships/hyperlink" Target="https://www.aacn.org/docs/EventPlanning/WB0016/Delirium-CAM-ICU-gwgqydl2.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cms.gov/Medicare/Quality-Initiatives-Patient-Assessment-Instruments/IRF-Quality-Reporting/Downloads/Proposed-Specifications-for-IRF-QRP-Quality-Measures-and-SPADE.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945-37B5-48A0-AA57-292CE8971082}"/>
              </a:ext>
            </a:extLst>
          </p:cNvPr>
          <p:cNvSpPr>
            <a:spLocks noGrp="1"/>
          </p:cNvSpPr>
          <p:nvPr>
            <p:ph type="ctrTitle"/>
          </p:nvPr>
        </p:nvSpPr>
        <p:spPr/>
        <p:txBody>
          <a:bodyPr/>
          <a:lstStyle/>
          <a:p>
            <a:r>
              <a:rPr lang="en-US" dirty="0">
                <a:solidFill>
                  <a:schemeClr val="tx1"/>
                </a:solidFill>
              </a:rPr>
              <a:t>Current Mapping Of CAM Elements in PAC</a:t>
            </a:r>
          </a:p>
        </p:txBody>
      </p:sp>
      <p:sp>
        <p:nvSpPr>
          <p:cNvPr id="3" name="Subtitle 2">
            <a:extLst>
              <a:ext uri="{FF2B5EF4-FFF2-40B4-BE49-F238E27FC236}">
                <a16:creationId xmlns:a16="http://schemas.microsoft.com/office/drawing/2014/main" id="{CEC506A0-036E-4271-A628-133874C0C0A0}"/>
              </a:ext>
            </a:extLst>
          </p:cNvPr>
          <p:cNvSpPr>
            <a:spLocks noGrp="1"/>
          </p:cNvSpPr>
          <p:nvPr>
            <p:ph type="subTitle" idx="1"/>
          </p:nvPr>
        </p:nvSpPr>
        <p:spPr/>
        <p:txBody>
          <a:bodyPr/>
          <a:lstStyle/>
          <a:p>
            <a:r>
              <a:rPr lang="en-US" dirty="0" err="1"/>
              <a:t>Pacio</a:t>
            </a:r>
            <a:r>
              <a:rPr lang="en-US" dirty="0"/>
              <a:t> project</a:t>
            </a:r>
          </a:p>
        </p:txBody>
      </p:sp>
    </p:spTree>
    <p:extLst>
      <p:ext uri="{BB962C8B-B14F-4D97-AF65-F5344CB8AC3E}">
        <p14:creationId xmlns:p14="http://schemas.microsoft.com/office/powerpoint/2010/main" val="393590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6313-E631-4AEC-874C-FF1098D5286D}"/>
              </a:ext>
            </a:extLst>
          </p:cNvPr>
          <p:cNvSpPr>
            <a:spLocks noGrp="1"/>
          </p:cNvSpPr>
          <p:nvPr>
            <p:ph type="title"/>
          </p:nvPr>
        </p:nvSpPr>
        <p:spPr/>
        <p:txBody>
          <a:bodyPr/>
          <a:lstStyle/>
          <a:p>
            <a:r>
              <a:rPr lang="en-US" b="1" dirty="0">
                <a:solidFill>
                  <a:schemeClr val="tx1"/>
                </a:solidFill>
              </a:rPr>
              <a:t>Proposed SPADE Mockup</a:t>
            </a:r>
          </a:p>
        </p:txBody>
      </p:sp>
      <p:pic>
        <p:nvPicPr>
          <p:cNvPr id="4" name="Content Placeholder 3">
            <a:extLst>
              <a:ext uri="{FF2B5EF4-FFF2-40B4-BE49-F238E27FC236}">
                <a16:creationId xmlns:a16="http://schemas.microsoft.com/office/drawing/2014/main" id="{183AE725-10F8-4597-BCB9-3FE5493CFED3}"/>
              </a:ext>
            </a:extLst>
          </p:cNvPr>
          <p:cNvPicPr>
            <a:picLocks noGrp="1" noChangeAspect="1"/>
          </p:cNvPicPr>
          <p:nvPr>
            <p:ph idx="1"/>
          </p:nvPr>
        </p:nvPicPr>
        <p:blipFill>
          <a:blip r:embed="rId2"/>
          <a:stretch>
            <a:fillRect/>
          </a:stretch>
        </p:blipFill>
        <p:spPr>
          <a:xfrm>
            <a:off x="1097280" y="1878347"/>
            <a:ext cx="5380454" cy="4436203"/>
          </a:xfrm>
          <a:prstGeom prst="rect">
            <a:avLst/>
          </a:prstGeom>
        </p:spPr>
      </p:pic>
      <p:sp>
        <p:nvSpPr>
          <p:cNvPr id="5" name="TextBox 4">
            <a:extLst>
              <a:ext uri="{FF2B5EF4-FFF2-40B4-BE49-F238E27FC236}">
                <a16:creationId xmlns:a16="http://schemas.microsoft.com/office/drawing/2014/main" id="{86CC0CD8-005C-4627-A0FB-B32461C2245B}"/>
              </a:ext>
            </a:extLst>
          </p:cNvPr>
          <p:cNvSpPr txBox="1"/>
          <p:nvPr/>
        </p:nvSpPr>
        <p:spPr>
          <a:xfrm>
            <a:off x="6678730" y="1878347"/>
            <a:ext cx="4476950" cy="830997"/>
          </a:xfrm>
          <a:prstGeom prst="rect">
            <a:avLst/>
          </a:prstGeom>
          <a:noFill/>
        </p:spPr>
        <p:txBody>
          <a:bodyPr wrap="square" rtlCol="0">
            <a:spAutoFit/>
          </a:bodyPr>
          <a:lstStyle/>
          <a:p>
            <a:r>
              <a:rPr lang="en-US" sz="1200" dirty="0">
                <a:solidFill>
                  <a:schemeClr val="accent2"/>
                </a:solidFill>
                <a:hlinkClick r:id="rId3">
                  <a:extLst>
                    <a:ext uri="{A12FA001-AC4F-418D-AE19-62706E023703}">
                      <ahyp:hlinkClr xmlns:ahyp="http://schemas.microsoft.com/office/drawing/2018/hyperlinkcolor" val="tx"/>
                    </a:ext>
                  </a:extLst>
                </a:hlinkClick>
              </a:rPr>
              <a:t>https://www.cms.gov/Medicare/Quality-Initiatives-Patient-Assessment-Instruments/IRF-Quality-Reporting/Downloads/Proposed-Specifications-for-IRF-QRP-Quality-Measures-and-SPADE.pdf</a:t>
            </a:r>
            <a:r>
              <a:rPr lang="en-US" sz="1200" dirty="0">
                <a:solidFill>
                  <a:schemeClr val="accent2"/>
                </a:solidFill>
              </a:rPr>
              <a:t> </a:t>
            </a:r>
          </a:p>
        </p:txBody>
      </p:sp>
    </p:spTree>
    <p:extLst>
      <p:ext uri="{BB962C8B-B14F-4D97-AF65-F5344CB8AC3E}">
        <p14:creationId xmlns:p14="http://schemas.microsoft.com/office/powerpoint/2010/main" val="150487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B131-95A6-4AF9-8409-231A121E5A44}"/>
              </a:ext>
            </a:extLst>
          </p:cNvPr>
          <p:cNvSpPr>
            <a:spLocks noGrp="1"/>
          </p:cNvSpPr>
          <p:nvPr>
            <p:ph type="title"/>
          </p:nvPr>
        </p:nvSpPr>
        <p:spPr/>
        <p:txBody>
          <a:bodyPr/>
          <a:lstStyle/>
          <a:p>
            <a:r>
              <a:rPr lang="en-US" b="1" dirty="0">
                <a:solidFill>
                  <a:schemeClr val="tx1"/>
                </a:solidFill>
              </a:rPr>
              <a:t>CAM (Short versus Full)</a:t>
            </a:r>
          </a:p>
        </p:txBody>
      </p:sp>
      <p:graphicFrame>
        <p:nvGraphicFramePr>
          <p:cNvPr id="4" name="Content Placeholder 3">
            <a:extLst>
              <a:ext uri="{FF2B5EF4-FFF2-40B4-BE49-F238E27FC236}">
                <a16:creationId xmlns:a16="http://schemas.microsoft.com/office/drawing/2014/main" id="{90B7EEF6-8EE3-49FD-A550-F5CD9583AF9E}"/>
              </a:ext>
            </a:extLst>
          </p:cNvPr>
          <p:cNvGraphicFramePr>
            <a:graphicFrameLocks noGrp="1"/>
          </p:cNvGraphicFramePr>
          <p:nvPr>
            <p:ph idx="1"/>
            <p:extLst>
              <p:ext uri="{D42A27DB-BD31-4B8C-83A1-F6EECF244321}">
                <p14:modId xmlns:p14="http://schemas.microsoft.com/office/powerpoint/2010/main" val="1193188813"/>
              </p:ext>
            </p:extLst>
          </p:nvPr>
        </p:nvGraphicFramePr>
        <p:xfrm>
          <a:off x="1096963" y="1846263"/>
          <a:ext cx="5608638" cy="4348480"/>
        </p:xfrm>
        <a:graphic>
          <a:graphicData uri="http://schemas.openxmlformats.org/drawingml/2006/table">
            <a:tbl>
              <a:tblPr firstRow="1" bandRow="1">
                <a:tableStyleId>{5C22544A-7EE6-4342-B048-85BDC9FD1C3A}</a:tableStyleId>
              </a:tblPr>
              <a:tblGrid>
                <a:gridCol w="3390797">
                  <a:extLst>
                    <a:ext uri="{9D8B030D-6E8A-4147-A177-3AD203B41FA5}">
                      <a16:colId xmlns:a16="http://schemas.microsoft.com/office/drawing/2014/main" val="1532975330"/>
                    </a:ext>
                  </a:extLst>
                </a:gridCol>
                <a:gridCol w="693075">
                  <a:extLst>
                    <a:ext uri="{9D8B030D-6E8A-4147-A177-3AD203B41FA5}">
                      <a16:colId xmlns:a16="http://schemas.microsoft.com/office/drawing/2014/main" val="1719474857"/>
                    </a:ext>
                  </a:extLst>
                </a:gridCol>
                <a:gridCol w="762383">
                  <a:extLst>
                    <a:ext uri="{9D8B030D-6E8A-4147-A177-3AD203B41FA5}">
                      <a16:colId xmlns:a16="http://schemas.microsoft.com/office/drawing/2014/main" val="2160440711"/>
                    </a:ext>
                  </a:extLst>
                </a:gridCol>
                <a:gridCol w="762383">
                  <a:extLst>
                    <a:ext uri="{9D8B030D-6E8A-4147-A177-3AD203B41FA5}">
                      <a16:colId xmlns:a16="http://schemas.microsoft.com/office/drawing/2014/main" val="1196408269"/>
                    </a:ext>
                  </a:extLst>
                </a:gridCol>
              </a:tblGrid>
              <a:tr h="370840">
                <a:tc>
                  <a:txBody>
                    <a:bodyPr/>
                    <a:lstStyle/>
                    <a:p>
                      <a:r>
                        <a:rPr lang="en-US" dirty="0"/>
                        <a:t>CAM Items</a:t>
                      </a:r>
                    </a:p>
                  </a:txBody>
                  <a:tcPr/>
                </a:tc>
                <a:tc>
                  <a:txBody>
                    <a:bodyPr/>
                    <a:lstStyle/>
                    <a:p>
                      <a:r>
                        <a:rPr lang="en-US" dirty="0"/>
                        <a:t>CAM</a:t>
                      </a:r>
                    </a:p>
                  </a:txBody>
                  <a:tcPr/>
                </a:tc>
                <a:tc>
                  <a:txBody>
                    <a:bodyPr/>
                    <a:lstStyle/>
                    <a:p>
                      <a:r>
                        <a:rPr lang="en-US" dirty="0"/>
                        <a:t>Short CAM</a:t>
                      </a:r>
                    </a:p>
                  </a:txBody>
                  <a:tcPr/>
                </a:tc>
                <a:tc>
                  <a:txBody>
                    <a:bodyPr/>
                    <a:lstStyle/>
                    <a:p>
                      <a:r>
                        <a:rPr lang="en-US" dirty="0"/>
                        <a:t>CAM-ICU*</a:t>
                      </a:r>
                    </a:p>
                  </a:txBody>
                  <a:tcPr/>
                </a:tc>
                <a:extLst>
                  <a:ext uri="{0D108BD9-81ED-4DB2-BD59-A6C34878D82A}">
                    <a16:rowId xmlns:a16="http://schemas.microsoft.com/office/drawing/2014/main" val="3675255122"/>
                  </a:ext>
                </a:extLst>
              </a:tr>
              <a:tr h="370840">
                <a:tc>
                  <a:txBody>
                    <a:bodyPr/>
                    <a:lstStyle/>
                    <a:p>
                      <a:r>
                        <a:rPr lang="en-US" dirty="0"/>
                        <a:t>Acute Onset</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3501317180"/>
                  </a:ext>
                </a:extLst>
              </a:tr>
              <a:tr h="370840">
                <a:tc>
                  <a:txBody>
                    <a:bodyPr/>
                    <a:lstStyle/>
                    <a:p>
                      <a:r>
                        <a:rPr lang="en-US" dirty="0"/>
                        <a:t>Inattention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1850418342"/>
                  </a:ext>
                </a:extLst>
              </a:tr>
              <a:tr h="370840">
                <a:tc>
                  <a:txBody>
                    <a:bodyPr/>
                    <a:lstStyle/>
                    <a:p>
                      <a:r>
                        <a:rPr lang="en-US" dirty="0"/>
                        <a:t>Disorganized thinking</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2390015986"/>
                  </a:ext>
                </a:extLst>
              </a:tr>
              <a:tr h="370840">
                <a:tc>
                  <a:txBody>
                    <a:bodyPr/>
                    <a:lstStyle/>
                    <a:p>
                      <a:r>
                        <a:rPr lang="en-US" dirty="0"/>
                        <a:t>Altered Level of Consciousness</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3452281628"/>
                  </a:ext>
                </a:extLst>
              </a:tr>
              <a:tr h="370840">
                <a:tc>
                  <a:txBody>
                    <a:bodyPr/>
                    <a:lstStyle/>
                    <a:p>
                      <a:r>
                        <a:rPr lang="en-US" dirty="0"/>
                        <a:t>Disorientation</a:t>
                      </a:r>
                    </a:p>
                  </a:txBody>
                  <a:tcPr/>
                </a:tc>
                <a:tc>
                  <a:txBody>
                    <a:bodyPr/>
                    <a:lstStyle/>
                    <a:p>
                      <a:r>
                        <a:rPr lang="en-US" dirty="0"/>
                        <a:t>x</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20900863"/>
                  </a:ext>
                </a:extLst>
              </a:tr>
              <a:tr h="370840">
                <a:tc>
                  <a:txBody>
                    <a:bodyPr/>
                    <a:lstStyle/>
                    <a:p>
                      <a:r>
                        <a:rPr lang="en-US" dirty="0"/>
                        <a:t>Memory Impairment</a:t>
                      </a:r>
                    </a:p>
                  </a:txBody>
                  <a:tcPr/>
                </a:tc>
                <a:tc>
                  <a:txBody>
                    <a:bodyPr/>
                    <a:lstStyle/>
                    <a:p>
                      <a:r>
                        <a:rPr lang="en-US" dirty="0"/>
                        <a:t>x</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41286099"/>
                  </a:ext>
                </a:extLst>
              </a:tr>
              <a:tr h="370840">
                <a:tc>
                  <a:txBody>
                    <a:bodyPr/>
                    <a:lstStyle/>
                    <a:p>
                      <a:r>
                        <a:rPr lang="en-US" dirty="0"/>
                        <a:t>Perceptual Disturbances</a:t>
                      </a:r>
                    </a:p>
                  </a:txBody>
                  <a:tcPr/>
                </a:tc>
                <a:tc>
                  <a:txBody>
                    <a:bodyPr/>
                    <a:lstStyle/>
                    <a:p>
                      <a:r>
                        <a:rPr lang="en-US" dirty="0"/>
                        <a:t>x</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43726800"/>
                  </a:ext>
                </a:extLst>
              </a:tr>
              <a:tr h="370840">
                <a:tc>
                  <a:txBody>
                    <a:bodyPr/>
                    <a:lstStyle/>
                    <a:p>
                      <a:r>
                        <a:rPr lang="en-US" dirty="0"/>
                        <a:t>Psychomotor Agitation</a:t>
                      </a:r>
                    </a:p>
                  </a:txBody>
                  <a:tcPr/>
                </a:tc>
                <a:tc>
                  <a:txBody>
                    <a:bodyPr/>
                    <a:lstStyle/>
                    <a:p>
                      <a:r>
                        <a:rPr lang="en-US" dirty="0"/>
                        <a:t>x</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72383886"/>
                  </a:ext>
                </a:extLst>
              </a:tr>
              <a:tr h="370840">
                <a:tc>
                  <a:txBody>
                    <a:bodyPr/>
                    <a:lstStyle/>
                    <a:p>
                      <a:r>
                        <a:rPr lang="en-US" dirty="0"/>
                        <a:t>Psychomotor Retardation</a:t>
                      </a:r>
                    </a:p>
                  </a:txBody>
                  <a:tcPr/>
                </a:tc>
                <a:tc>
                  <a:txBody>
                    <a:bodyPr/>
                    <a:lstStyle/>
                    <a:p>
                      <a:r>
                        <a:rPr lang="en-US" dirty="0"/>
                        <a:t>x</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56069870"/>
                  </a:ext>
                </a:extLst>
              </a:tr>
              <a:tr h="370840">
                <a:tc>
                  <a:txBody>
                    <a:bodyPr/>
                    <a:lstStyle/>
                    <a:p>
                      <a:r>
                        <a:rPr lang="en-US" dirty="0"/>
                        <a:t>Altered Sleep-Wake Cycle</a:t>
                      </a:r>
                    </a:p>
                  </a:txBody>
                  <a:tcPr/>
                </a:tc>
                <a:tc>
                  <a:txBody>
                    <a:bodyPr/>
                    <a:lstStyle/>
                    <a:p>
                      <a:r>
                        <a:rPr lang="en-US" dirty="0"/>
                        <a:t>x</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39723730"/>
                  </a:ext>
                </a:extLst>
              </a:tr>
            </a:tbl>
          </a:graphicData>
        </a:graphic>
      </p:graphicFrame>
      <p:sp>
        <p:nvSpPr>
          <p:cNvPr id="7" name="TextBox 6">
            <a:extLst>
              <a:ext uri="{FF2B5EF4-FFF2-40B4-BE49-F238E27FC236}">
                <a16:creationId xmlns:a16="http://schemas.microsoft.com/office/drawing/2014/main" id="{0E1EC837-61E9-46FF-819A-AAEFE05DBC20}"/>
              </a:ext>
            </a:extLst>
          </p:cNvPr>
          <p:cNvSpPr txBox="1"/>
          <p:nvPr/>
        </p:nvSpPr>
        <p:spPr>
          <a:xfrm>
            <a:off x="6962274" y="1846263"/>
            <a:ext cx="4193406" cy="4031873"/>
          </a:xfrm>
          <a:prstGeom prst="rect">
            <a:avLst/>
          </a:prstGeom>
          <a:noFill/>
        </p:spPr>
        <p:txBody>
          <a:bodyPr wrap="square" rtlCol="0">
            <a:spAutoFit/>
          </a:bodyPr>
          <a:lstStyle/>
          <a:p>
            <a:r>
              <a:rPr lang="en-US" sz="1600" b="1" dirty="0"/>
              <a:t>CAM:</a:t>
            </a:r>
            <a:endParaRPr lang="en-US" sz="1600" b="1" dirty="0">
              <a:hlinkClick r:id="rId2">
                <a:extLst>
                  <a:ext uri="{A12FA001-AC4F-418D-AE19-62706E023703}">
                    <ahyp:hlinkClr xmlns:ahyp="http://schemas.microsoft.com/office/drawing/2018/hyperlinkcolor" val="tx"/>
                  </a:ext>
                </a:extLst>
              </a:hlinkClick>
            </a:endParaRPr>
          </a:p>
          <a:p>
            <a:r>
              <a:rPr lang="en-US" sz="1600" dirty="0">
                <a:solidFill>
                  <a:schemeClr val="accent2"/>
                </a:solidFill>
                <a:hlinkClick r:id="rId2">
                  <a:extLst>
                    <a:ext uri="{A12FA001-AC4F-418D-AE19-62706E023703}">
                      <ahyp:hlinkClr xmlns:ahyp="http://schemas.microsoft.com/office/drawing/2018/hyperlinkcolor" val="tx"/>
                    </a:ext>
                  </a:extLst>
                </a:hlinkClick>
              </a:rPr>
              <a:t>https://www.mnhospitals.org/Portals/0/Documents/ptsafety/LEAPT%20Delirium/Confusion%20Assessment%20Method%20-%20CAM.pdf</a:t>
            </a:r>
            <a:r>
              <a:rPr lang="en-US" sz="1600" dirty="0">
                <a:solidFill>
                  <a:schemeClr val="accent2"/>
                </a:solidFill>
              </a:rPr>
              <a:t> </a:t>
            </a:r>
          </a:p>
          <a:p>
            <a:endParaRPr lang="en-US" sz="1600" dirty="0">
              <a:solidFill>
                <a:schemeClr val="accent2"/>
              </a:solidFill>
            </a:endParaRPr>
          </a:p>
          <a:p>
            <a:r>
              <a:rPr lang="en-US" sz="1600" b="1" dirty="0"/>
              <a:t>Short CAM:</a:t>
            </a:r>
          </a:p>
          <a:p>
            <a:r>
              <a:rPr lang="en-US" sz="1600" dirty="0">
                <a:solidFill>
                  <a:schemeClr val="accent2"/>
                </a:solidFill>
                <a:hlinkClick r:id="rId3">
                  <a:extLst>
                    <a:ext uri="{A12FA001-AC4F-418D-AE19-62706E023703}">
                      <ahyp:hlinkClr xmlns:ahyp="http://schemas.microsoft.com/office/drawing/2018/hyperlinkcolor" val="tx"/>
                    </a:ext>
                  </a:extLst>
                </a:hlinkClick>
              </a:rPr>
              <a:t>https://www.hospitalelderlifeprogram.org/uploads/disclaimers/Short_CAM_Instrument_8-29-2014.pdf</a:t>
            </a:r>
            <a:r>
              <a:rPr lang="en-US" sz="1600" dirty="0">
                <a:solidFill>
                  <a:schemeClr val="accent2"/>
                </a:solidFill>
              </a:rPr>
              <a:t> </a:t>
            </a:r>
          </a:p>
          <a:p>
            <a:endParaRPr lang="en-US" sz="1600" dirty="0">
              <a:solidFill>
                <a:schemeClr val="accent2"/>
              </a:solidFill>
            </a:endParaRPr>
          </a:p>
          <a:p>
            <a:r>
              <a:rPr lang="en-US" sz="1600" b="1" dirty="0"/>
              <a:t>CAM- ICU:</a:t>
            </a:r>
          </a:p>
          <a:p>
            <a:r>
              <a:rPr lang="en-US" sz="1600" dirty="0">
                <a:solidFill>
                  <a:schemeClr val="accent2"/>
                </a:solidFill>
                <a:hlinkClick r:id="rId4">
                  <a:extLst>
                    <a:ext uri="{A12FA001-AC4F-418D-AE19-62706E023703}">
                      <ahyp:hlinkClr xmlns:ahyp="http://schemas.microsoft.com/office/drawing/2018/hyperlinkcolor" val="tx"/>
                    </a:ext>
                  </a:extLst>
                </a:hlinkClick>
              </a:rPr>
              <a:t>https://www.aacn.org/docs/EventPlanning/WB0016/Delirium-CAM-ICU-gwgqydl2.pdf</a:t>
            </a:r>
            <a:endParaRPr lang="en-US" sz="1600" dirty="0">
              <a:solidFill>
                <a:schemeClr val="accent2"/>
              </a:solidFill>
            </a:endParaRPr>
          </a:p>
          <a:p>
            <a:endParaRPr lang="en-US" sz="1600" dirty="0"/>
          </a:p>
          <a:p>
            <a:r>
              <a:rPr lang="en-US" sz="1600" dirty="0"/>
              <a:t>*Contains ICU specific items such as sedation scores</a:t>
            </a:r>
          </a:p>
        </p:txBody>
      </p:sp>
    </p:spTree>
    <p:extLst>
      <p:ext uri="{BB962C8B-B14F-4D97-AF65-F5344CB8AC3E}">
        <p14:creationId xmlns:p14="http://schemas.microsoft.com/office/powerpoint/2010/main" val="17707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77CF-6469-4CDB-89D1-A8C9A6A8DC96}"/>
              </a:ext>
            </a:extLst>
          </p:cNvPr>
          <p:cNvSpPr>
            <a:spLocks noGrp="1"/>
          </p:cNvSpPr>
          <p:nvPr>
            <p:ph type="title"/>
          </p:nvPr>
        </p:nvSpPr>
        <p:spPr/>
        <p:txBody>
          <a:bodyPr/>
          <a:lstStyle/>
          <a:p>
            <a:r>
              <a:rPr lang="en-US" b="1" dirty="0">
                <a:solidFill>
                  <a:schemeClr val="tx1"/>
                </a:solidFill>
              </a:rPr>
              <a:t>Questions</a:t>
            </a:r>
          </a:p>
        </p:txBody>
      </p:sp>
      <p:sp>
        <p:nvSpPr>
          <p:cNvPr id="3" name="Content Placeholder 2">
            <a:extLst>
              <a:ext uri="{FF2B5EF4-FFF2-40B4-BE49-F238E27FC236}">
                <a16:creationId xmlns:a16="http://schemas.microsoft.com/office/drawing/2014/main" id="{69ED8D8A-B095-4AFB-BDBC-783B80DD81C8}"/>
              </a:ext>
            </a:extLst>
          </p:cNvPr>
          <p:cNvSpPr>
            <a:spLocks noGrp="1"/>
          </p:cNvSpPr>
          <p:nvPr>
            <p:ph idx="1"/>
          </p:nvPr>
        </p:nvSpPr>
        <p:spPr/>
        <p:txBody>
          <a:bodyPr>
            <a:normAutofit/>
          </a:bodyPr>
          <a:lstStyle/>
          <a:p>
            <a:r>
              <a:rPr lang="en-US" sz="2800" dirty="0">
                <a:solidFill>
                  <a:schemeClr val="tx1"/>
                </a:solidFill>
              </a:rPr>
              <a:t>What version of CAM should we be using?</a:t>
            </a:r>
          </a:p>
          <a:p>
            <a:pPr marL="0" indent="0">
              <a:buNone/>
            </a:pPr>
            <a:endParaRPr lang="en-US" sz="2800" dirty="0">
              <a:solidFill>
                <a:schemeClr val="tx1"/>
              </a:solidFill>
            </a:endParaRPr>
          </a:p>
          <a:p>
            <a:endParaRPr lang="en-US" sz="2800" dirty="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147403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5E84-C8FB-4484-B96C-9BB8BEBB0E91}"/>
              </a:ext>
            </a:extLst>
          </p:cNvPr>
          <p:cNvSpPr>
            <a:spLocks noGrp="1"/>
          </p:cNvSpPr>
          <p:nvPr>
            <p:ph type="title"/>
          </p:nvPr>
        </p:nvSpPr>
        <p:spPr>
          <a:xfrm>
            <a:off x="1097280" y="286603"/>
            <a:ext cx="10058400" cy="1450757"/>
          </a:xfrm>
        </p:spPr>
        <p:txBody>
          <a:bodyPr/>
          <a:lstStyle/>
          <a:p>
            <a:r>
              <a:rPr lang="en-US" b="1">
                <a:solidFill>
                  <a:schemeClr val="tx1"/>
                </a:solidFill>
              </a:rPr>
              <a:t>Acute Onset </a:t>
            </a:r>
            <a:endParaRPr lang="en-US" b="1" dirty="0">
              <a:solidFill>
                <a:schemeClr val="tx1"/>
              </a:solidFill>
            </a:endParaRPr>
          </a:p>
        </p:txBody>
      </p:sp>
      <p:graphicFrame>
        <p:nvGraphicFramePr>
          <p:cNvPr id="4" name="Content Placeholder 3">
            <a:extLst>
              <a:ext uri="{FF2B5EF4-FFF2-40B4-BE49-F238E27FC236}">
                <a16:creationId xmlns:a16="http://schemas.microsoft.com/office/drawing/2014/main" id="{62711DDD-15E5-4092-A98E-C921293DDF14}"/>
              </a:ext>
            </a:extLst>
          </p:cNvPr>
          <p:cNvGraphicFramePr>
            <a:graphicFrameLocks noGrp="1"/>
          </p:cNvGraphicFramePr>
          <p:nvPr>
            <p:ph idx="1"/>
            <p:extLst>
              <p:ext uri="{D42A27DB-BD31-4B8C-83A1-F6EECF244321}">
                <p14:modId xmlns:p14="http://schemas.microsoft.com/office/powerpoint/2010/main" val="669757239"/>
              </p:ext>
            </p:extLst>
          </p:nvPr>
        </p:nvGraphicFramePr>
        <p:xfrm>
          <a:off x="1097280" y="1840832"/>
          <a:ext cx="10058402" cy="2999964"/>
        </p:xfrm>
        <a:graphic>
          <a:graphicData uri="http://schemas.openxmlformats.org/drawingml/2006/table">
            <a:tbl>
              <a:tblPr/>
              <a:tblGrid>
                <a:gridCol w="1581374">
                  <a:extLst>
                    <a:ext uri="{9D8B030D-6E8A-4147-A177-3AD203B41FA5}">
                      <a16:colId xmlns:a16="http://schemas.microsoft.com/office/drawing/2014/main" val="3060915530"/>
                    </a:ext>
                  </a:extLst>
                </a:gridCol>
                <a:gridCol w="4031348">
                  <a:extLst>
                    <a:ext uri="{9D8B030D-6E8A-4147-A177-3AD203B41FA5}">
                      <a16:colId xmlns:a16="http://schemas.microsoft.com/office/drawing/2014/main" val="2798015165"/>
                    </a:ext>
                  </a:extLst>
                </a:gridCol>
                <a:gridCol w="4445680">
                  <a:extLst>
                    <a:ext uri="{9D8B030D-6E8A-4147-A177-3AD203B41FA5}">
                      <a16:colId xmlns:a16="http://schemas.microsoft.com/office/drawing/2014/main" val="1239748743"/>
                    </a:ext>
                  </a:extLst>
                </a:gridCol>
              </a:tblGrid>
              <a:tr h="356982">
                <a:tc>
                  <a:txBody>
                    <a:bodyPr/>
                    <a:lstStyle/>
                    <a:p>
                      <a:pPr marL="0" marR="0">
                        <a:spcBef>
                          <a:spcPts val="0"/>
                        </a:spcBef>
                        <a:spcAft>
                          <a:spcPts val="0"/>
                        </a:spcAft>
                      </a:pPr>
                      <a:r>
                        <a:rPr lang="en-US" sz="1400" b="1" dirty="0">
                          <a:effectLst/>
                        </a:rPr>
                        <a:t>Item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b="1" dirty="0">
                          <a:effectLst/>
                        </a:rPr>
                        <a:t>MDS:</a:t>
                      </a:r>
                      <a:r>
                        <a:rPr lang="en-US" sz="1400" dirty="0">
                          <a:effectLst/>
                        </a:rPr>
                        <a:t> </a:t>
                      </a:r>
                      <a:r>
                        <a:rPr lang="en-US" sz="1400" b="1" dirty="0">
                          <a:solidFill>
                            <a:schemeClr val="tx1"/>
                          </a:solidFill>
                        </a:rPr>
                        <a:t>C1310A</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rPr>
                        <a:t>LCDS:</a:t>
                      </a:r>
                      <a:r>
                        <a:rPr lang="en-US" sz="1400" dirty="0">
                          <a:effectLst/>
                        </a:rPr>
                        <a:t> </a:t>
                      </a:r>
                      <a:r>
                        <a:rPr lang="en-US" sz="1400" b="1" dirty="0">
                          <a:solidFill>
                            <a:schemeClr val="tx1"/>
                          </a:solidFill>
                        </a:rPr>
                        <a:t>C1610A </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9966169"/>
                  </a:ext>
                </a:extLst>
              </a:tr>
              <a:tr h="356982">
                <a:tc>
                  <a:txBody>
                    <a:bodyPr/>
                    <a:lstStyle/>
                    <a:p>
                      <a:pPr marL="0" marR="0">
                        <a:spcBef>
                          <a:spcPts val="0"/>
                        </a:spcBef>
                        <a:spcAft>
                          <a:spcPts val="0"/>
                        </a:spcAft>
                      </a:pPr>
                      <a:r>
                        <a:rPr lang="en-US" sz="1400" b="1" dirty="0">
                          <a:effectLst/>
                        </a:rPr>
                        <a:t>Section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dirty="0">
                          <a:effectLst/>
                        </a:rPr>
                        <a:t>Section C: Cognitive Patterns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Section C: Cognitive Patterns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6154069"/>
                  </a:ext>
                </a:extLst>
              </a:tr>
              <a:tr h="302485">
                <a:tc>
                  <a:txBody>
                    <a:bodyPr/>
                    <a:lstStyle/>
                    <a:p>
                      <a:pPr marL="0" marR="0">
                        <a:spcBef>
                          <a:spcPts val="0"/>
                        </a:spcBef>
                        <a:spcAft>
                          <a:spcPts val="0"/>
                        </a:spcAft>
                      </a:pPr>
                      <a:r>
                        <a:rPr lang="en-US" sz="1400" b="1" dirty="0">
                          <a:effectLst/>
                        </a:rPr>
                        <a:t>Short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dirty="0">
                          <a:effectLst/>
                        </a:rPr>
                        <a:t>CAM: Acute onset mental status change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CAM: Acute onset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680285"/>
                  </a:ext>
                </a:extLst>
              </a:tr>
              <a:tr h="725963">
                <a:tc>
                  <a:txBody>
                    <a:bodyPr/>
                    <a:lstStyle/>
                    <a:p>
                      <a:pPr marL="0" marR="0">
                        <a:spcBef>
                          <a:spcPts val="0"/>
                        </a:spcBef>
                        <a:spcAft>
                          <a:spcPts val="0"/>
                        </a:spcAft>
                      </a:pPr>
                      <a:r>
                        <a:rPr lang="en-US" sz="1400" b="1" dirty="0">
                          <a:effectLst/>
                        </a:rPr>
                        <a:t>Question Text: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dirty="0">
                          <a:effectLst/>
                        </a:rPr>
                        <a:t>Acute Onset Mental Status Change. Is there evidence of an acute change in mental status from the {patient's/resident's} baseline?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Is there evidence of an acute change in mental status from the {patient's/resident's} baseline?</a:t>
                      </a:r>
                    </a:p>
                    <a:p>
                      <a:pPr marL="0" marR="0">
                        <a:spcBef>
                          <a:spcPts val="0"/>
                        </a:spcBef>
                        <a:spcAft>
                          <a:spcPts val="0"/>
                        </a:spcAft>
                      </a:pP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115046"/>
                  </a:ext>
                </a:extLst>
              </a:tr>
              <a:tr h="937702">
                <a:tc>
                  <a:txBody>
                    <a:bodyPr/>
                    <a:lstStyle/>
                    <a:p>
                      <a:pPr marL="0" marR="0">
                        <a:spcBef>
                          <a:spcPts val="0"/>
                        </a:spcBef>
                        <a:spcAft>
                          <a:spcPts val="0"/>
                        </a:spcAft>
                      </a:pPr>
                      <a:r>
                        <a:rPr lang="fr-FR" sz="1400" b="1" dirty="0" err="1">
                          <a:effectLst/>
                        </a:rPr>
                        <a:t>Valid</a:t>
                      </a:r>
                      <a:r>
                        <a:rPr lang="fr-FR" sz="1400" b="1" dirty="0">
                          <a:effectLst/>
                        </a:rPr>
                        <a:t> </a:t>
                      </a:r>
                      <a:r>
                        <a:rPr lang="fr-FR" sz="1400" b="1" dirty="0" err="1">
                          <a:effectLst/>
                        </a:rPr>
                        <a:t>Response</a:t>
                      </a:r>
                      <a:r>
                        <a:rPr lang="fr-FR" sz="1400" b="1" dirty="0">
                          <a:effectLst/>
                        </a:rPr>
                        <a:t> Values (Code, </a:t>
                      </a:r>
                      <a:r>
                        <a:rPr lang="fr-FR" sz="1400" b="1" dirty="0" err="1">
                          <a:effectLst/>
                        </a:rPr>
                        <a:t>Text</a:t>
                      </a:r>
                      <a:r>
                        <a:rPr lang="fr-FR" sz="1400" b="1" dirty="0">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dirty="0">
                          <a:effectLst/>
                        </a:rPr>
                        <a:t>0 No</a:t>
                      </a:r>
                      <a:br>
                        <a:rPr lang="en-US" sz="1400" dirty="0">
                          <a:effectLst/>
                        </a:rPr>
                      </a:br>
                      <a:r>
                        <a:rPr lang="en-US" sz="1400" dirty="0">
                          <a:effectLst/>
                        </a:rPr>
                        <a:t>1 Yes</a:t>
                      </a:r>
                      <a:br>
                        <a:rPr lang="en-US" sz="1400" dirty="0">
                          <a:effectLst/>
                        </a:rPr>
                      </a:br>
                      <a:r>
                        <a:rPr lang="en-US" sz="1400" dirty="0">
                          <a:effectLst/>
                        </a:rPr>
                        <a:t>^ Blank (skip pattern)</a:t>
                      </a:r>
                      <a:br>
                        <a:rPr lang="en-US" sz="1400" dirty="0">
                          <a:effectLst/>
                        </a:rPr>
                      </a:br>
                      <a:r>
                        <a:rPr lang="en-US" sz="1400" dirty="0">
                          <a:effectLst/>
                        </a:rPr>
                        <a:t>- Not assessed/no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0 No</a:t>
                      </a:r>
                      <a:br>
                        <a:rPr lang="en-US" sz="1400" dirty="0">
                          <a:effectLst/>
                        </a:rPr>
                      </a:br>
                      <a:r>
                        <a:rPr lang="en-US" sz="1400" dirty="0">
                          <a:effectLst/>
                        </a:rPr>
                        <a:t>1 Yes</a:t>
                      </a:r>
                      <a:br>
                        <a:rPr lang="en-US" sz="1400" dirty="0">
                          <a:effectLst/>
                        </a:rPr>
                      </a:br>
                      <a:r>
                        <a:rPr lang="en-US" sz="1400" dirty="0">
                          <a:effectLst/>
                        </a:rPr>
                        <a:t>^ Blank (skip pattern)</a:t>
                      </a:r>
                      <a:br>
                        <a:rPr lang="en-US" sz="1400" dirty="0">
                          <a:effectLst/>
                        </a:rPr>
                      </a:br>
                      <a:r>
                        <a:rPr lang="en-US" sz="1400" dirty="0">
                          <a:effectLst/>
                        </a:rPr>
                        <a:t>- Not assessed/no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413408"/>
                  </a:ext>
                </a:extLst>
              </a:tr>
              <a:tr h="302485">
                <a:tc>
                  <a:txBody>
                    <a:bodyPr/>
                    <a:lstStyle/>
                    <a:p>
                      <a:pPr marL="0" marR="0">
                        <a:spcBef>
                          <a:spcPts val="0"/>
                        </a:spcBef>
                        <a:spcAft>
                          <a:spcPts val="0"/>
                        </a:spcAft>
                      </a:pPr>
                      <a:r>
                        <a:rPr lang="fr-FR" sz="1400" b="1" dirty="0">
                          <a:effectLst/>
                        </a:rPr>
                        <a:t>LOINC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2.64 54632-5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2.63 85634-4</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4962393"/>
                  </a:ext>
                </a:extLst>
              </a:tr>
            </a:tbl>
          </a:graphicData>
        </a:graphic>
      </p:graphicFrame>
    </p:spTree>
    <p:extLst>
      <p:ext uri="{BB962C8B-B14F-4D97-AF65-F5344CB8AC3E}">
        <p14:creationId xmlns:p14="http://schemas.microsoft.com/office/powerpoint/2010/main" val="360234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5E84-C8FB-4484-B96C-9BB8BEBB0E91}"/>
              </a:ext>
            </a:extLst>
          </p:cNvPr>
          <p:cNvSpPr>
            <a:spLocks noGrp="1"/>
          </p:cNvSpPr>
          <p:nvPr>
            <p:ph type="title"/>
          </p:nvPr>
        </p:nvSpPr>
        <p:spPr/>
        <p:txBody>
          <a:bodyPr/>
          <a:lstStyle/>
          <a:p>
            <a:r>
              <a:rPr lang="en-US" b="1" dirty="0">
                <a:solidFill>
                  <a:schemeClr val="tx1"/>
                </a:solidFill>
              </a:rPr>
              <a:t>Inattention</a:t>
            </a:r>
          </a:p>
        </p:txBody>
      </p:sp>
      <p:graphicFrame>
        <p:nvGraphicFramePr>
          <p:cNvPr id="4" name="Content Placeholder 3">
            <a:extLst>
              <a:ext uri="{FF2B5EF4-FFF2-40B4-BE49-F238E27FC236}">
                <a16:creationId xmlns:a16="http://schemas.microsoft.com/office/drawing/2014/main" id="{62711DDD-15E5-4092-A98E-C921293DDF14}"/>
              </a:ext>
            </a:extLst>
          </p:cNvPr>
          <p:cNvGraphicFramePr>
            <a:graphicFrameLocks noGrp="1"/>
          </p:cNvGraphicFramePr>
          <p:nvPr>
            <p:ph idx="1"/>
            <p:extLst>
              <p:ext uri="{D42A27DB-BD31-4B8C-83A1-F6EECF244321}">
                <p14:modId xmlns:p14="http://schemas.microsoft.com/office/powerpoint/2010/main" val="3812809325"/>
              </p:ext>
            </p:extLst>
          </p:nvPr>
        </p:nvGraphicFramePr>
        <p:xfrm>
          <a:off x="1097280" y="1876926"/>
          <a:ext cx="10058400" cy="3622679"/>
        </p:xfrm>
        <a:graphic>
          <a:graphicData uri="http://schemas.openxmlformats.org/drawingml/2006/table">
            <a:tbl>
              <a:tblPr/>
              <a:tblGrid>
                <a:gridCol w="1661532">
                  <a:extLst>
                    <a:ext uri="{9D8B030D-6E8A-4147-A177-3AD203B41FA5}">
                      <a16:colId xmlns:a16="http://schemas.microsoft.com/office/drawing/2014/main" val="3060915530"/>
                    </a:ext>
                  </a:extLst>
                </a:gridCol>
                <a:gridCol w="4081346">
                  <a:extLst>
                    <a:ext uri="{9D8B030D-6E8A-4147-A177-3AD203B41FA5}">
                      <a16:colId xmlns:a16="http://schemas.microsoft.com/office/drawing/2014/main" val="2798015165"/>
                    </a:ext>
                  </a:extLst>
                </a:gridCol>
                <a:gridCol w="4315522">
                  <a:extLst>
                    <a:ext uri="{9D8B030D-6E8A-4147-A177-3AD203B41FA5}">
                      <a16:colId xmlns:a16="http://schemas.microsoft.com/office/drawing/2014/main" val="1239748743"/>
                    </a:ext>
                  </a:extLst>
                </a:gridCol>
              </a:tblGrid>
              <a:tr h="336885">
                <a:tc>
                  <a:txBody>
                    <a:bodyPr/>
                    <a:lstStyle/>
                    <a:p>
                      <a:pPr marL="0" marR="0">
                        <a:spcBef>
                          <a:spcPts val="0"/>
                        </a:spcBef>
                        <a:spcAft>
                          <a:spcPts val="0"/>
                        </a:spcAft>
                      </a:pPr>
                      <a:r>
                        <a:rPr lang="en-US" sz="1400" b="1" dirty="0">
                          <a:effectLst/>
                        </a:rPr>
                        <a:t>Item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b="1" dirty="0">
                          <a:solidFill>
                            <a:schemeClr val="tx1"/>
                          </a:solidFill>
                        </a:rPr>
                        <a:t>MDS: C1310B </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solidFill>
                            <a:schemeClr val="tx1"/>
                          </a:solidFill>
                        </a:rPr>
                        <a:t>LCDS: C1610C </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6667752"/>
                  </a:ext>
                </a:extLst>
              </a:tr>
              <a:tr h="359714">
                <a:tc>
                  <a:txBody>
                    <a:bodyPr/>
                    <a:lstStyle/>
                    <a:p>
                      <a:pPr marL="0" marR="0">
                        <a:spcBef>
                          <a:spcPts val="0"/>
                        </a:spcBef>
                        <a:spcAft>
                          <a:spcPts val="0"/>
                        </a:spcAft>
                      </a:pPr>
                      <a:r>
                        <a:rPr lang="en-US" sz="1400" b="1" dirty="0">
                          <a:effectLst/>
                        </a:rPr>
                        <a:t>Section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dirty="0">
                          <a:effectLst/>
                        </a:rPr>
                        <a:t>Section C: Cognitive Patterns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Section C: Cognitive Patterns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6154069"/>
                  </a:ext>
                </a:extLst>
              </a:tr>
              <a:tr h="0">
                <a:tc>
                  <a:txBody>
                    <a:bodyPr/>
                    <a:lstStyle/>
                    <a:p>
                      <a:pPr marL="0" marR="0">
                        <a:spcBef>
                          <a:spcPts val="0"/>
                        </a:spcBef>
                        <a:spcAft>
                          <a:spcPts val="0"/>
                        </a:spcAft>
                      </a:pPr>
                      <a:r>
                        <a:rPr lang="en-US" sz="1400" b="1" dirty="0">
                          <a:effectLst/>
                        </a:rPr>
                        <a:t>Short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dirty="0">
                          <a:effectLst/>
                        </a:rPr>
                        <a:t>CAM: Inattention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CAM: Inattention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680285"/>
                  </a:ext>
                </a:extLst>
              </a:tr>
              <a:tr h="0">
                <a:tc>
                  <a:txBody>
                    <a:bodyPr/>
                    <a:lstStyle/>
                    <a:p>
                      <a:pPr marL="0" marR="0">
                        <a:spcBef>
                          <a:spcPts val="0"/>
                        </a:spcBef>
                        <a:spcAft>
                          <a:spcPts val="0"/>
                        </a:spcAft>
                      </a:pPr>
                      <a:r>
                        <a:rPr lang="en-US" sz="1400" b="1" dirty="0">
                          <a:effectLst/>
                        </a:rPr>
                        <a:t>Question Text: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dirty="0">
                          <a:effectLst/>
                        </a:rPr>
                        <a:t>Did the {patient/resident} have difficulty focusing attention, for example, being easily distractible or having difficulty keeping track of what was being said?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Did the {patient/resident} have difficulty focusing attention, for example, being easily distractible or having difficulty keeping track of what was being said?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115046"/>
                  </a:ext>
                </a:extLst>
              </a:tr>
              <a:tr h="0">
                <a:tc>
                  <a:txBody>
                    <a:bodyPr/>
                    <a:lstStyle/>
                    <a:p>
                      <a:pPr marL="0" marR="0">
                        <a:spcBef>
                          <a:spcPts val="0"/>
                        </a:spcBef>
                        <a:spcAft>
                          <a:spcPts val="0"/>
                        </a:spcAft>
                      </a:pPr>
                      <a:r>
                        <a:rPr lang="fr-FR" sz="1400" b="1" dirty="0" err="1">
                          <a:effectLst/>
                        </a:rPr>
                        <a:t>Valid</a:t>
                      </a:r>
                      <a:r>
                        <a:rPr lang="fr-FR" sz="1400" b="1" dirty="0">
                          <a:effectLst/>
                        </a:rPr>
                        <a:t> </a:t>
                      </a:r>
                      <a:r>
                        <a:rPr lang="fr-FR" sz="1400" b="1" dirty="0" err="1">
                          <a:effectLst/>
                        </a:rPr>
                        <a:t>Response</a:t>
                      </a:r>
                      <a:r>
                        <a:rPr lang="fr-FR" sz="1400" b="1" dirty="0">
                          <a:effectLst/>
                        </a:rPr>
                        <a:t> Values (Code, </a:t>
                      </a:r>
                      <a:r>
                        <a:rPr lang="fr-FR" sz="1400" b="1" dirty="0" err="1">
                          <a:effectLst/>
                        </a:rPr>
                        <a:t>Text</a:t>
                      </a:r>
                      <a:r>
                        <a:rPr lang="fr-FR" sz="1400" b="1" dirty="0">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dirty="0">
                          <a:effectLst/>
                        </a:rPr>
                        <a:t>0 Behavior not present</a:t>
                      </a:r>
                      <a:br>
                        <a:rPr lang="en-US" sz="1400" dirty="0">
                          <a:effectLst/>
                        </a:rPr>
                      </a:br>
                      <a:r>
                        <a:rPr lang="en-US" sz="1400" dirty="0">
                          <a:effectLst/>
                        </a:rPr>
                        <a:t>1 Behavior continuously present, does not fluctuate</a:t>
                      </a:r>
                      <a:br>
                        <a:rPr lang="en-US" sz="1400" dirty="0">
                          <a:effectLst/>
                        </a:rPr>
                      </a:br>
                      <a:r>
                        <a:rPr lang="en-US" sz="1400" dirty="0">
                          <a:effectLst/>
                        </a:rPr>
                        <a:t>2 Behavior present, fluctuates (comes and goes, changes in severity)</a:t>
                      </a:r>
                      <a:br>
                        <a:rPr lang="en-US" sz="1400" dirty="0">
                          <a:effectLst/>
                        </a:rPr>
                      </a:br>
                      <a:r>
                        <a:rPr lang="en-US" sz="1400" dirty="0">
                          <a:effectLst/>
                        </a:rPr>
                        <a:t>^ Blank (skip pattern)</a:t>
                      </a:r>
                      <a:br>
                        <a:rPr lang="en-US" sz="1400" dirty="0">
                          <a:effectLst/>
                        </a:rPr>
                      </a:br>
                      <a:r>
                        <a:rPr lang="en-US" sz="1400" dirty="0">
                          <a:effectLst/>
                        </a:rPr>
                        <a:t>- Not assessed/no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0 No</a:t>
                      </a:r>
                      <a:br>
                        <a:rPr lang="en-US" sz="1400" dirty="0">
                          <a:effectLst/>
                        </a:rPr>
                      </a:br>
                      <a:r>
                        <a:rPr lang="en-US" sz="1400" dirty="0">
                          <a:effectLst/>
                        </a:rPr>
                        <a:t>1 Yes</a:t>
                      </a:r>
                      <a:br>
                        <a:rPr lang="en-US" sz="1400" dirty="0">
                          <a:effectLst/>
                        </a:rPr>
                      </a:br>
                      <a:r>
                        <a:rPr lang="en-US" sz="1400" dirty="0">
                          <a:effectLst/>
                        </a:rPr>
                        <a:t>^ Blank (skip pattern)</a:t>
                      </a:r>
                      <a:br>
                        <a:rPr lang="en-US" sz="1400" dirty="0">
                          <a:effectLst/>
                        </a:rPr>
                      </a:br>
                      <a:r>
                        <a:rPr lang="en-US" sz="1400" dirty="0">
                          <a:effectLst/>
                        </a:rPr>
                        <a:t>- Not assessed/no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413408"/>
                  </a:ext>
                </a:extLst>
              </a:tr>
              <a:tr h="0">
                <a:tc>
                  <a:txBody>
                    <a:bodyPr/>
                    <a:lstStyle/>
                    <a:p>
                      <a:pPr marL="0" marR="0">
                        <a:spcBef>
                          <a:spcPts val="0"/>
                        </a:spcBef>
                        <a:spcAft>
                          <a:spcPts val="0"/>
                        </a:spcAft>
                      </a:pPr>
                      <a:r>
                        <a:rPr lang="fr-FR" sz="1400" b="1" dirty="0">
                          <a:effectLst/>
                        </a:rPr>
                        <a:t>LOINC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2.64 54628-3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2.63 85634-4</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4962393"/>
                  </a:ext>
                </a:extLst>
              </a:tr>
            </a:tbl>
          </a:graphicData>
        </a:graphic>
      </p:graphicFrame>
    </p:spTree>
    <p:extLst>
      <p:ext uri="{BB962C8B-B14F-4D97-AF65-F5344CB8AC3E}">
        <p14:creationId xmlns:p14="http://schemas.microsoft.com/office/powerpoint/2010/main" val="337639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5E84-C8FB-4484-B96C-9BB8BEBB0E91}"/>
              </a:ext>
            </a:extLst>
          </p:cNvPr>
          <p:cNvSpPr>
            <a:spLocks noGrp="1"/>
          </p:cNvSpPr>
          <p:nvPr>
            <p:ph type="title"/>
          </p:nvPr>
        </p:nvSpPr>
        <p:spPr/>
        <p:txBody>
          <a:bodyPr/>
          <a:lstStyle/>
          <a:p>
            <a:r>
              <a:rPr lang="en-US" b="1" dirty="0">
                <a:solidFill>
                  <a:schemeClr val="tx1"/>
                </a:solidFill>
              </a:rPr>
              <a:t>Disorganized Thinking</a:t>
            </a:r>
          </a:p>
        </p:txBody>
      </p:sp>
      <p:graphicFrame>
        <p:nvGraphicFramePr>
          <p:cNvPr id="4" name="Content Placeholder 3">
            <a:extLst>
              <a:ext uri="{FF2B5EF4-FFF2-40B4-BE49-F238E27FC236}">
                <a16:creationId xmlns:a16="http://schemas.microsoft.com/office/drawing/2014/main" id="{62711DDD-15E5-4092-A98E-C921293DDF14}"/>
              </a:ext>
            </a:extLst>
          </p:cNvPr>
          <p:cNvGraphicFramePr>
            <a:graphicFrameLocks noGrp="1"/>
          </p:cNvGraphicFramePr>
          <p:nvPr>
            <p:ph idx="1"/>
            <p:extLst>
              <p:ext uri="{D42A27DB-BD31-4B8C-83A1-F6EECF244321}">
                <p14:modId xmlns:p14="http://schemas.microsoft.com/office/powerpoint/2010/main" val="9671814"/>
              </p:ext>
            </p:extLst>
          </p:nvPr>
        </p:nvGraphicFramePr>
        <p:xfrm>
          <a:off x="1097280" y="1905801"/>
          <a:ext cx="10058400" cy="3858868"/>
        </p:xfrm>
        <a:graphic>
          <a:graphicData uri="http://schemas.openxmlformats.org/drawingml/2006/table">
            <a:tbl>
              <a:tblPr/>
              <a:tblGrid>
                <a:gridCol w="1661532">
                  <a:extLst>
                    <a:ext uri="{9D8B030D-6E8A-4147-A177-3AD203B41FA5}">
                      <a16:colId xmlns:a16="http://schemas.microsoft.com/office/drawing/2014/main" val="3060915530"/>
                    </a:ext>
                  </a:extLst>
                </a:gridCol>
                <a:gridCol w="4081345">
                  <a:extLst>
                    <a:ext uri="{9D8B030D-6E8A-4147-A177-3AD203B41FA5}">
                      <a16:colId xmlns:a16="http://schemas.microsoft.com/office/drawing/2014/main" val="2798015165"/>
                    </a:ext>
                  </a:extLst>
                </a:gridCol>
                <a:gridCol w="4315523">
                  <a:extLst>
                    <a:ext uri="{9D8B030D-6E8A-4147-A177-3AD203B41FA5}">
                      <a16:colId xmlns:a16="http://schemas.microsoft.com/office/drawing/2014/main" val="1239748743"/>
                    </a:ext>
                  </a:extLst>
                </a:gridCol>
              </a:tblGrid>
              <a:tr h="359714">
                <a:tc>
                  <a:txBody>
                    <a:bodyPr/>
                    <a:lstStyle/>
                    <a:p>
                      <a:pPr marL="0" marR="0">
                        <a:spcBef>
                          <a:spcPts val="0"/>
                        </a:spcBef>
                        <a:spcAft>
                          <a:spcPts val="0"/>
                        </a:spcAft>
                      </a:pPr>
                      <a:r>
                        <a:rPr lang="en-US" sz="1400" b="1" dirty="0">
                          <a:effectLst/>
                        </a:rPr>
                        <a:t>Item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b="1" dirty="0">
                          <a:solidFill>
                            <a:schemeClr val="tx1"/>
                          </a:solidFill>
                        </a:rPr>
                        <a:t>MDS: C1310C </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solidFill>
                            <a:schemeClr val="tx1"/>
                          </a:solidFill>
                        </a:rPr>
                        <a:t>LCDS: C1610D </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4333334"/>
                  </a:ext>
                </a:extLst>
              </a:tr>
              <a:tr h="359714">
                <a:tc>
                  <a:txBody>
                    <a:bodyPr/>
                    <a:lstStyle/>
                    <a:p>
                      <a:pPr marL="0" marR="0">
                        <a:spcBef>
                          <a:spcPts val="0"/>
                        </a:spcBef>
                        <a:spcAft>
                          <a:spcPts val="0"/>
                        </a:spcAft>
                      </a:pPr>
                      <a:r>
                        <a:rPr lang="en-US" sz="1400" b="1" dirty="0">
                          <a:effectLst/>
                        </a:rPr>
                        <a:t>Section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dirty="0">
                          <a:effectLst/>
                        </a:rPr>
                        <a:t>Section C: Cognitive Patterns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Section C: Cognitive Patterns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6154069"/>
                  </a:ext>
                </a:extLst>
              </a:tr>
              <a:tr h="0">
                <a:tc>
                  <a:txBody>
                    <a:bodyPr/>
                    <a:lstStyle/>
                    <a:p>
                      <a:pPr marL="0" marR="0">
                        <a:spcBef>
                          <a:spcPts val="0"/>
                        </a:spcBef>
                        <a:spcAft>
                          <a:spcPts val="0"/>
                        </a:spcAft>
                      </a:pPr>
                      <a:r>
                        <a:rPr lang="en-US" sz="1400" b="1" dirty="0">
                          <a:effectLst/>
                        </a:rPr>
                        <a:t>Short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CAM: Disorganized Thinking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CAM: Disorganized thinking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680285"/>
                  </a:ext>
                </a:extLst>
              </a:tr>
              <a:tr h="0">
                <a:tc>
                  <a:txBody>
                    <a:bodyPr/>
                    <a:lstStyle/>
                    <a:p>
                      <a:pPr marL="0" marR="0">
                        <a:spcBef>
                          <a:spcPts val="0"/>
                        </a:spcBef>
                        <a:spcAft>
                          <a:spcPts val="0"/>
                        </a:spcAft>
                      </a:pPr>
                      <a:r>
                        <a:rPr lang="en-US" sz="1400" b="1" dirty="0">
                          <a:effectLst/>
                        </a:rPr>
                        <a:t>Question Text: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Disorganized Thinking - Was the {patient's/resident's} thinking disorganized or incoherent (rambling or irrelevant conversation, unclear or illogical flow of ideas, or unpredictable switching from subject to subject)?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Was the {patient's/resident's} thinking disorganized or incoherent, such as rambling or irrelevant conversation, unclear or illogical flow of ideas, or unpredictable, switching from subject to subject?</a:t>
                      </a:r>
                    </a:p>
                    <a:p>
                      <a:pPr marL="0" marR="0">
                        <a:spcBef>
                          <a:spcPts val="0"/>
                        </a:spcBef>
                        <a:spcAft>
                          <a:spcPts val="0"/>
                        </a:spcAft>
                      </a:pP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115046"/>
                  </a:ext>
                </a:extLst>
              </a:tr>
              <a:tr h="0">
                <a:tc>
                  <a:txBody>
                    <a:bodyPr/>
                    <a:lstStyle/>
                    <a:p>
                      <a:pPr marL="0" marR="0">
                        <a:spcBef>
                          <a:spcPts val="0"/>
                        </a:spcBef>
                        <a:spcAft>
                          <a:spcPts val="0"/>
                        </a:spcAft>
                      </a:pPr>
                      <a:r>
                        <a:rPr lang="fr-FR" sz="1400" b="1" dirty="0" err="1">
                          <a:effectLst/>
                        </a:rPr>
                        <a:t>Valid</a:t>
                      </a:r>
                      <a:r>
                        <a:rPr lang="fr-FR" sz="1400" b="1" dirty="0">
                          <a:effectLst/>
                        </a:rPr>
                        <a:t> </a:t>
                      </a:r>
                      <a:r>
                        <a:rPr lang="fr-FR" sz="1400" b="1" dirty="0" err="1">
                          <a:effectLst/>
                        </a:rPr>
                        <a:t>Response</a:t>
                      </a:r>
                      <a:r>
                        <a:rPr lang="fr-FR" sz="1400" b="1" dirty="0">
                          <a:effectLst/>
                        </a:rPr>
                        <a:t> Values (Code, </a:t>
                      </a:r>
                      <a:r>
                        <a:rPr lang="fr-FR" sz="1400" b="1" dirty="0" err="1">
                          <a:effectLst/>
                        </a:rPr>
                        <a:t>Text</a:t>
                      </a:r>
                      <a:r>
                        <a:rPr lang="fr-FR" sz="1400" b="1" dirty="0">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0 Behavior not present</a:t>
                      </a:r>
                      <a:br>
                        <a:rPr lang="en-US" sz="1400" dirty="0">
                          <a:effectLst/>
                        </a:rPr>
                      </a:br>
                      <a:r>
                        <a:rPr lang="en-US" sz="1400" dirty="0">
                          <a:effectLst/>
                        </a:rPr>
                        <a:t>1 Behavior continuously present, does not fluctuate</a:t>
                      </a:r>
                      <a:br>
                        <a:rPr lang="en-US" sz="1400" dirty="0">
                          <a:effectLst/>
                        </a:rPr>
                      </a:br>
                      <a:r>
                        <a:rPr lang="en-US" sz="1400" dirty="0">
                          <a:effectLst/>
                        </a:rPr>
                        <a:t>2 Behavior present, fluctuates (comes and goes, changes in severity)</a:t>
                      </a:r>
                      <a:br>
                        <a:rPr lang="en-US" sz="1400" dirty="0">
                          <a:effectLst/>
                        </a:rPr>
                      </a:br>
                      <a:r>
                        <a:rPr lang="en-US" sz="1400" dirty="0">
                          <a:effectLst/>
                        </a:rPr>
                        <a:t>^ Blank (skip pattern)</a:t>
                      </a:r>
                      <a:br>
                        <a:rPr lang="en-US" sz="1400" dirty="0">
                          <a:effectLst/>
                        </a:rPr>
                      </a:br>
                      <a:r>
                        <a:rPr lang="en-US" sz="1400" dirty="0">
                          <a:effectLst/>
                        </a:rPr>
                        <a:t>- Not assessed/no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0 No</a:t>
                      </a:r>
                      <a:br>
                        <a:rPr lang="en-US" sz="1400" dirty="0">
                          <a:effectLst/>
                        </a:rPr>
                      </a:br>
                      <a:r>
                        <a:rPr lang="en-US" sz="1400" dirty="0">
                          <a:effectLst/>
                        </a:rPr>
                        <a:t>1 Yes</a:t>
                      </a:r>
                      <a:br>
                        <a:rPr lang="en-US" sz="1400" dirty="0">
                          <a:effectLst/>
                        </a:rPr>
                      </a:br>
                      <a:r>
                        <a:rPr lang="en-US" sz="1400" dirty="0">
                          <a:effectLst/>
                        </a:rPr>
                        <a:t>^ Blank (skip pattern)</a:t>
                      </a:r>
                      <a:br>
                        <a:rPr lang="en-US" sz="1400" dirty="0">
                          <a:effectLst/>
                        </a:rPr>
                      </a:br>
                      <a:r>
                        <a:rPr lang="en-US" sz="1400" dirty="0">
                          <a:effectLst/>
                        </a:rPr>
                        <a:t>- Not assessed/no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413408"/>
                  </a:ext>
                </a:extLst>
              </a:tr>
              <a:tr h="0">
                <a:tc>
                  <a:txBody>
                    <a:bodyPr/>
                    <a:lstStyle/>
                    <a:p>
                      <a:pPr marL="0" marR="0">
                        <a:spcBef>
                          <a:spcPts val="0"/>
                        </a:spcBef>
                        <a:spcAft>
                          <a:spcPts val="0"/>
                        </a:spcAft>
                      </a:pPr>
                      <a:r>
                        <a:rPr lang="fr-FR" sz="1400" b="1" dirty="0">
                          <a:effectLst/>
                        </a:rPr>
                        <a:t>LOINC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2.64 54629-1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2.63 85651-8</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4962393"/>
                  </a:ext>
                </a:extLst>
              </a:tr>
            </a:tbl>
          </a:graphicData>
        </a:graphic>
      </p:graphicFrame>
    </p:spTree>
    <p:extLst>
      <p:ext uri="{BB962C8B-B14F-4D97-AF65-F5344CB8AC3E}">
        <p14:creationId xmlns:p14="http://schemas.microsoft.com/office/powerpoint/2010/main" val="2374032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5E84-C8FB-4484-B96C-9BB8BEBB0E91}"/>
              </a:ext>
            </a:extLst>
          </p:cNvPr>
          <p:cNvSpPr>
            <a:spLocks noGrp="1"/>
          </p:cNvSpPr>
          <p:nvPr>
            <p:ph type="title"/>
          </p:nvPr>
        </p:nvSpPr>
        <p:spPr/>
        <p:txBody>
          <a:bodyPr/>
          <a:lstStyle/>
          <a:p>
            <a:r>
              <a:rPr lang="en-US" b="1" dirty="0">
                <a:solidFill>
                  <a:schemeClr val="tx1"/>
                </a:solidFill>
              </a:rPr>
              <a:t>Altered Level of Consciousness</a:t>
            </a:r>
          </a:p>
        </p:txBody>
      </p:sp>
      <p:graphicFrame>
        <p:nvGraphicFramePr>
          <p:cNvPr id="4" name="Content Placeholder 3">
            <a:extLst>
              <a:ext uri="{FF2B5EF4-FFF2-40B4-BE49-F238E27FC236}">
                <a16:creationId xmlns:a16="http://schemas.microsoft.com/office/drawing/2014/main" id="{62711DDD-15E5-4092-A98E-C921293DDF14}"/>
              </a:ext>
            </a:extLst>
          </p:cNvPr>
          <p:cNvGraphicFramePr>
            <a:graphicFrameLocks noGrp="1"/>
          </p:cNvGraphicFramePr>
          <p:nvPr>
            <p:ph idx="1"/>
            <p:extLst>
              <p:ext uri="{D42A27DB-BD31-4B8C-83A1-F6EECF244321}">
                <p14:modId xmlns:p14="http://schemas.microsoft.com/office/powerpoint/2010/main" val="1277815758"/>
              </p:ext>
            </p:extLst>
          </p:nvPr>
        </p:nvGraphicFramePr>
        <p:xfrm>
          <a:off x="641282" y="1871120"/>
          <a:ext cx="10970395" cy="4285588"/>
        </p:xfrm>
        <a:graphic>
          <a:graphicData uri="http://schemas.openxmlformats.org/drawingml/2006/table">
            <a:tbl>
              <a:tblPr/>
              <a:tblGrid>
                <a:gridCol w="1812183">
                  <a:extLst>
                    <a:ext uri="{9D8B030D-6E8A-4147-A177-3AD203B41FA5}">
                      <a16:colId xmlns:a16="http://schemas.microsoft.com/office/drawing/2014/main" val="3060915530"/>
                    </a:ext>
                  </a:extLst>
                </a:gridCol>
                <a:gridCol w="4451401">
                  <a:extLst>
                    <a:ext uri="{9D8B030D-6E8A-4147-A177-3AD203B41FA5}">
                      <a16:colId xmlns:a16="http://schemas.microsoft.com/office/drawing/2014/main" val="2798015165"/>
                    </a:ext>
                  </a:extLst>
                </a:gridCol>
                <a:gridCol w="4706811">
                  <a:extLst>
                    <a:ext uri="{9D8B030D-6E8A-4147-A177-3AD203B41FA5}">
                      <a16:colId xmlns:a16="http://schemas.microsoft.com/office/drawing/2014/main" val="1239748743"/>
                    </a:ext>
                  </a:extLst>
                </a:gridCol>
              </a:tblGrid>
              <a:tr h="359714">
                <a:tc>
                  <a:txBody>
                    <a:bodyPr/>
                    <a:lstStyle/>
                    <a:p>
                      <a:pPr marL="0" marR="0">
                        <a:spcBef>
                          <a:spcPts val="0"/>
                        </a:spcBef>
                        <a:spcAft>
                          <a:spcPts val="0"/>
                        </a:spcAft>
                      </a:pPr>
                      <a:r>
                        <a:rPr lang="en-US" sz="1400" b="1" dirty="0">
                          <a:effectLst/>
                        </a:rPr>
                        <a:t>Item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b="1" dirty="0">
                          <a:solidFill>
                            <a:schemeClr val="tx1"/>
                          </a:solidFill>
                        </a:rPr>
                        <a:t>MDS: C1310D </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solidFill>
                            <a:schemeClr val="tx1"/>
                          </a:solidFill>
                        </a:rPr>
                        <a:t>LCDS: C1610E2 </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85808"/>
                  </a:ext>
                </a:extLst>
              </a:tr>
              <a:tr h="359714">
                <a:tc>
                  <a:txBody>
                    <a:bodyPr/>
                    <a:lstStyle/>
                    <a:p>
                      <a:pPr marL="0" marR="0">
                        <a:spcBef>
                          <a:spcPts val="0"/>
                        </a:spcBef>
                        <a:spcAft>
                          <a:spcPts val="0"/>
                        </a:spcAft>
                      </a:pPr>
                      <a:r>
                        <a:rPr lang="en-US" sz="1400" b="1" dirty="0">
                          <a:effectLst/>
                        </a:rPr>
                        <a:t>Section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dirty="0">
                          <a:effectLst/>
                        </a:rPr>
                        <a:t>Section C: Cognitive Patterns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Section C: Cognitive Patterns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6154069"/>
                  </a:ext>
                </a:extLst>
              </a:tr>
              <a:tr h="0">
                <a:tc>
                  <a:txBody>
                    <a:bodyPr/>
                    <a:lstStyle/>
                    <a:p>
                      <a:pPr marL="0" marR="0">
                        <a:spcBef>
                          <a:spcPts val="0"/>
                        </a:spcBef>
                        <a:spcAft>
                          <a:spcPts val="0"/>
                        </a:spcAft>
                      </a:pPr>
                      <a:r>
                        <a:rPr lang="en-US" sz="1400" b="1" dirty="0">
                          <a:effectLst/>
                        </a:rPr>
                        <a:t>Short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CAM: Altered Level of Consciousness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CAM: Altered conscious level - vigilant/Lethargic/Stupor/Coma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680285"/>
                  </a:ext>
                </a:extLst>
              </a:tr>
              <a:tr h="0">
                <a:tc>
                  <a:txBody>
                    <a:bodyPr/>
                    <a:lstStyle/>
                    <a:p>
                      <a:pPr marL="0" marR="0">
                        <a:spcBef>
                          <a:spcPts val="0"/>
                        </a:spcBef>
                        <a:spcAft>
                          <a:spcPts val="0"/>
                        </a:spcAft>
                      </a:pPr>
                      <a:r>
                        <a:rPr lang="en-US" sz="1400" b="1" dirty="0">
                          <a:effectLst/>
                        </a:rPr>
                        <a:t>Question Text: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Altered Level of Consciousness - Did the {patient/resident} have altered level of consciousness, as indicated by any of the following criteria? vigilant - startled easily to any sound or touch, lethargic - repeatedly dozed off when being asked questions, but responded to voice or touch, </a:t>
                      </a:r>
                      <a:r>
                        <a:rPr lang="en-US" sz="1400" dirty="0" err="1">
                          <a:effectLst/>
                        </a:rPr>
                        <a:t>stuporous</a:t>
                      </a:r>
                      <a:r>
                        <a:rPr lang="en-US" sz="1400" dirty="0">
                          <a:effectLst/>
                        </a:rPr>
                        <a:t> - very difficult to arouse and keep aroused for the interview, comatose - could not be aroused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Vigilant (hyperalert) or Lethargic (drowsy, easily aroused) or Stupor (difficulty to arouse) or Coma (unarousable)</a:t>
                      </a:r>
                    </a:p>
                    <a:p>
                      <a:pPr marL="0" marR="0">
                        <a:spcBef>
                          <a:spcPts val="0"/>
                        </a:spcBef>
                        <a:spcAft>
                          <a:spcPts val="0"/>
                        </a:spcAft>
                      </a:pP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115046"/>
                  </a:ext>
                </a:extLst>
              </a:tr>
              <a:tr h="0">
                <a:tc>
                  <a:txBody>
                    <a:bodyPr/>
                    <a:lstStyle/>
                    <a:p>
                      <a:pPr marL="0" marR="0">
                        <a:spcBef>
                          <a:spcPts val="0"/>
                        </a:spcBef>
                        <a:spcAft>
                          <a:spcPts val="0"/>
                        </a:spcAft>
                      </a:pPr>
                      <a:r>
                        <a:rPr lang="fr-FR" sz="1400" b="1" dirty="0" err="1">
                          <a:effectLst/>
                        </a:rPr>
                        <a:t>Valid</a:t>
                      </a:r>
                      <a:r>
                        <a:rPr lang="fr-FR" sz="1400" b="1" dirty="0">
                          <a:effectLst/>
                        </a:rPr>
                        <a:t> </a:t>
                      </a:r>
                      <a:r>
                        <a:rPr lang="fr-FR" sz="1400" b="1" dirty="0" err="1">
                          <a:effectLst/>
                        </a:rPr>
                        <a:t>Response</a:t>
                      </a:r>
                      <a:r>
                        <a:rPr lang="fr-FR" sz="1400" b="1" dirty="0">
                          <a:effectLst/>
                        </a:rPr>
                        <a:t> Values (Code, </a:t>
                      </a:r>
                      <a:r>
                        <a:rPr lang="fr-FR" sz="1400" b="1" dirty="0" err="1">
                          <a:effectLst/>
                        </a:rPr>
                        <a:t>Text</a:t>
                      </a:r>
                      <a:r>
                        <a:rPr lang="fr-FR" sz="1400" b="1" dirty="0">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0 Behavior not present</a:t>
                      </a:r>
                      <a:br>
                        <a:rPr lang="en-US" sz="1400" dirty="0">
                          <a:effectLst/>
                        </a:rPr>
                      </a:br>
                      <a:r>
                        <a:rPr lang="en-US" sz="1400" dirty="0">
                          <a:effectLst/>
                        </a:rPr>
                        <a:t>1 Behavior continuously present, does not fluctuate</a:t>
                      </a:r>
                      <a:br>
                        <a:rPr lang="en-US" sz="1400" dirty="0">
                          <a:effectLst/>
                        </a:rPr>
                      </a:br>
                      <a:r>
                        <a:rPr lang="en-US" sz="1400" dirty="0">
                          <a:effectLst/>
                        </a:rPr>
                        <a:t>2 Behavior present, fluctuates (comes and goes, changes in severity)</a:t>
                      </a:r>
                      <a:br>
                        <a:rPr lang="en-US" sz="1400" dirty="0">
                          <a:effectLst/>
                        </a:rPr>
                      </a:br>
                      <a:r>
                        <a:rPr lang="en-US" sz="1400" dirty="0">
                          <a:effectLst/>
                        </a:rPr>
                        <a:t>^ Blank (skip pattern)</a:t>
                      </a:r>
                      <a:br>
                        <a:rPr lang="en-US" sz="1400" dirty="0">
                          <a:effectLst/>
                        </a:rPr>
                      </a:br>
                      <a:r>
                        <a:rPr lang="en-US" sz="1400" dirty="0">
                          <a:effectLst/>
                        </a:rPr>
                        <a:t>- Not assessed/no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0 No</a:t>
                      </a:r>
                      <a:br>
                        <a:rPr lang="en-US" sz="1400" dirty="0">
                          <a:effectLst/>
                        </a:rPr>
                      </a:br>
                      <a:r>
                        <a:rPr lang="en-US" sz="1400" dirty="0">
                          <a:effectLst/>
                        </a:rPr>
                        <a:t>1 Yes</a:t>
                      </a:r>
                      <a:br>
                        <a:rPr lang="en-US" sz="1400" dirty="0">
                          <a:effectLst/>
                        </a:rPr>
                      </a:br>
                      <a:r>
                        <a:rPr lang="en-US" sz="1400" dirty="0">
                          <a:effectLst/>
                        </a:rPr>
                        <a:t>^ Blank (skip pattern)</a:t>
                      </a:r>
                      <a:br>
                        <a:rPr lang="en-US" sz="1400" dirty="0">
                          <a:effectLst/>
                        </a:rPr>
                      </a:br>
                      <a:r>
                        <a:rPr lang="en-US" sz="1400" dirty="0">
                          <a:effectLst/>
                        </a:rPr>
                        <a:t>- Not assessed/no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413408"/>
                  </a:ext>
                </a:extLst>
              </a:tr>
              <a:tr h="0">
                <a:tc>
                  <a:txBody>
                    <a:bodyPr/>
                    <a:lstStyle/>
                    <a:p>
                      <a:pPr marL="0" marR="0">
                        <a:spcBef>
                          <a:spcPts val="0"/>
                        </a:spcBef>
                        <a:spcAft>
                          <a:spcPts val="0"/>
                        </a:spcAft>
                      </a:pPr>
                      <a:r>
                        <a:rPr lang="fr-FR" sz="1400" b="1" dirty="0">
                          <a:effectLst/>
                        </a:rPr>
                        <a:t>LOINC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LOINC 2.64 54630-9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2.63 85655-9</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4962393"/>
                  </a:ext>
                </a:extLst>
              </a:tr>
            </a:tbl>
          </a:graphicData>
        </a:graphic>
      </p:graphicFrame>
    </p:spTree>
    <p:extLst>
      <p:ext uri="{BB962C8B-B14F-4D97-AF65-F5344CB8AC3E}">
        <p14:creationId xmlns:p14="http://schemas.microsoft.com/office/powerpoint/2010/main" val="59380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5E84-C8FB-4484-B96C-9BB8BEBB0E91}"/>
              </a:ext>
            </a:extLst>
          </p:cNvPr>
          <p:cNvSpPr>
            <a:spLocks noGrp="1"/>
          </p:cNvSpPr>
          <p:nvPr>
            <p:ph type="title"/>
          </p:nvPr>
        </p:nvSpPr>
        <p:spPr/>
        <p:txBody>
          <a:bodyPr/>
          <a:lstStyle/>
          <a:p>
            <a:r>
              <a:rPr lang="en-US" b="1" dirty="0">
                <a:solidFill>
                  <a:schemeClr val="tx1"/>
                </a:solidFill>
              </a:rPr>
              <a:t>Fluctuating Course</a:t>
            </a:r>
          </a:p>
        </p:txBody>
      </p:sp>
      <p:graphicFrame>
        <p:nvGraphicFramePr>
          <p:cNvPr id="4" name="Content Placeholder 3">
            <a:extLst>
              <a:ext uri="{FF2B5EF4-FFF2-40B4-BE49-F238E27FC236}">
                <a16:creationId xmlns:a16="http://schemas.microsoft.com/office/drawing/2014/main" id="{62711DDD-15E5-4092-A98E-C921293DDF14}"/>
              </a:ext>
            </a:extLst>
          </p:cNvPr>
          <p:cNvGraphicFramePr>
            <a:graphicFrameLocks noGrp="1"/>
          </p:cNvGraphicFramePr>
          <p:nvPr>
            <p:ph idx="1"/>
            <p:extLst>
              <p:ext uri="{D42A27DB-BD31-4B8C-83A1-F6EECF244321}">
                <p14:modId xmlns:p14="http://schemas.microsoft.com/office/powerpoint/2010/main" val="142467523"/>
              </p:ext>
            </p:extLst>
          </p:nvPr>
        </p:nvGraphicFramePr>
        <p:xfrm>
          <a:off x="2743200" y="1981200"/>
          <a:ext cx="6705600" cy="2682240"/>
        </p:xfrm>
        <a:graphic>
          <a:graphicData uri="http://schemas.openxmlformats.org/drawingml/2006/table">
            <a:tbl>
              <a:tblPr/>
              <a:tblGrid>
                <a:gridCol w="1840832">
                  <a:extLst>
                    <a:ext uri="{9D8B030D-6E8A-4147-A177-3AD203B41FA5}">
                      <a16:colId xmlns:a16="http://schemas.microsoft.com/office/drawing/2014/main" val="3060915530"/>
                    </a:ext>
                  </a:extLst>
                </a:gridCol>
                <a:gridCol w="4864768">
                  <a:extLst>
                    <a:ext uri="{9D8B030D-6E8A-4147-A177-3AD203B41FA5}">
                      <a16:colId xmlns:a16="http://schemas.microsoft.com/office/drawing/2014/main" val="2798015165"/>
                    </a:ext>
                  </a:extLst>
                </a:gridCol>
              </a:tblGrid>
              <a:tr h="0">
                <a:tc>
                  <a:txBody>
                    <a:bodyPr/>
                    <a:lstStyle/>
                    <a:p>
                      <a:pPr marL="0" marR="0">
                        <a:spcBef>
                          <a:spcPts val="0"/>
                        </a:spcBef>
                        <a:spcAft>
                          <a:spcPts val="0"/>
                        </a:spcAft>
                      </a:pPr>
                      <a:r>
                        <a:rPr lang="en-US" sz="1400" b="1" dirty="0">
                          <a:effectLst/>
                        </a:rPr>
                        <a:t>Item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b="1" dirty="0">
                          <a:solidFill>
                            <a:schemeClr val="tx1"/>
                          </a:solidFill>
                        </a:rPr>
                        <a:t>LCDS: C1610B</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8069839"/>
                  </a:ext>
                </a:extLst>
              </a:tr>
              <a:tr h="0">
                <a:tc>
                  <a:txBody>
                    <a:bodyPr/>
                    <a:lstStyle/>
                    <a:p>
                      <a:pPr marL="0" marR="0">
                        <a:spcBef>
                          <a:spcPts val="0"/>
                        </a:spcBef>
                        <a:spcAft>
                          <a:spcPts val="0"/>
                        </a:spcAft>
                      </a:pPr>
                      <a:r>
                        <a:rPr lang="en-US" sz="1400" b="1" dirty="0">
                          <a:effectLst/>
                        </a:rPr>
                        <a:t>Section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dirty="0">
                          <a:effectLst/>
                        </a:rPr>
                        <a:t>Section C: Cognitive Patterns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6154069"/>
                  </a:ext>
                </a:extLst>
              </a:tr>
              <a:tr h="0">
                <a:tc>
                  <a:txBody>
                    <a:bodyPr/>
                    <a:lstStyle/>
                    <a:p>
                      <a:pPr marL="0" marR="0">
                        <a:spcBef>
                          <a:spcPts val="0"/>
                        </a:spcBef>
                        <a:spcAft>
                          <a:spcPts val="0"/>
                        </a:spcAft>
                      </a:pPr>
                      <a:r>
                        <a:rPr lang="en-US" sz="1400" b="1">
                          <a:effectLst/>
                        </a:rPr>
                        <a:t>Short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CAM: Fluctuating course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680285"/>
                  </a:ext>
                </a:extLst>
              </a:tr>
              <a:tr h="0">
                <a:tc>
                  <a:txBody>
                    <a:bodyPr/>
                    <a:lstStyle/>
                    <a:p>
                      <a:pPr marL="0" marR="0">
                        <a:spcBef>
                          <a:spcPts val="0"/>
                        </a:spcBef>
                        <a:spcAft>
                          <a:spcPts val="0"/>
                        </a:spcAft>
                      </a:pPr>
                      <a:r>
                        <a:rPr lang="en-US" sz="1400" b="1">
                          <a:effectLst/>
                        </a:rPr>
                        <a:t>Question Text: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Did the (abnormal) behavior fluctuate during the day, that is, tend to come and go or increase and decrease in severity?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115046"/>
                  </a:ext>
                </a:extLst>
              </a:tr>
              <a:tr h="0">
                <a:tc>
                  <a:txBody>
                    <a:bodyPr/>
                    <a:lstStyle/>
                    <a:p>
                      <a:pPr marL="0" marR="0">
                        <a:spcBef>
                          <a:spcPts val="0"/>
                        </a:spcBef>
                        <a:spcAft>
                          <a:spcPts val="0"/>
                        </a:spcAft>
                      </a:pPr>
                      <a:r>
                        <a:rPr lang="fr-FR" sz="1400" b="1">
                          <a:effectLst/>
                        </a:rPr>
                        <a:t>Valid Response Values (Code, Text):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0 No</a:t>
                      </a:r>
                      <a:br>
                        <a:rPr lang="en-US" sz="1400" dirty="0">
                          <a:effectLst/>
                        </a:rPr>
                      </a:br>
                      <a:r>
                        <a:rPr lang="en-US" sz="1400" dirty="0">
                          <a:effectLst/>
                        </a:rPr>
                        <a:t>1 Yes</a:t>
                      </a:r>
                      <a:br>
                        <a:rPr lang="en-US" sz="1400" dirty="0">
                          <a:effectLst/>
                        </a:rPr>
                      </a:br>
                      <a:r>
                        <a:rPr lang="en-US" sz="1400" dirty="0">
                          <a:effectLst/>
                        </a:rPr>
                        <a:t>^ Blank (skip pattern)</a:t>
                      </a:r>
                      <a:br>
                        <a:rPr lang="en-US" sz="1400" dirty="0">
                          <a:effectLst/>
                        </a:rPr>
                      </a:br>
                      <a:r>
                        <a:rPr lang="en-US" sz="1400" dirty="0">
                          <a:effectLst/>
                        </a:rPr>
                        <a:t>- Not assessed/no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413408"/>
                  </a:ext>
                </a:extLst>
              </a:tr>
              <a:tr h="0">
                <a:tc>
                  <a:txBody>
                    <a:bodyPr/>
                    <a:lstStyle/>
                    <a:p>
                      <a:pPr marL="0" marR="0">
                        <a:spcBef>
                          <a:spcPts val="0"/>
                        </a:spcBef>
                        <a:spcAft>
                          <a:spcPts val="0"/>
                        </a:spcAft>
                      </a:pPr>
                      <a:r>
                        <a:rPr lang="fr-FR" sz="1400" b="1" dirty="0">
                          <a:effectLst/>
                        </a:rPr>
                        <a:t>LOINC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2.63 85634-4</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4962393"/>
                  </a:ext>
                </a:extLst>
              </a:tr>
            </a:tbl>
          </a:graphicData>
        </a:graphic>
      </p:graphicFrame>
    </p:spTree>
    <p:extLst>
      <p:ext uri="{BB962C8B-B14F-4D97-AF65-F5344CB8AC3E}">
        <p14:creationId xmlns:p14="http://schemas.microsoft.com/office/powerpoint/2010/main" val="418139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5E84-C8FB-4484-B96C-9BB8BEBB0E91}"/>
              </a:ext>
            </a:extLst>
          </p:cNvPr>
          <p:cNvSpPr>
            <a:spLocks noGrp="1"/>
          </p:cNvSpPr>
          <p:nvPr>
            <p:ph type="title"/>
          </p:nvPr>
        </p:nvSpPr>
        <p:spPr/>
        <p:txBody>
          <a:bodyPr/>
          <a:lstStyle/>
          <a:p>
            <a:r>
              <a:rPr lang="en-US" b="1" dirty="0">
                <a:solidFill>
                  <a:schemeClr val="tx1"/>
                </a:solidFill>
              </a:rPr>
              <a:t>Altered conscious level - alert</a:t>
            </a:r>
          </a:p>
        </p:txBody>
      </p:sp>
      <p:graphicFrame>
        <p:nvGraphicFramePr>
          <p:cNvPr id="4" name="Content Placeholder 3">
            <a:extLst>
              <a:ext uri="{FF2B5EF4-FFF2-40B4-BE49-F238E27FC236}">
                <a16:creationId xmlns:a16="http://schemas.microsoft.com/office/drawing/2014/main" id="{62711DDD-15E5-4092-A98E-C921293DDF14}"/>
              </a:ext>
            </a:extLst>
          </p:cNvPr>
          <p:cNvGraphicFramePr>
            <a:graphicFrameLocks noGrp="1"/>
          </p:cNvGraphicFramePr>
          <p:nvPr>
            <p:ph idx="1"/>
            <p:extLst>
              <p:ext uri="{D42A27DB-BD31-4B8C-83A1-F6EECF244321}">
                <p14:modId xmlns:p14="http://schemas.microsoft.com/office/powerpoint/2010/main" val="182865884"/>
              </p:ext>
            </p:extLst>
          </p:nvPr>
        </p:nvGraphicFramePr>
        <p:xfrm>
          <a:off x="2683565" y="1956231"/>
          <a:ext cx="6824869" cy="2578708"/>
        </p:xfrm>
        <a:graphic>
          <a:graphicData uri="http://schemas.openxmlformats.org/drawingml/2006/table">
            <a:tbl>
              <a:tblPr/>
              <a:tblGrid>
                <a:gridCol w="1725608">
                  <a:extLst>
                    <a:ext uri="{9D8B030D-6E8A-4147-A177-3AD203B41FA5}">
                      <a16:colId xmlns:a16="http://schemas.microsoft.com/office/drawing/2014/main" val="3060915530"/>
                    </a:ext>
                  </a:extLst>
                </a:gridCol>
                <a:gridCol w="5099261">
                  <a:extLst>
                    <a:ext uri="{9D8B030D-6E8A-4147-A177-3AD203B41FA5}">
                      <a16:colId xmlns:a16="http://schemas.microsoft.com/office/drawing/2014/main" val="2798015165"/>
                    </a:ext>
                  </a:extLst>
                </a:gridCol>
              </a:tblGrid>
              <a:tr h="359714">
                <a:tc>
                  <a:txBody>
                    <a:bodyPr/>
                    <a:lstStyle/>
                    <a:p>
                      <a:pPr marL="0" marR="0">
                        <a:spcBef>
                          <a:spcPts val="0"/>
                        </a:spcBef>
                        <a:spcAft>
                          <a:spcPts val="0"/>
                        </a:spcAft>
                      </a:pPr>
                      <a:r>
                        <a:rPr lang="en-US" sz="1400" b="1" dirty="0">
                          <a:effectLst/>
                        </a:rPr>
                        <a:t>Item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b="1" dirty="0">
                          <a:solidFill>
                            <a:schemeClr val="tx1"/>
                          </a:solidFill>
                        </a:rPr>
                        <a:t>LCDS: C1610E1 </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5870468"/>
                  </a:ext>
                </a:extLst>
              </a:tr>
              <a:tr h="359714">
                <a:tc>
                  <a:txBody>
                    <a:bodyPr/>
                    <a:lstStyle/>
                    <a:p>
                      <a:pPr marL="0" marR="0">
                        <a:spcBef>
                          <a:spcPts val="0"/>
                        </a:spcBef>
                        <a:spcAft>
                          <a:spcPts val="0"/>
                        </a:spcAft>
                      </a:pPr>
                      <a:r>
                        <a:rPr lang="en-US" sz="1400" b="1" dirty="0">
                          <a:effectLst/>
                        </a:rPr>
                        <a:t>Section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dirty="0">
                          <a:effectLst/>
                        </a:rPr>
                        <a:t>Section C: Cognitive Patterns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6154069"/>
                  </a:ext>
                </a:extLst>
              </a:tr>
              <a:tr h="0">
                <a:tc>
                  <a:txBody>
                    <a:bodyPr/>
                    <a:lstStyle/>
                    <a:p>
                      <a:pPr marL="0" marR="0">
                        <a:spcBef>
                          <a:spcPts val="0"/>
                        </a:spcBef>
                        <a:spcAft>
                          <a:spcPts val="0"/>
                        </a:spcAft>
                      </a:pPr>
                      <a:r>
                        <a:rPr lang="en-US" sz="1400" b="1" dirty="0">
                          <a:effectLst/>
                        </a:rPr>
                        <a:t>Short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CAM: Altered conscious level - alert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680285"/>
                  </a:ext>
                </a:extLst>
              </a:tr>
              <a:tr h="0">
                <a:tc>
                  <a:txBody>
                    <a:bodyPr/>
                    <a:lstStyle/>
                    <a:p>
                      <a:pPr marL="0" marR="0">
                        <a:spcBef>
                          <a:spcPts val="0"/>
                        </a:spcBef>
                        <a:spcAft>
                          <a:spcPts val="0"/>
                        </a:spcAft>
                      </a:pPr>
                      <a:r>
                        <a:rPr lang="en-US" sz="1400" b="1" dirty="0">
                          <a:effectLst/>
                        </a:rPr>
                        <a:t>Question Text: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Alert (Normal)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115046"/>
                  </a:ext>
                </a:extLst>
              </a:tr>
              <a:tr h="0">
                <a:tc>
                  <a:txBody>
                    <a:bodyPr/>
                    <a:lstStyle/>
                    <a:p>
                      <a:pPr marL="0" marR="0">
                        <a:spcBef>
                          <a:spcPts val="0"/>
                        </a:spcBef>
                        <a:spcAft>
                          <a:spcPts val="0"/>
                        </a:spcAft>
                      </a:pPr>
                      <a:r>
                        <a:rPr lang="fr-FR" sz="1400" b="1" dirty="0" err="1">
                          <a:effectLst/>
                        </a:rPr>
                        <a:t>Valid</a:t>
                      </a:r>
                      <a:r>
                        <a:rPr lang="fr-FR" sz="1400" b="1" dirty="0">
                          <a:effectLst/>
                        </a:rPr>
                        <a:t> </a:t>
                      </a:r>
                      <a:r>
                        <a:rPr lang="fr-FR" sz="1400" b="1" dirty="0" err="1">
                          <a:effectLst/>
                        </a:rPr>
                        <a:t>Response</a:t>
                      </a:r>
                      <a:r>
                        <a:rPr lang="fr-FR" sz="1400" b="1" dirty="0">
                          <a:effectLst/>
                        </a:rPr>
                        <a:t> Values (Code, </a:t>
                      </a:r>
                      <a:r>
                        <a:rPr lang="fr-FR" sz="1400" b="1" dirty="0" err="1">
                          <a:effectLst/>
                        </a:rPr>
                        <a:t>Text</a:t>
                      </a:r>
                      <a:r>
                        <a:rPr lang="fr-FR" sz="1400" b="1" dirty="0">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0 No</a:t>
                      </a:r>
                      <a:br>
                        <a:rPr lang="en-US" sz="1400" dirty="0">
                          <a:effectLst/>
                        </a:rPr>
                      </a:br>
                      <a:r>
                        <a:rPr lang="en-US" sz="1400" dirty="0">
                          <a:effectLst/>
                        </a:rPr>
                        <a:t>1 Yes</a:t>
                      </a:r>
                      <a:br>
                        <a:rPr lang="en-US" sz="1400" dirty="0">
                          <a:effectLst/>
                        </a:rPr>
                      </a:br>
                      <a:r>
                        <a:rPr lang="en-US" sz="1400" dirty="0">
                          <a:effectLst/>
                        </a:rPr>
                        <a:t>^ Blank (skip pattern)</a:t>
                      </a:r>
                      <a:br>
                        <a:rPr lang="en-US" sz="1400" dirty="0">
                          <a:effectLst/>
                        </a:rPr>
                      </a:br>
                      <a:r>
                        <a:rPr lang="en-US" sz="1400" dirty="0">
                          <a:effectLst/>
                        </a:rPr>
                        <a:t>- Not assessed/no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413408"/>
                  </a:ext>
                </a:extLst>
              </a:tr>
              <a:tr h="0">
                <a:tc>
                  <a:txBody>
                    <a:bodyPr/>
                    <a:lstStyle/>
                    <a:p>
                      <a:pPr marL="0" marR="0">
                        <a:spcBef>
                          <a:spcPts val="0"/>
                        </a:spcBef>
                        <a:spcAft>
                          <a:spcPts val="0"/>
                        </a:spcAft>
                      </a:pPr>
                      <a:r>
                        <a:rPr lang="fr-FR" sz="1400" b="1" dirty="0">
                          <a:effectLst/>
                        </a:rPr>
                        <a:t>LOINC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effectLst/>
                        </a:rPr>
                        <a:t>LOINC 2.63 85646-8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4962393"/>
                  </a:ext>
                </a:extLst>
              </a:tr>
            </a:tbl>
          </a:graphicData>
        </a:graphic>
      </p:graphicFrame>
    </p:spTree>
    <p:extLst>
      <p:ext uri="{BB962C8B-B14F-4D97-AF65-F5344CB8AC3E}">
        <p14:creationId xmlns:p14="http://schemas.microsoft.com/office/powerpoint/2010/main" val="272648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BF9C04-66FC-40C4-9C4D-C46BDBB3C1E9}"/>
              </a:ext>
            </a:extLst>
          </p:cNvPr>
          <p:cNvSpPr>
            <a:spLocks noGrp="1"/>
          </p:cNvSpPr>
          <p:nvPr>
            <p:ph type="title"/>
          </p:nvPr>
        </p:nvSpPr>
        <p:spPr/>
        <p:txBody>
          <a:bodyPr/>
          <a:lstStyle/>
          <a:p>
            <a:r>
              <a:rPr lang="en-US" dirty="0">
                <a:solidFill>
                  <a:schemeClr val="tx1"/>
                </a:solidFill>
              </a:rPr>
              <a:t>PROPOSED SPADES</a:t>
            </a:r>
          </a:p>
        </p:txBody>
      </p:sp>
    </p:spTree>
    <p:extLst>
      <p:ext uri="{BB962C8B-B14F-4D97-AF65-F5344CB8AC3E}">
        <p14:creationId xmlns:p14="http://schemas.microsoft.com/office/powerpoint/2010/main" val="96323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7C02-4D7A-4222-8891-6F407F823BB1}"/>
              </a:ext>
            </a:extLst>
          </p:cNvPr>
          <p:cNvSpPr>
            <a:spLocks noGrp="1"/>
          </p:cNvSpPr>
          <p:nvPr>
            <p:ph type="title"/>
          </p:nvPr>
        </p:nvSpPr>
        <p:spPr/>
        <p:txBody>
          <a:bodyPr/>
          <a:lstStyle/>
          <a:p>
            <a:r>
              <a:rPr lang="en-US" b="1" dirty="0">
                <a:solidFill>
                  <a:schemeClr val="tx1"/>
                </a:solidFill>
              </a:rPr>
              <a:t>Proposed SPADES (MDS, IRF, LTCH, OASIS)</a:t>
            </a:r>
          </a:p>
        </p:txBody>
      </p:sp>
      <p:sp>
        <p:nvSpPr>
          <p:cNvPr id="3" name="Content Placeholder 2">
            <a:extLst>
              <a:ext uri="{FF2B5EF4-FFF2-40B4-BE49-F238E27FC236}">
                <a16:creationId xmlns:a16="http://schemas.microsoft.com/office/drawing/2014/main" id="{399E9519-73C1-4DF2-830D-D2F1FC2DB119}"/>
              </a:ext>
            </a:extLst>
          </p:cNvPr>
          <p:cNvSpPr>
            <a:spLocks noGrp="1"/>
          </p:cNvSpPr>
          <p:nvPr>
            <p:ph idx="1"/>
          </p:nvPr>
        </p:nvSpPr>
        <p:spPr/>
        <p:txBody>
          <a:bodyPr>
            <a:normAutofit lnSpcReduction="10000"/>
          </a:bodyPr>
          <a:lstStyle/>
          <a:p>
            <a:pPr marL="0" indent="0">
              <a:buNone/>
            </a:pPr>
            <a:r>
              <a:rPr lang="en-US" dirty="0">
                <a:solidFill>
                  <a:schemeClr val="tx1"/>
                </a:solidFill>
              </a:rPr>
              <a:t>Although multiple versions of the CAM have been developed, CMS is proposing that the Short version be adopted for standardized patient assessment data elements. The Short CAM contains only four items (i.e., items 1 to 4) from the original Confusion Assessment Method (Long CAM). These items focus on an acute change in mental status, inattention, disorganized thinking, and altered level of consciousness</a:t>
            </a:r>
            <a:r>
              <a:rPr lang="en-US" baseline="30000" dirty="0">
                <a:solidFill>
                  <a:schemeClr val="tx1"/>
                </a:solidFill>
              </a:rPr>
              <a:t>1</a:t>
            </a:r>
            <a:endParaRPr lang="en-US" sz="1600" baseline="30000" dirty="0">
              <a:solidFill>
                <a:schemeClr val="tx1"/>
              </a:solidFill>
            </a:endParaRPr>
          </a:p>
          <a:p>
            <a:pPr marL="0" indent="0">
              <a:buNone/>
            </a:pPr>
            <a:r>
              <a:rPr lang="en-US" dirty="0">
                <a:solidFill>
                  <a:schemeClr val="tx1"/>
                </a:solidFill>
              </a:rPr>
              <a:t>The Short CAM data elements are currently collected in the MDS and the LCDS, and the scoring is based on staff observations of signs and symptoms of delirium. While the Short CAM data elements are used in both assessment tools, the response options currently differ. The current version of the LCDS includes two response options (yes/no, indicating that the behavior is present or not present), whereas the MDS offers three response options (behavior continuously present, does not fluctuate; behavior present, fluctuates; behavior not present). The LCDS and MDS versions of the CAM also differ slightly in wording and criteria for the “Altered Level of Consciousness” item</a:t>
            </a:r>
            <a:r>
              <a:rPr lang="en-US" baseline="30000" dirty="0">
                <a:solidFill>
                  <a:schemeClr val="tx1"/>
                </a:solidFill>
              </a:rPr>
              <a:t>1</a:t>
            </a:r>
            <a:endParaRPr lang="en-US" sz="1600" baseline="30000" dirty="0">
              <a:solidFill>
                <a:schemeClr val="tx1"/>
              </a:solidFill>
            </a:endParaRPr>
          </a:p>
          <a:p>
            <a:pPr marL="0" indent="0">
              <a:buNone/>
            </a:pPr>
            <a:r>
              <a:rPr lang="en-US" dirty="0">
                <a:solidFill>
                  <a:schemeClr val="tx1"/>
                </a:solidFill>
              </a:rPr>
              <a:t>  </a:t>
            </a:r>
          </a:p>
        </p:txBody>
      </p:sp>
      <p:sp>
        <p:nvSpPr>
          <p:cNvPr id="4" name="TextBox 3">
            <a:extLst>
              <a:ext uri="{FF2B5EF4-FFF2-40B4-BE49-F238E27FC236}">
                <a16:creationId xmlns:a16="http://schemas.microsoft.com/office/drawing/2014/main" id="{43F7F99A-D368-4A55-AC7A-4C7D9F58C037}"/>
              </a:ext>
            </a:extLst>
          </p:cNvPr>
          <p:cNvSpPr txBox="1"/>
          <p:nvPr/>
        </p:nvSpPr>
        <p:spPr>
          <a:xfrm>
            <a:off x="1038325" y="5515803"/>
            <a:ext cx="10176309" cy="461665"/>
          </a:xfrm>
          <a:prstGeom prst="rect">
            <a:avLst/>
          </a:prstGeom>
          <a:noFill/>
        </p:spPr>
        <p:txBody>
          <a:bodyPr wrap="square" rtlCol="0">
            <a:spAutoFit/>
          </a:bodyPr>
          <a:lstStyle/>
          <a:p>
            <a:r>
              <a:rPr lang="en-US" sz="1200" dirty="0">
                <a:hlinkClick r:id="rId2"/>
              </a:rPr>
              <a:t>https://www.cms.gov/Medicare/Quality-Initiatives-Patient-Assessment-Instruments/IRF-Quality-Reporting/Downloads/Proposed-Specifications-for-IRF-QRP-Quality-Measures-and-SPADE.pdf</a:t>
            </a:r>
            <a:r>
              <a:rPr lang="en-US" sz="1200" dirty="0"/>
              <a:t> </a:t>
            </a:r>
          </a:p>
        </p:txBody>
      </p:sp>
    </p:spTree>
    <p:extLst>
      <p:ext uri="{BB962C8B-B14F-4D97-AF65-F5344CB8AC3E}">
        <p14:creationId xmlns:p14="http://schemas.microsoft.com/office/powerpoint/2010/main" val="385901778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fiscal_year xmlns="ba9988bd-10e2-4a39-8d16-ed6eb9f9083e">FY19</fiscal_yea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0DC0CD24-39F3-45A8-9292-17C3EB3C3E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DCC06B-20F3-4C83-960C-EC77C7277000}">
  <ds:schemaRefs>
    <ds:schemaRef ds:uri="ba9988bd-10e2-4a39-8d16-ed6eb9f9083e"/>
    <ds:schemaRef ds:uri="http://schemas.microsoft.com/sharepoint/v3"/>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40ACEDDD-DB55-4F60-A975-4A64090E8476}">
  <ds:schemaRefs>
    <ds:schemaRef ds:uri="http://schemas.microsoft.com/sharepoint/v3/contenttype/forms"/>
  </ds:schemaRefs>
</ds:datastoreItem>
</file>

<file path=customXml/itemProps4.xml><?xml version="1.0" encoding="utf-8"?>
<ds:datastoreItem xmlns:ds="http://schemas.openxmlformats.org/officeDocument/2006/customXml" ds:itemID="{A45147BA-224B-4746-AADC-91BAFA62AFDD}">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Retrospect</Template>
  <TotalTime>24231</TotalTime>
  <Words>1030</Words>
  <Application>Microsoft Office PowerPoint</Application>
  <PresentationFormat>Widescreen</PresentationFormat>
  <Paragraphs>161</Paragraphs>
  <Slides>12</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Current Mapping Of CAM Elements in PAC</vt:lpstr>
      <vt:lpstr>Acute Onset </vt:lpstr>
      <vt:lpstr>Inattention</vt:lpstr>
      <vt:lpstr>Disorganized Thinking</vt:lpstr>
      <vt:lpstr>Altered Level of Consciousness</vt:lpstr>
      <vt:lpstr>Fluctuating Course</vt:lpstr>
      <vt:lpstr>Altered conscious level - alert</vt:lpstr>
      <vt:lpstr>PROPOSED SPADES</vt:lpstr>
      <vt:lpstr>Proposed SPADES (MDS, IRF, LTCH, OASIS)</vt:lpstr>
      <vt:lpstr>Proposed SPADE Mockup</vt:lpstr>
      <vt:lpstr>CAM (Short versus Full)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Rizvi, Siama</dc:creator>
  <cp:lastModifiedBy>Rizvi, Siama</cp:lastModifiedBy>
  <cp:revision>173</cp:revision>
  <dcterms:created xsi:type="dcterms:W3CDTF">2019-04-30T13:12:19Z</dcterms:created>
  <dcterms:modified xsi:type="dcterms:W3CDTF">2019-06-26T02:20:04Z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0x010100823A99C636F7423283FB0D200866C61300305FB80C47976C4B916AEC60E81206C0</vt:lpwstr>
  </property>
</Properties>
</file>