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</p:sldMasterIdLst>
  <p:notesMasterIdLst>
    <p:notesMasterId r:id="rId12"/>
  </p:notesMasterIdLst>
  <p:sldIdLst>
    <p:sldId id="256" r:id="rId6"/>
    <p:sldId id="257" r:id="rId7"/>
    <p:sldId id="260" r:id="rId8"/>
    <p:sldId id="261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4119E2-914C-4D8B-9031-45AA6E8B06FE}">
          <p14:sldIdLst>
            <p14:sldId id="256"/>
            <p14:sldId id="257"/>
            <p14:sldId id="260"/>
            <p14:sldId id="261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Hill" initials="DH" lastIdx="4" clrIdx="0">
    <p:extLst>
      <p:ext uri="{19B8F6BF-5375-455C-9EA6-DF929625EA0E}">
        <p15:presenceInfo xmlns:p15="http://schemas.microsoft.com/office/powerpoint/2012/main" userId="David Hill" providerId="None"/>
      </p:ext>
    </p:extLst>
  </p:cmAuthor>
  <p:cmAuthor id="2" name="Rizvi, Siama" initials="RS" lastIdx="3" clrIdx="1">
    <p:extLst>
      <p:ext uri="{19B8F6BF-5375-455C-9EA6-DF929625EA0E}">
        <p15:presenceInfo xmlns:p15="http://schemas.microsoft.com/office/powerpoint/2012/main" userId="S::RIZVI@MITRE.ORG::a30a8b9a-5391-4b15-b2e0-f92c41bca009" providerId="AD"/>
      </p:ext>
    </p:extLst>
  </p:cmAuthor>
  <p:cmAuthor id="3" name="Skopac, Jessica S" initials="SJS" lastIdx="5" clrIdx="2">
    <p:extLst>
      <p:ext uri="{19B8F6BF-5375-455C-9EA6-DF929625EA0E}">
        <p15:presenceInfo xmlns:p15="http://schemas.microsoft.com/office/powerpoint/2012/main" userId="S::JSKOPAC@MITRE.ORG::634fd837-4742-4121-9b4d-8524b41d1858" providerId="AD"/>
      </p:ext>
    </p:extLst>
  </p:cmAuthor>
  <p:cmAuthor id="4" name="Beth Connor" initials="BC" lastIdx="2" clrIdx="3">
    <p:extLst>
      <p:ext uri="{19B8F6BF-5375-455C-9EA6-DF929625EA0E}">
        <p15:presenceInfo xmlns:p15="http://schemas.microsoft.com/office/powerpoint/2012/main" userId="S-1-5-21-4095628063-3556742122-3606576086-1405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1FB"/>
    <a:srgbClr val="CD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17" autoAdjust="0"/>
    <p:restoredTop sz="81461" autoAdjust="0"/>
  </p:normalViewPr>
  <p:slideViewPr>
    <p:cSldViewPr snapToGrid="0">
      <p:cViewPr>
        <p:scale>
          <a:sx n="105" d="100"/>
          <a:sy n="105" d="100"/>
        </p:scale>
        <p:origin x="72" y="-8"/>
      </p:cViewPr>
      <p:guideLst/>
    </p:cSldViewPr>
  </p:slideViewPr>
  <p:outlineViewPr>
    <p:cViewPr>
      <p:scale>
        <a:sx n="33" d="100"/>
        <a:sy n="33" d="100"/>
      </p:scale>
      <p:origin x="0" y="-38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2"/>
    </p:cViewPr>
  </p:sorterViewPr>
  <p:notesViewPr>
    <p:cSldViewPr snapToGrid="0">
      <p:cViewPr varScale="1">
        <p:scale>
          <a:sx n="50" d="100"/>
          <a:sy n="50" d="100"/>
        </p:scale>
        <p:origin x="2476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FF2F1-9816-4810-99E9-917DBE7452C4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796C6-5CA3-403A-8CC5-DDBC3C578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2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96C6-5CA3-403A-8CC5-DDBC3C5788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5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96C6-5CA3-403A-8CC5-DDBC3C5788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9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96C6-5CA3-403A-8CC5-DDBC3C5788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21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6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87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5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0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5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7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A7514C-7CD9-4185-AC72-FEAE0056B3F3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1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9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A7514C-7CD9-4185-AC72-FEAE0056B3F3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7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MSgov/QHP-provider-formulary-AP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s/Davinci-drug-formulary/Jun2019/" TargetMode="External"/><Relationship Id="rId7" Type="http://schemas.openxmlformats.org/officeDocument/2006/relationships/hyperlink" Target="https://github.com/HL7-DaVinci/pdex-formulary-cli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vinci-pdex-formulary-client.logicahealth.org/" TargetMode="External"/><Relationship Id="rId5" Type="http://schemas.openxmlformats.org/officeDocument/2006/relationships/hyperlink" Target="https://api-v8-r4.hspconsortium.org/DrugFormulary2/open/" TargetMode="External"/><Relationship Id="rId4" Type="http://schemas.openxmlformats.org/officeDocument/2006/relationships/hyperlink" Target="https://github.com/HL7/davinci-pdex-formular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nferno.healthit.gov/inferno/" TargetMode="External"/><Relationship Id="rId2" Type="http://schemas.openxmlformats.org/officeDocument/2006/relationships/hyperlink" Target="https://www.aegis.net/touchston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945-37B5-48A0-AA57-292CE8971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>
                <a:solidFill>
                  <a:schemeClr val="tx1"/>
                </a:solidFill>
              </a:rPr>
              <a:t>Example FHIR Implementation Guide and Reference Implementation:</a:t>
            </a:r>
            <a:br>
              <a:rPr lang="en-US" sz="5300" dirty="0">
                <a:solidFill>
                  <a:schemeClr val="tx1"/>
                </a:solidFill>
              </a:rPr>
            </a:br>
            <a:br>
              <a:rPr lang="en-US" sz="53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Medical Formularies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506A0-036E-4271-A628-133874C0C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Pacio</a:t>
            </a:r>
            <a:r>
              <a:rPr lang="en-US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393590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6245-9C60-0D47-8036-2410D0AA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BDFE-1443-1E46-8456-CBBE445B1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as part of the Da Vinci project (Payer Data Exchange subgroup)</a:t>
            </a:r>
          </a:p>
          <a:p>
            <a:pPr lvl="1"/>
            <a:r>
              <a:rPr lang="en-US" dirty="0"/>
              <a:t>Focused on developing FHIR APIs for the Payer community</a:t>
            </a:r>
          </a:p>
          <a:p>
            <a:r>
              <a:rPr lang="en-US" dirty="0"/>
              <a:t>Based off of the Quality Health Program (QHP) work done by CMS back in 2015.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https://github.com/CMSgov/QHP-provider-formulary-APIs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b="1" dirty="0"/>
              <a:t>Project Goals</a:t>
            </a:r>
          </a:p>
          <a:p>
            <a:pPr lvl="1"/>
            <a:r>
              <a:rPr lang="en-US" dirty="0"/>
              <a:t>Fulfill the requirements in the NPRM to provide information on plan provider networks, the plan's formulary, and coverage policies to patients</a:t>
            </a:r>
          </a:p>
          <a:p>
            <a:pPr lvl="1"/>
            <a:r>
              <a:rPr lang="en-US" dirty="0"/>
              <a:t>Develop and Implementation Guide, Reference Implementation (client and server), and associated automated testing</a:t>
            </a:r>
          </a:p>
          <a:p>
            <a:pPr lvl="1"/>
            <a:r>
              <a:rPr lang="en-US" dirty="0"/>
              <a:t>Publish these materials as examples for vendors and app developers to follow to ease their development and testing and to promote adoption of the NPRM and Implementation Guide.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9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AE9E-B565-2745-9105-7881B212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0D6445-E6F0-0B4B-8A49-5773DC2C8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1" y="1846263"/>
            <a:ext cx="7909694" cy="4449203"/>
          </a:xfrm>
        </p:spPr>
      </p:pic>
    </p:spTree>
    <p:extLst>
      <p:ext uri="{BB962C8B-B14F-4D97-AF65-F5344CB8AC3E}">
        <p14:creationId xmlns:p14="http://schemas.microsoft.com/office/powerpoint/2010/main" val="418952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BC6C-F857-7540-893B-9D78540E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091966-7AC4-1E42-9065-3D6E863BC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53" y="1822704"/>
            <a:ext cx="7909694" cy="4449203"/>
          </a:xfrm>
        </p:spPr>
      </p:pic>
    </p:spTree>
    <p:extLst>
      <p:ext uri="{BB962C8B-B14F-4D97-AF65-F5344CB8AC3E}">
        <p14:creationId xmlns:p14="http://schemas.microsoft.com/office/powerpoint/2010/main" val="378297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171A-753C-524D-B3BA-F80C7ED3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Deliverables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97B806-4FF7-F440-8D6B-0BEED68F96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805415"/>
              </p:ext>
            </p:extLst>
          </p:nvPr>
        </p:nvGraphicFramePr>
        <p:xfrm>
          <a:off x="1096963" y="1846263"/>
          <a:ext cx="10058400" cy="4276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79305266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291628712"/>
                    </a:ext>
                  </a:extLst>
                </a:gridCol>
              </a:tblGrid>
              <a:tr h="249872">
                <a:tc>
                  <a:txBody>
                    <a:bodyPr/>
                    <a:lstStyle/>
                    <a:p>
                      <a:r>
                        <a:rPr lang="en-US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460579"/>
                  </a:ext>
                </a:extLst>
              </a:tr>
              <a:tr h="649191">
                <a:tc>
                  <a:txBody>
                    <a:bodyPr/>
                    <a:lstStyle/>
                    <a:p>
                      <a:r>
                        <a:rPr lang="en-US" b="1" dirty="0"/>
                        <a:t>Implementation Guide: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http://hl7.org/</a:t>
                      </a:r>
                      <a:r>
                        <a:rPr lang="en-US" u="sng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fhir</a:t>
                      </a:r>
                      <a:r>
                        <a:rPr lang="en-US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/us/Davinci-drug-formulary/Jun2019/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272735"/>
                  </a:ext>
                </a:extLst>
              </a:tr>
              <a:tr h="681611">
                <a:tc>
                  <a:txBody>
                    <a:bodyPr/>
                    <a:lstStyle/>
                    <a:p>
                      <a:r>
                        <a:rPr lang="en-US" b="1" dirty="0"/>
                        <a:t>Implementation Guide Repository: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https://github.com/HL7/davinci-pdex-formulary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51614"/>
                  </a:ext>
                </a:extLst>
              </a:tr>
              <a:tr h="878877">
                <a:tc>
                  <a:txBody>
                    <a:bodyPr/>
                    <a:lstStyle/>
                    <a:p>
                      <a:r>
                        <a:rPr lang="en-US" b="1" dirty="0"/>
                        <a:t>Server Reference Implementation: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https://api-v8-r4.hspconsortium.org/DrugFormulary2/open/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999133"/>
                  </a:ext>
                </a:extLst>
              </a:tr>
              <a:tr h="891357">
                <a:tc>
                  <a:txBody>
                    <a:bodyPr/>
                    <a:lstStyle/>
                    <a:p>
                      <a:r>
                        <a:rPr lang="en-US" b="1" dirty="0"/>
                        <a:t>Client Reference Implementation: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https://davinci-pdex-formulary-client.logicahealth.org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9104"/>
                  </a:ext>
                </a:extLst>
              </a:tr>
              <a:tr h="809929">
                <a:tc>
                  <a:txBody>
                    <a:bodyPr/>
                    <a:lstStyle/>
                    <a:p>
                      <a:r>
                        <a:rPr lang="en-US" b="1" dirty="0"/>
                        <a:t>Client Reference Implementation Code Repository: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https://github.com/HL7-DaVinci/pdex-formulary-client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78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47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3C11-5C9B-3A49-8CDB-029F918D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AB4882-6AF8-CF41-8553-724213791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400222"/>
              </p:ext>
            </p:extLst>
          </p:nvPr>
        </p:nvGraphicFramePr>
        <p:xfrm>
          <a:off x="1096963" y="1846262"/>
          <a:ext cx="10058400" cy="164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829">
                  <a:extLst>
                    <a:ext uri="{9D8B030D-6E8A-4147-A177-3AD203B41FA5}">
                      <a16:colId xmlns:a16="http://schemas.microsoft.com/office/drawing/2014/main" val="3733729345"/>
                    </a:ext>
                  </a:extLst>
                </a:gridCol>
                <a:gridCol w="2450592">
                  <a:extLst>
                    <a:ext uri="{9D8B030D-6E8A-4147-A177-3AD203B41FA5}">
                      <a16:colId xmlns:a16="http://schemas.microsoft.com/office/drawing/2014/main" val="1398259255"/>
                    </a:ext>
                  </a:extLst>
                </a:gridCol>
                <a:gridCol w="5034979">
                  <a:extLst>
                    <a:ext uri="{9D8B030D-6E8A-4147-A177-3AD203B41FA5}">
                      <a16:colId xmlns:a16="http://schemas.microsoft.com/office/drawing/2014/main" val="4081249036"/>
                    </a:ext>
                  </a:extLst>
                </a:gridCol>
              </a:tblGrid>
              <a:tr h="360490">
                <a:tc>
                  <a:txBody>
                    <a:bodyPr/>
                    <a:lstStyle/>
                    <a:p>
                      <a:r>
                        <a:rPr lang="en-US" dirty="0"/>
                        <a:t>Testing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775809"/>
                  </a:ext>
                </a:extLst>
              </a:tr>
              <a:tr h="637646">
                <a:tc>
                  <a:txBody>
                    <a:bodyPr/>
                    <a:lstStyle/>
                    <a:p>
                      <a:r>
                        <a:rPr lang="en-US" b="1" dirty="0"/>
                        <a:t>AEGIS Touchstone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Server and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https://www.aegis.net/touchstone.html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662864"/>
                  </a:ext>
                </a:extLst>
              </a:tr>
              <a:tr h="637646">
                <a:tc>
                  <a:txBody>
                    <a:bodyPr/>
                    <a:lstStyle/>
                    <a:p>
                      <a:r>
                        <a:rPr lang="en-US" b="1" dirty="0"/>
                        <a:t>ONC Inferno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https://inferno.healthit.gov/inferno/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099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6356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305FB80C47976C4B916AEC60E81206C0" ma:contentTypeVersion="3" ma:contentTypeDescription="Materials and documents that contain MITRE authored content and other content directly attributable to MITRE and its work" ma:contentTypeScope="" ma:versionID="2a92e56f0ad5ad08dc37a23d9f09ec13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ba9988bd-10e2-4a39-8d16-ed6eb9f9083e" targetNamespace="http://schemas.microsoft.com/office/2006/metadata/properties" ma:root="true" ma:fieldsID="534764579952a550a42652e8a364ba6e" ns1:_="" ns2:_="" ns3:_="">
    <xsd:import namespace="http://schemas.microsoft.com/sharepoint/v3"/>
    <xsd:import namespace="http://schemas.microsoft.com/sharepoint/v3/fields"/>
    <xsd:import namespace="ba9988bd-10e2-4a39-8d16-ed6eb9f9083e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fiscal_year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988bd-10e2-4a39-8d16-ed6eb9f9083e" elementFormDefault="qualified">
    <xsd:import namespace="http://schemas.microsoft.com/office/2006/documentManagement/types"/>
    <xsd:import namespace="http://schemas.microsoft.com/office/infopath/2007/PartnerControls"/>
    <xsd:element name="fiscal_year" ma:index="12" ma:displayName="Fiscal Year" ma:default="FY19" ma:format="Dropdown" ma:internalName="fiscal_year">
      <xsd:simpleType>
        <xsd:restriction base="dms:Choice">
          <xsd:enumeration value="FY19"/>
          <xsd:enumeration value="FY20"/>
        </xsd:restriction>
      </xsd:simpleType>
    </xsd:element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  <fiscal_year xmlns="ba9988bd-10e2-4a39-8d16-ed6eb9f9083e">FY19</fiscal_year>
  </documentManagement>
</p:properties>
</file>

<file path=customXml/itemProps1.xml><?xml version="1.0" encoding="utf-8"?>
<ds:datastoreItem xmlns:ds="http://schemas.openxmlformats.org/officeDocument/2006/customXml" ds:itemID="{40ACEDDD-DB55-4F60-A975-4A64090E84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5147BA-224B-4746-AADC-91BAFA62AFDD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DC0CD24-39F3-45A8-9292-17C3EB3C3E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ba9988bd-10e2-4a39-8d16-ed6eb9f908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3DCC06B-20F3-4C83-960C-EC77C7277000}">
  <ds:schemaRefs>
    <ds:schemaRef ds:uri="http://schemas.microsoft.com/office/2006/metadata/properties"/>
    <ds:schemaRef ds:uri="ba9988bd-10e2-4a39-8d16-ed6eb9f9083e"/>
    <ds:schemaRef ds:uri="http://schemas.microsoft.com/sharepoint/v3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25208</TotalTime>
  <Words>249</Words>
  <Application>Microsoft Macintosh PowerPoint</Application>
  <PresentationFormat>Widescreen</PresentationFormat>
  <Paragraphs>40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Example FHIR Implementation Guide and Reference Implementation:  Medical Formularies</vt:lpstr>
      <vt:lpstr>Background</vt:lpstr>
      <vt:lpstr>Use Cases</vt:lpstr>
      <vt:lpstr>Use Cases</vt:lpstr>
      <vt:lpstr>Project Deliverables</vt:lpstr>
      <vt:lpstr>Automated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Rizvi, Siama</dc:creator>
  <cp:lastModifiedBy>David Hill</cp:lastModifiedBy>
  <cp:revision>161</cp:revision>
  <dcterms:created xsi:type="dcterms:W3CDTF">2019-04-30T13:12:19Z</dcterms:created>
  <dcterms:modified xsi:type="dcterms:W3CDTF">2019-06-26T16:48:20Z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0x010100823A99C636F7423283FB0D200866C61300305FB80C47976C4B916AEC60E81206C0</vt:lpwstr>
  </property>
</Properties>
</file>