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20"/>
  </p:notesMasterIdLst>
  <p:sldIdLst>
    <p:sldId id="2842" r:id="rId5"/>
    <p:sldId id="2846" r:id="rId6"/>
    <p:sldId id="2863" r:id="rId7"/>
    <p:sldId id="2859" r:id="rId8"/>
    <p:sldId id="308" r:id="rId9"/>
    <p:sldId id="2856" r:id="rId10"/>
    <p:sldId id="2857" r:id="rId11"/>
    <p:sldId id="315" r:id="rId12"/>
    <p:sldId id="2855" r:id="rId13"/>
    <p:sldId id="2865" r:id="rId14"/>
    <p:sldId id="2866" r:id="rId15"/>
    <p:sldId id="2858" r:id="rId16"/>
    <p:sldId id="2861" r:id="rId17"/>
    <p:sldId id="286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CE1569-2EE5-4C4D-B017-2CBD7E3884B7}">
          <p14:sldIdLst>
            <p14:sldId id="2842"/>
            <p14:sldId id="2846"/>
            <p14:sldId id="2863"/>
            <p14:sldId id="2859"/>
            <p14:sldId id="308"/>
            <p14:sldId id="2856"/>
            <p14:sldId id="2857"/>
            <p14:sldId id="315"/>
            <p14:sldId id="2855"/>
            <p14:sldId id="2865"/>
            <p14:sldId id="2866"/>
            <p14:sldId id="2858"/>
            <p14:sldId id="2861"/>
            <p14:sldId id="286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zvi, Siama" initials="RS" lastIdx="1" clrIdx="0">
    <p:extLst>
      <p:ext uri="{19B8F6BF-5375-455C-9EA6-DF929625EA0E}">
        <p15:presenceInfo xmlns:p15="http://schemas.microsoft.com/office/powerpoint/2012/main" userId="S::RIZVI@MITRE.ORG::a30a8b9a-5391-4b15-b2e0-f92c41bca0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4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0388-F1EB-49F1-8885-6CD1094DDC8D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BB080-279B-4550-9DC2-C1F712477A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0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BB080-279B-4550-9DC2-C1F712477AF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3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twitter.com/pacioproject" TargetMode="External"/><Relationship Id="rId7" Type="http://schemas.openxmlformats.org/officeDocument/2006/relationships/hyperlink" Target="https://pacioproject.slack.com/" TargetMode="External"/><Relationship Id="rId2" Type="http://schemas.openxmlformats.org/officeDocument/2006/relationships/hyperlink" Target="http://www.mitre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s://github.com/paciowg/PACIO-Project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E3B8DB8-9B87-4348-BCF9-95ECFD972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55"/>
            <a:ext cx="2597727" cy="11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1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1184564"/>
            <a:ext cx="10058400" cy="46845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 marL="38404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6692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74980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32688" indent="-18288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A96C-9AAA-4011-955A-EDABBC827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BB7159C-7AF6-45E9-B8F4-B30B8F8EB5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023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9" y="1241517"/>
            <a:ext cx="4937760" cy="46275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241517"/>
            <a:ext cx="4937760" cy="462757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F198A8-2B0A-436E-A692-CF8495731C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7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2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631452"/>
            <a:ext cx="4937760" cy="43290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32201"/>
            <a:ext cx="4937760" cy="499251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631452"/>
            <a:ext cx="4937760" cy="43290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pPr/>
              <a:t>4/29/20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72FD9E6-397B-4FFA-A076-79D9C6357D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E9E328-B74B-4200-9AAA-4529689AC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3AC10-EC41-4E7C-AF81-4D874CB1A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019"/>
            <a:ext cx="1118004" cy="9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5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D2C7AD-B8EC-41AF-BCD4-89B09F0B166A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4FC0F5C3-2B23-4BD1-AF4F-9A82DB6EE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AA9F-7495-4728-9613-574AA845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DE25D-76B3-49FB-81C5-537870E9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03133-C030-471E-B3AD-DFBEC672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A6891-E27B-4870-BE1D-92B4DE0E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5AC6484-0F19-4683-9D77-973FA5710D7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9800978"/>
              </p:ext>
            </p:extLst>
          </p:nvPr>
        </p:nvGraphicFramePr>
        <p:xfrm>
          <a:off x="1096963" y="1184276"/>
          <a:ext cx="10058399" cy="3182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9993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5318406">
                  <a:extLst>
                    <a:ext uri="{9D8B030D-6E8A-4147-A177-3AD203B41FA5}">
                      <a16:colId xmlns:a16="http://schemas.microsoft.com/office/drawing/2014/main" val="3811224310"/>
                    </a:ext>
                  </a:extLst>
                </a:gridCol>
              </a:tblGrid>
              <a:tr h="353486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5E23B5E-2240-4954-B180-F2804C460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1" y="240728"/>
            <a:ext cx="929669" cy="79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1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C7AD-B8EC-41AF-BCD4-89B09F0B166A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DD758-BE3D-46B6-9180-8EE07170224E}"/>
              </a:ext>
            </a:extLst>
          </p:cNvPr>
          <p:cNvSpPr txBox="1"/>
          <p:nvPr userDrawn="1"/>
        </p:nvSpPr>
        <p:spPr>
          <a:xfrm>
            <a:off x="3153845" y="2396381"/>
            <a:ext cx="578497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PACIO Project is a collaborative effort to advance interoperable health data exchange between post-acute care (PAC) and other providers, patients, and key stakeholders across health care and to promote health data exchange in collaboration with policy makers, standards organizations, and industry through a consensus-based approach.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Learn and share more about the PACIO Project at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www.PACIOproject.org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1" name="Picture 10">
            <a:hlinkClick r:id="rId3"/>
            <a:extLst>
              <a:ext uri="{FF2B5EF4-FFF2-40B4-BE49-F238E27FC236}">
                <a16:creationId xmlns:a16="http://schemas.microsoft.com/office/drawing/2014/main" id="{CBBDA78D-7978-4396-B9C7-6269D51E84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350" y="4871384"/>
            <a:ext cx="443605" cy="443605"/>
          </a:xfrm>
          <a:prstGeom prst="rect">
            <a:avLst/>
          </a:prstGeom>
        </p:spPr>
      </p:pic>
      <p:pic>
        <p:nvPicPr>
          <p:cNvPr id="12" name="Picture 11">
            <a:hlinkClick r:id="rId5"/>
            <a:extLst>
              <a:ext uri="{FF2B5EF4-FFF2-40B4-BE49-F238E27FC236}">
                <a16:creationId xmlns:a16="http://schemas.microsoft.com/office/drawing/2014/main" id="{B1E1AAF2-6467-4460-B5E5-8A859FBC693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16" y="4690662"/>
            <a:ext cx="706302" cy="706302"/>
          </a:xfrm>
          <a:prstGeom prst="rect">
            <a:avLst/>
          </a:prstGeom>
        </p:spPr>
      </p:pic>
      <p:pic>
        <p:nvPicPr>
          <p:cNvPr id="13" name="Picture 12">
            <a:hlinkClick r:id="rId7"/>
            <a:extLst>
              <a:ext uri="{FF2B5EF4-FFF2-40B4-BE49-F238E27FC236}">
                <a16:creationId xmlns:a16="http://schemas.microsoft.com/office/drawing/2014/main" id="{AE1A56C7-0C12-4F06-B97B-BB5A256C064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204" y="4795501"/>
            <a:ext cx="883906" cy="496628"/>
          </a:xfrm>
          <a:prstGeom prst="rect">
            <a:avLst/>
          </a:prstGeom>
        </p:spPr>
      </p:pic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9480FE53-1AFE-49FF-87E0-086535CB17B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11" y="1162057"/>
            <a:ext cx="2850373" cy="123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7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262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84569"/>
            <a:ext cx="10058400" cy="4684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D2C7AD-B8EC-41AF-BCD4-89B09F0B166A}" type="datetimeFigureOut">
              <a:rPr lang="en-US" smtClean="0"/>
              <a:t>4/29/20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901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2FD9E6-397B-4FFA-A076-79D9C6357D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01285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D306814C-787C-445D-9AA0-E9BD6BE0225A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3870" y="6224727"/>
            <a:ext cx="1446647" cy="627486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434BDF3-F2DA-458B-89E6-4406AA253856}"/>
              </a:ext>
            </a:extLst>
          </p:cNvPr>
          <p:cNvSpPr txBox="1">
            <a:spLocks/>
          </p:cNvSpPr>
          <p:nvPr userDrawn="1"/>
        </p:nvSpPr>
        <p:spPr>
          <a:xfrm>
            <a:off x="560509" y="6661150"/>
            <a:ext cx="753695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© 2020 The MITRE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34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0" r:id="rId5"/>
    <p:sldLayoutId id="2147483752" r:id="rId6"/>
    <p:sldLayoutId id="2147483753" r:id="rId7"/>
    <p:sldLayoutId id="2147483751" r:id="rId8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observation-vitalsigns.html" TargetMode="External"/><Relationship Id="rId2" Type="http://schemas.openxmlformats.org/officeDocument/2006/relationships/hyperlink" Target="http://hl7.org/fhir/us/eltss/Condition-elts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ciowg.github.io/cognitive-status-ig/index.html" TargetMode="External"/><Relationship Id="rId2" Type="http://schemas.openxmlformats.org/officeDocument/2006/relationships/hyperlink" Target="https://paciowg.github.io/functional-status-ig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s/eltss/Condition-elts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/device-type" TargetMode="External"/><Relationship Id="rId2" Type="http://schemas.openxmlformats.org/officeDocument/2006/relationships/hyperlink" Target="https://www.hl7.org/fhir/valueset-condition-co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Tech Team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34BC-0915-4BFB-A6E9-9DB2044B0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4/29/20</a:t>
            </a:r>
          </a:p>
        </p:txBody>
      </p:sp>
    </p:spTree>
    <p:extLst>
      <p:ext uri="{BB962C8B-B14F-4D97-AF65-F5344CB8AC3E}">
        <p14:creationId xmlns:p14="http://schemas.microsoft.com/office/powerpoint/2010/main" val="158806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1430-1E5E-8F43-8F7E-EF57B0BF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FASI Assistive Device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E32229-5337-6246-98A4-DECBD6BEC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833150"/>
              </p:ext>
            </p:extLst>
          </p:nvPr>
        </p:nvGraphicFramePr>
        <p:xfrm>
          <a:off x="1066800" y="1153453"/>
          <a:ext cx="10058401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019">
                  <a:extLst>
                    <a:ext uri="{9D8B030D-6E8A-4147-A177-3AD203B41FA5}">
                      <a16:colId xmlns:a16="http://schemas.microsoft.com/office/drawing/2014/main" val="168394091"/>
                    </a:ext>
                  </a:extLst>
                </a:gridCol>
                <a:gridCol w="4335691">
                  <a:extLst>
                    <a:ext uri="{9D8B030D-6E8A-4147-A177-3AD203B41FA5}">
                      <a16:colId xmlns:a16="http://schemas.microsoft.com/office/drawing/2014/main" val="1733671101"/>
                    </a:ext>
                  </a:extLst>
                </a:gridCol>
                <a:gridCol w="4335691">
                  <a:extLst>
                    <a:ext uri="{9D8B030D-6E8A-4147-A177-3AD203B41FA5}">
                      <a16:colId xmlns:a16="http://schemas.microsoft.com/office/drawing/2014/main" val="2713484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FASI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FHIR Device Type Value Set (SNOMED)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1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wheelchair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228869008 (Manual wheelchair)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4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Motorized wheelchair or scooter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23366006 (Motorized wheelchair)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3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Specialized seating 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0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Mechanical 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62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466382000 (Basic walker, non-foldable)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022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Walker with seat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467155007 (Seated walker)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45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87405001 (Cane)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55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Reacher/Grabber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6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Sock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700863009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(Assistive Sock/Stocking)</a:t>
                      </a:r>
                      <a:endParaRPr lang="e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7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Orthotics/Brace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224898003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(Orthotic device)</a:t>
                      </a:r>
                      <a:endParaRPr lang="e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Bed 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37953008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(Bedside rail)</a:t>
                      </a:r>
                      <a:endParaRPr lang="e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54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Electronic 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66435007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(Electric bed)</a:t>
                      </a:r>
                      <a:endParaRPr lang="e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1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Grab bars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360303004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(Hand rail), </a:t>
                      </a:r>
                      <a:r>
                        <a:rPr lang="e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466196003 (Wall bars)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8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00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1430-1E5E-8F43-8F7E-EF57B0BF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FASI Assistive Device Codes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A035E4A-4B22-C342-9F76-04BDC07B89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549042"/>
              </p:ext>
            </p:extLst>
          </p:nvPr>
        </p:nvGraphicFramePr>
        <p:xfrm>
          <a:off x="1097279" y="1163727"/>
          <a:ext cx="9967987" cy="542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551">
                  <a:extLst>
                    <a:ext uri="{9D8B030D-6E8A-4147-A177-3AD203B41FA5}">
                      <a16:colId xmlns:a16="http://schemas.microsoft.com/office/drawing/2014/main" val="168394091"/>
                    </a:ext>
                  </a:extLst>
                </a:gridCol>
                <a:gridCol w="4296718">
                  <a:extLst>
                    <a:ext uri="{9D8B030D-6E8A-4147-A177-3AD203B41FA5}">
                      <a16:colId xmlns:a16="http://schemas.microsoft.com/office/drawing/2014/main" val="1733671101"/>
                    </a:ext>
                  </a:extLst>
                </a:gridCol>
                <a:gridCol w="4296718">
                  <a:extLst>
                    <a:ext uri="{9D8B030D-6E8A-4147-A177-3AD203B41FA5}">
                      <a16:colId xmlns:a16="http://schemas.microsoft.com/office/drawing/2014/main" val="156835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FASI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21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Transfer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462599001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(Patient sliding transfer board)</a:t>
                      </a:r>
                      <a:endParaRPr lang="e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13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Shower/commode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467158009 (Bath/shower chair)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???</a:t>
                      </a:r>
                      <a:endParaRPr lang="e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0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Walk/wheel-in shower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6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Glasses or contact lenses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50121007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(Eyeglasses), </a:t>
                      </a: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57368009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(contact lenses)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17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Hearing 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6012004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(Hearing aid)</a:t>
                      </a:r>
                      <a:endParaRPr lang="e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78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Communication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705371001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(Communication and information assistive device)</a:t>
                      </a:r>
                      <a:endParaRPr lang="e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2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Stair rails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360303004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(Hand rail), </a:t>
                      </a: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466196003 (Wall bars)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247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Lift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705392001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(Assistive chair)</a:t>
                      </a:r>
                      <a:endParaRPr lang="e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8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359994001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(Ramp)</a:t>
                      </a:r>
                      <a:endParaRPr lang="e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9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Raised toilet seat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705593007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(Raised toilet seat)</a:t>
                      </a:r>
                      <a:endParaRPr lang="e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39103"/>
                  </a:ext>
                </a:extLst>
              </a:tr>
              <a:tr h="313012">
                <a:tc>
                  <a:txBody>
                    <a:bodyPr/>
                    <a:lstStyle/>
                    <a:p>
                      <a:r>
                        <a:rPr lang="en-US" sz="1400" dirty="0"/>
                        <a:t>12x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Glucometer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2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CPAP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702172008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(Home CPAP Unit)</a:t>
                      </a:r>
                      <a:endParaRPr lang="e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45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12z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Oxygen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24099007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(Oxygen)</a:t>
                      </a:r>
                      <a:endParaRPr lang="en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31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63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40348EF-C816-D14E-AE28-6054CE1EAE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1052627"/>
              </p:ext>
            </p:extLst>
          </p:nvPr>
        </p:nvGraphicFramePr>
        <p:xfrm>
          <a:off x="1097280" y="1203733"/>
          <a:ext cx="4795521" cy="376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6441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209080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IADL FUNCTIONAL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Make light cold meal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54485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Make light hot meal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76105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Light daily housework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520888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Heavier periodic housework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21706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Light shopping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847788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Telephone – answering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124498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Telephone – placing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61312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Medication management – oral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95375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Medication management – inhalant/mist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671458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Medication management – injectables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4912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Simple 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63250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Complex financial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FASI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31630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ED5E77A-1651-C64C-ABCF-AB2FCEFEB581}"/>
              </a:ext>
            </a:extLst>
          </p:cNvPr>
          <p:cNvGraphicFramePr>
            <a:graphicFrameLocks/>
          </p:cNvGraphicFramePr>
          <p:nvPr/>
        </p:nvGraphicFramePr>
        <p:xfrm>
          <a:off x="6299200" y="1203733"/>
          <a:ext cx="485648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0109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2136371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ADDITIONAL FUNCTIONAL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Reference to </a:t>
                      </a:r>
                      <a:r>
                        <a:rPr lang="en-US" sz="1300" dirty="0">
                          <a:hlinkClick r:id="rId2"/>
                        </a:rPr>
                        <a:t>Condition-eLTSS</a:t>
                      </a:r>
                      <a:r>
                        <a:rPr lang="en-US" sz="1300" dirty="0"/>
                        <a:t> resource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54485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Vital Signs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Reference to </a:t>
                      </a:r>
                      <a:r>
                        <a:rPr lang="en-US" sz="1300" dirty="0">
                          <a:hlinkClick r:id="rId3"/>
                        </a:rPr>
                        <a:t>Observation-</a:t>
                      </a:r>
                      <a:r>
                        <a:rPr lang="en-US" sz="1300" dirty="0" err="1">
                          <a:hlinkClick r:id="rId3"/>
                        </a:rPr>
                        <a:t>vitalsigns</a:t>
                      </a:r>
                      <a:r>
                        <a:rPr lang="en-US" sz="1300" dirty="0"/>
                        <a:t> resource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761057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2D150AD-8306-514A-94BB-A7D06E93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Data Model for STU1 Ballot</a:t>
            </a:r>
            <a:br>
              <a:rPr lang="en-US" dirty="0"/>
            </a:br>
            <a:r>
              <a:rPr lang="en-US" sz="3100" dirty="0"/>
              <a:t>Instrumental Activities of Daily Living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1D1CF-7DF6-CD4C-B006-44B133BE8A27}"/>
              </a:ext>
            </a:extLst>
          </p:cNvPr>
          <p:cNvSpPr txBox="1"/>
          <p:nvPr/>
        </p:nvSpPr>
        <p:spPr>
          <a:xfrm>
            <a:off x="6299200" y="2881600"/>
            <a:ext cx="5301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FHIR Resource Guide recommends the Condition resource to capture pain. 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Idea is to leverage the Condition-eLTSS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essentially the same as the general Condition resource with references to other eLTSS resources.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If FASI not been done, could we share this information?</a:t>
            </a:r>
          </a:p>
        </p:txBody>
      </p:sp>
    </p:spTree>
    <p:extLst>
      <p:ext uri="{BB962C8B-B14F-4D97-AF65-F5344CB8AC3E}">
        <p14:creationId xmlns:p14="http://schemas.microsoft.com/office/powerpoint/2010/main" val="93003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A141-2EFC-894E-834D-E3C5116B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Functional Data Model</a:t>
            </a:r>
            <a:br>
              <a:rPr lang="en-US" sz="3200" dirty="0"/>
            </a:br>
            <a:r>
              <a:rPr lang="en-US" sz="2800" dirty="0"/>
              <a:t>Future Considerations for IADL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9D5C-D66A-954F-BF34-D85B14684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Future Considerations</a:t>
            </a:r>
          </a:p>
          <a:p>
            <a:pPr lvl="1"/>
            <a:r>
              <a:rPr lang="en-US" dirty="0"/>
              <a:t>ICF for classification of function?</a:t>
            </a:r>
          </a:p>
          <a:p>
            <a:pPr lvl="2"/>
            <a:r>
              <a:rPr lang="en-US" dirty="0"/>
              <a:t>Not universally used, but neither are FASI items</a:t>
            </a:r>
          </a:p>
          <a:p>
            <a:pPr lvl="2"/>
            <a:r>
              <a:rPr lang="en-US" dirty="0"/>
              <a:t>More detailed than FASI</a:t>
            </a:r>
          </a:p>
          <a:p>
            <a:pPr lvl="1"/>
            <a:r>
              <a:rPr lang="en-US" dirty="0"/>
              <a:t>BARTHEL index for ADLs (LOINC</a:t>
            </a:r>
            <a:r>
              <a:rPr lang="en-US" dirty="0">
                <a:sym typeface="Wingdings" pitchFamily="2" charset="2"/>
              </a:rPr>
              <a:t>?)</a:t>
            </a:r>
          </a:p>
          <a:p>
            <a:pPr lvl="2"/>
            <a:r>
              <a:rPr lang="en-US" dirty="0"/>
              <a:t>Used in SNF settings</a:t>
            </a:r>
          </a:p>
          <a:p>
            <a:pPr lvl="1"/>
            <a:r>
              <a:rPr lang="en-US" dirty="0"/>
              <a:t>Patient reported</a:t>
            </a:r>
          </a:p>
          <a:p>
            <a:pPr lvl="2"/>
            <a:r>
              <a:rPr lang="en-US" dirty="0"/>
              <a:t>Patient Reported Outcome IG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5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24CE-4CDF-4C4E-9FB6-EE560A79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PACIO Resource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68A507-AB5E-E747-95E3-039104E14C01}"/>
              </a:ext>
            </a:extLst>
          </p:cNvPr>
          <p:cNvSpPr/>
          <p:nvPr/>
        </p:nvSpPr>
        <p:spPr>
          <a:xfrm>
            <a:off x="5424753" y="1484583"/>
            <a:ext cx="1078786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Bundled Functional 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D36567-A735-F447-850B-7A02076B595B}"/>
              </a:ext>
            </a:extLst>
          </p:cNvPr>
          <p:cNvSpPr/>
          <p:nvPr/>
        </p:nvSpPr>
        <p:spPr>
          <a:xfrm>
            <a:off x="9858034" y="1484582"/>
            <a:ext cx="1078786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Bundled Cognitive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A4091-0E2C-7547-BB13-2983BDDFB50D}"/>
              </a:ext>
            </a:extLst>
          </p:cNvPr>
          <p:cNvSpPr/>
          <p:nvPr/>
        </p:nvSpPr>
        <p:spPr>
          <a:xfrm>
            <a:off x="3390462" y="3221531"/>
            <a:ext cx="1078787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Functional Status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423034-2835-2742-8B76-6EBEE477CB3A}"/>
              </a:ext>
            </a:extLst>
          </p:cNvPr>
          <p:cNvSpPr/>
          <p:nvPr/>
        </p:nvSpPr>
        <p:spPr>
          <a:xfrm>
            <a:off x="9858033" y="3225372"/>
            <a:ext cx="1078787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Cognitive Status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F4C98-E49A-CD4B-935C-D4BC71DF31CF}"/>
              </a:ext>
            </a:extLst>
          </p:cNvPr>
          <p:cNvSpPr/>
          <p:nvPr/>
        </p:nvSpPr>
        <p:spPr>
          <a:xfrm>
            <a:off x="965768" y="1484582"/>
            <a:ext cx="1114764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 Level of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EF0CD8-BACB-604E-9FF5-A750E5784262}"/>
              </a:ext>
            </a:extLst>
          </p:cNvPr>
          <p:cNvSpPr/>
          <p:nvPr/>
        </p:nvSpPr>
        <p:spPr>
          <a:xfrm>
            <a:off x="5424752" y="3221531"/>
            <a:ext cx="1078787" cy="8322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Functional Precaution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7340D-7CB7-4042-B83A-A573C22D3967}"/>
              </a:ext>
            </a:extLst>
          </p:cNvPr>
          <p:cNvSpPr/>
          <p:nvPr/>
        </p:nvSpPr>
        <p:spPr>
          <a:xfrm>
            <a:off x="7366568" y="3221531"/>
            <a:ext cx="1078787" cy="8322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 Use Statement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ACF9AC-5767-7942-9C27-5280EC1302BA}"/>
              </a:ext>
            </a:extLst>
          </p:cNvPr>
          <p:cNvSpPr/>
          <p:nvPr/>
        </p:nvSpPr>
        <p:spPr>
          <a:xfrm>
            <a:off x="7366568" y="5195425"/>
            <a:ext cx="1078787" cy="8322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1AF93B-A455-1C4A-931E-D3D045B7017D}"/>
              </a:ext>
            </a:extLst>
          </p:cNvPr>
          <p:cNvSpPr/>
          <p:nvPr/>
        </p:nvSpPr>
        <p:spPr>
          <a:xfrm>
            <a:off x="3481222" y="3318512"/>
            <a:ext cx="1078787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Functional 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F888F8-C318-B24E-96F8-D945901091B0}"/>
              </a:ext>
            </a:extLst>
          </p:cNvPr>
          <p:cNvSpPr/>
          <p:nvPr/>
        </p:nvSpPr>
        <p:spPr>
          <a:xfrm>
            <a:off x="3571982" y="3415493"/>
            <a:ext cx="1078787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Functional Status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191B8C-279A-644F-9080-917BBFDCCEEF}"/>
              </a:ext>
            </a:extLst>
          </p:cNvPr>
          <p:cNvSpPr/>
          <p:nvPr/>
        </p:nvSpPr>
        <p:spPr>
          <a:xfrm>
            <a:off x="5513798" y="3318512"/>
            <a:ext cx="1078787" cy="8322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Functional Precaution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D9A65-E8E1-4E4B-8D72-22569E1F3296}"/>
              </a:ext>
            </a:extLst>
          </p:cNvPr>
          <p:cNvSpPr/>
          <p:nvPr/>
        </p:nvSpPr>
        <p:spPr>
          <a:xfrm>
            <a:off x="5606272" y="3415493"/>
            <a:ext cx="1078787" cy="8322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Condition-eLTSS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86F827-F87C-2043-849A-D7FD17973133}"/>
              </a:ext>
            </a:extLst>
          </p:cNvPr>
          <p:cNvSpPr/>
          <p:nvPr/>
        </p:nvSpPr>
        <p:spPr>
          <a:xfrm>
            <a:off x="7455614" y="3317216"/>
            <a:ext cx="1078787" cy="8322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 Use Statement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C95D65-C1A1-8E40-A4D8-EF28D738BEED}"/>
              </a:ext>
            </a:extLst>
          </p:cNvPr>
          <p:cNvSpPr/>
          <p:nvPr/>
        </p:nvSpPr>
        <p:spPr>
          <a:xfrm>
            <a:off x="7548088" y="3415493"/>
            <a:ext cx="1078787" cy="8322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 Use Statement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F3EABC-AAA6-3F49-85E8-C7459696269F}"/>
              </a:ext>
            </a:extLst>
          </p:cNvPr>
          <p:cNvSpPr/>
          <p:nvPr/>
        </p:nvSpPr>
        <p:spPr>
          <a:xfrm>
            <a:off x="7455613" y="5291110"/>
            <a:ext cx="1078787" cy="83220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86B622-17C6-3043-9513-D54F83882200}"/>
              </a:ext>
            </a:extLst>
          </p:cNvPr>
          <p:cNvSpPr/>
          <p:nvPr/>
        </p:nvSpPr>
        <p:spPr>
          <a:xfrm>
            <a:off x="7548088" y="5389387"/>
            <a:ext cx="1078787" cy="82961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6C98E6-9207-544B-864B-6EA306CBC5DA}"/>
              </a:ext>
            </a:extLst>
          </p:cNvPr>
          <p:cNvSpPr/>
          <p:nvPr/>
        </p:nvSpPr>
        <p:spPr>
          <a:xfrm>
            <a:off x="9947079" y="3317216"/>
            <a:ext cx="1078787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Cognitive Status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987756-F605-E747-A315-0B3CAC933ABC}"/>
              </a:ext>
            </a:extLst>
          </p:cNvPr>
          <p:cNvSpPr/>
          <p:nvPr/>
        </p:nvSpPr>
        <p:spPr>
          <a:xfrm>
            <a:off x="10039553" y="3431493"/>
            <a:ext cx="1078787" cy="832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Cognitive Status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558A89-E42E-8E46-85E6-E67A0521C8E1}"/>
              </a:ext>
            </a:extLst>
          </p:cNvPr>
          <p:cNvCxnSpPr>
            <a:cxnSpLocks/>
          </p:cNvCxnSpPr>
          <p:nvPr/>
        </p:nvCxnSpPr>
        <p:spPr>
          <a:xfrm flipH="1">
            <a:off x="4111376" y="2411134"/>
            <a:ext cx="1190086" cy="713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F73F2B-1150-0E49-A79A-828EA5184BFB}"/>
              </a:ext>
            </a:extLst>
          </p:cNvPr>
          <p:cNvCxnSpPr/>
          <p:nvPr/>
        </p:nvCxnSpPr>
        <p:spPr>
          <a:xfrm>
            <a:off x="5964145" y="2411134"/>
            <a:ext cx="0" cy="71341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78862B-9226-3841-B6C5-1912389AB310}"/>
              </a:ext>
            </a:extLst>
          </p:cNvPr>
          <p:cNvCxnSpPr/>
          <p:nvPr/>
        </p:nvCxnSpPr>
        <p:spPr>
          <a:xfrm>
            <a:off x="6503539" y="2411134"/>
            <a:ext cx="1491467" cy="71341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83FA32D-AC29-D94A-B704-0302A133417C}"/>
              </a:ext>
            </a:extLst>
          </p:cNvPr>
          <p:cNvCxnSpPr/>
          <p:nvPr/>
        </p:nvCxnSpPr>
        <p:spPr>
          <a:xfrm>
            <a:off x="7995006" y="4358121"/>
            <a:ext cx="0" cy="70891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41688-4A85-6246-AC96-D2B7AF395C85}"/>
              </a:ext>
            </a:extLst>
          </p:cNvPr>
          <p:cNvCxnSpPr/>
          <p:nvPr/>
        </p:nvCxnSpPr>
        <p:spPr>
          <a:xfrm>
            <a:off x="10409433" y="2406031"/>
            <a:ext cx="0" cy="708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A51163F-61B4-CB4A-9D2D-B5B9D0427197}"/>
              </a:ext>
            </a:extLst>
          </p:cNvPr>
          <p:cNvSpPr txBox="1"/>
          <p:nvPr/>
        </p:nvSpPr>
        <p:spPr>
          <a:xfrm>
            <a:off x="5395062" y="4245103"/>
            <a:ext cx="128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Risks and </a:t>
            </a:r>
          </a:p>
          <a:p>
            <a:pPr algn="ctr"/>
            <a:r>
              <a:rPr lang="en-US" dirty="0"/>
              <a:t>Precautions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6E28A3-E870-7C48-B597-7C882668A819}"/>
              </a:ext>
            </a:extLst>
          </p:cNvPr>
          <p:cNvSpPr txBox="1"/>
          <p:nvPr/>
        </p:nvSpPr>
        <p:spPr>
          <a:xfrm>
            <a:off x="8022735" y="4245104"/>
            <a:ext cx="1208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Equipment</a:t>
            </a:r>
          </a:p>
          <a:p>
            <a:pPr algn="ctr"/>
            <a:r>
              <a:rPr lang="en-US" dirty="0"/>
              <a:t>Used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C2FF25-7752-4044-980D-EF13527FBB6C}"/>
              </a:ext>
            </a:extLst>
          </p:cNvPr>
          <p:cNvSpPr txBox="1"/>
          <p:nvPr/>
        </p:nvSpPr>
        <p:spPr>
          <a:xfrm>
            <a:off x="3432136" y="4263696"/>
            <a:ext cx="112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Individual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9D2A12-BF77-3C41-BF16-7ACE3DFAD233}"/>
              </a:ext>
            </a:extLst>
          </p:cNvPr>
          <p:cNvSpPr txBox="1"/>
          <p:nvPr/>
        </p:nvSpPr>
        <p:spPr>
          <a:xfrm>
            <a:off x="9897993" y="4263915"/>
            <a:ext cx="112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Individual</a:t>
            </a:r>
          </a:p>
          <a:p>
            <a:pPr algn="ctr"/>
            <a:r>
              <a:rPr lang="en-US" dirty="0"/>
              <a:t>Questions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B94FF4-C29B-F545-9E1C-4DC13AEF3694}"/>
              </a:ext>
            </a:extLst>
          </p:cNvPr>
          <p:cNvSpPr txBox="1"/>
          <p:nvPr/>
        </p:nvSpPr>
        <p:spPr>
          <a:xfrm>
            <a:off x="4101842" y="1560730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DF2D1FC-E035-524C-B164-E3B22801CDF6}"/>
              </a:ext>
            </a:extLst>
          </p:cNvPr>
          <p:cNvSpPr txBox="1"/>
          <p:nvPr/>
        </p:nvSpPr>
        <p:spPr>
          <a:xfrm>
            <a:off x="8534400" y="1553350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31079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9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7F88-2161-CD47-B34E-0037410B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A115-2760-9F43-87F2-88DE9401E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Sample Data Update</a:t>
            </a:r>
          </a:p>
          <a:p>
            <a:r>
              <a:rPr lang="en-US" dirty="0"/>
              <a:t> IG Update</a:t>
            </a:r>
          </a:p>
          <a:p>
            <a:r>
              <a:rPr lang="en-US" dirty="0"/>
              <a:t> PACIO Functional Status Data Model Update</a:t>
            </a:r>
          </a:p>
          <a:p>
            <a:pPr lvl="1"/>
            <a:r>
              <a:rPr lang="en-US" dirty="0"/>
              <a:t>How Data Model Update Affects IG</a:t>
            </a:r>
          </a:p>
        </p:txBody>
      </p:sp>
    </p:spTree>
    <p:extLst>
      <p:ext uri="{BB962C8B-B14F-4D97-AF65-F5344CB8AC3E}">
        <p14:creationId xmlns:p14="http://schemas.microsoft.com/office/powerpoint/2010/main" val="147491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2A298-2E24-7340-A459-BEB5F82D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Data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9867-3CB3-FA4A-B11E-6004791F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E712-4C5C-E744-B2CC-5328E090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IG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A720-90C5-3241-89CF-F7855CC6A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Functional Status:</a:t>
            </a:r>
          </a:p>
          <a:p>
            <a:pPr lvl="1"/>
            <a:r>
              <a:rPr lang="en-US" u="sng" dirty="0">
                <a:hlinkClick r:id="rId2" tooltip="https://paciowg.github.io/functional-status-ig/index.html"/>
              </a:rPr>
              <a:t>https://paciowg.github.io/functional-status-ig/index.html</a:t>
            </a:r>
            <a:endParaRPr lang="en-US" u="sng" dirty="0"/>
          </a:p>
          <a:p>
            <a:r>
              <a:rPr lang="en-US" dirty="0"/>
              <a:t> Cognitive Status:</a:t>
            </a:r>
          </a:p>
          <a:p>
            <a:pPr lvl="1"/>
            <a:r>
              <a:rPr lang="en-US" u="sng" dirty="0">
                <a:hlinkClick r:id="rId3"/>
              </a:rPr>
              <a:t>https://paciowg.github.io/cognitive-status-ig/index.html</a:t>
            </a:r>
            <a:endParaRPr lang="en-US" u="sng" dirty="0"/>
          </a:p>
          <a:p>
            <a:r>
              <a:rPr lang="en-US" dirty="0"/>
              <a:t> Changes from the previous versions</a:t>
            </a:r>
          </a:p>
          <a:p>
            <a:r>
              <a:rPr lang="en-US" dirty="0"/>
              <a:t> Let us know what you think!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2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5513-94CB-4FED-A2E0-41E7E0D8B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Functional Status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Data Model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134BC-0915-4BFB-A6E9-9DB2044B0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4/29/20</a:t>
            </a:r>
          </a:p>
        </p:txBody>
      </p:sp>
    </p:spTree>
    <p:extLst>
      <p:ext uri="{BB962C8B-B14F-4D97-AF65-F5344CB8AC3E}">
        <p14:creationId xmlns:p14="http://schemas.microsoft.com/office/powerpoint/2010/main" val="64387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Data Model for STU1 Ballot</a:t>
            </a:r>
            <a:br>
              <a:rPr lang="en-US" dirty="0"/>
            </a:br>
            <a:r>
              <a:rPr lang="en-US" sz="3100" dirty="0"/>
              <a:t>Prior Level of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54005-676C-8C4D-B44B-F3C8EADAA601}"/>
              </a:ext>
            </a:extLst>
          </p:cNvPr>
          <p:cNvSpPr txBox="1"/>
          <p:nvPr/>
        </p:nvSpPr>
        <p:spPr>
          <a:xfrm>
            <a:off x="1097280" y="1136549"/>
            <a:ext cx="995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Before current medical conditions/exacerbation for this episode.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38D24AE6-86D7-0D42-AFFA-57BDF595FD97}"/>
              </a:ext>
            </a:extLst>
          </p:cNvPr>
          <p:cNvSpPr/>
          <p:nvPr/>
        </p:nvSpPr>
        <p:spPr>
          <a:xfrm>
            <a:off x="1718308" y="1995055"/>
            <a:ext cx="2814452" cy="226818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Prior Assessment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Available?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B87191-26A7-2646-865E-4F332D2485C6}"/>
              </a:ext>
            </a:extLst>
          </p:cNvPr>
          <p:cNvSpPr/>
          <p:nvPr/>
        </p:nvSpPr>
        <p:spPr>
          <a:xfrm>
            <a:off x="6717820" y="2695698"/>
            <a:ext cx="2458193" cy="86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PACIO Functional 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AE8-51CA-6E44-8E4D-9370F6704174}"/>
              </a:ext>
            </a:extLst>
          </p:cNvPr>
          <p:cNvSpPr/>
          <p:nvPr/>
        </p:nvSpPr>
        <p:spPr>
          <a:xfrm>
            <a:off x="1431360" y="5284520"/>
            <a:ext cx="3423973" cy="1054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Reference </a:t>
            </a:r>
            <a:r>
              <a:rPr lang="en-US" dirty="0" err="1">
                <a:solidFill>
                  <a:schemeClr val="tx1"/>
                </a:solidFill>
              </a:rPr>
              <a:t>PriorLevelofFunctionObservation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HasMember</a:t>
            </a:r>
            <a:r>
              <a:rPr lang="en-US" dirty="0">
                <a:solidFill>
                  <a:schemeClr val="tx1"/>
                </a:solidFill>
              </a:rPr>
              <a:t> empty)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7599D1-7E07-FB47-9808-F8ED20C5F85F}"/>
              </a:ext>
            </a:extLst>
          </p:cNvPr>
          <p:cNvCxnSpPr/>
          <p:nvPr/>
        </p:nvCxnSpPr>
        <p:spPr>
          <a:xfrm>
            <a:off x="4794017" y="3108367"/>
            <a:ext cx="17219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C020E8-3F49-364B-AB1A-ADCAB109820E}"/>
              </a:ext>
            </a:extLst>
          </p:cNvPr>
          <p:cNvCxnSpPr/>
          <p:nvPr/>
        </p:nvCxnSpPr>
        <p:spPr>
          <a:xfrm>
            <a:off x="3143347" y="4509655"/>
            <a:ext cx="0" cy="593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3222CF-4A32-1E44-AF0A-076A4B74DA0F}"/>
              </a:ext>
            </a:extLst>
          </p:cNvPr>
          <p:cNvSpPr txBox="1"/>
          <p:nvPr/>
        </p:nvSpPr>
        <p:spPr>
          <a:xfrm>
            <a:off x="5434097" y="269569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732657-560E-494F-A46E-E41505CE6940}"/>
              </a:ext>
            </a:extLst>
          </p:cNvPr>
          <p:cNvSpPr txBox="1"/>
          <p:nvPr/>
        </p:nvSpPr>
        <p:spPr>
          <a:xfrm>
            <a:off x="3201536" y="459575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4977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Data Model for STU1 Ballot</a:t>
            </a:r>
            <a:br>
              <a:rPr lang="en-US" dirty="0"/>
            </a:br>
            <a:r>
              <a:rPr lang="en-US" sz="3100" dirty="0"/>
              <a:t>Risks and Precautions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CEE943-87E2-3C49-8156-15F168BACF8B}"/>
              </a:ext>
            </a:extLst>
          </p:cNvPr>
          <p:cNvGraphicFramePr>
            <a:graphicFrameLocks/>
          </p:cNvGraphicFramePr>
          <p:nvPr/>
        </p:nvGraphicFramePr>
        <p:xfrm>
          <a:off x="1041812" y="1348207"/>
          <a:ext cx="4559582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538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2190044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CONDITION-ELTSS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health-concern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Code (SNOMED)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75313008</a:t>
                      </a:r>
                      <a:r>
                        <a:rPr lang="en-US" sz="1300" dirty="0">
                          <a:latin typeface="+mn-lt"/>
                        </a:rPr>
                        <a:t> | Orthotic splinting 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Evidence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30A79EB-6052-F848-9EAF-7AF0A4278EED}"/>
              </a:ext>
            </a:extLst>
          </p:cNvPr>
          <p:cNvSpPr txBox="1"/>
          <p:nvPr/>
        </p:nvSpPr>
        <p:spPr>
          <a:xfrm>
            <a:off x="6590608" y="1261265"/>
            <a:ext cx="4938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 risks and precautions: </a:t>
            </a:r>
            <a:r>
              <a:rPr lang="en-US" sz="1200" dirty="0"/>
              <a:t>Activity precautions (bed rest, use of orthosis), weight bearing (extremity, status), ROM, swallowing (use </a:t>
            </a:r>
          </a:p>
          <a:p>
            <a:r>
              <a:rPr lang="en-US" sz="1200" dirty="0"/>
              <a:t>of utensils, need for adaptive equipment, modified diet), cardiac (BP, HR, Sternal), fall, cognitive, restraints, safety (wandering), food allergies, isolation, vision</a:t>
            </a:r>
          </a:p>
          <a:p>
            <a:endParaRPr lang="en-US" sz="12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C546E9-73D4-5443-8317-F5D9E7B199BC}"/>
              </a:ext>
            </a:extLst>
          </p:cNvPr>
          <p:cNvGraphicFramePr>
            <a:graphicFrameLocks/>
          </p:cNvGraphicFramePr>
          <p:nvPr/>
        </p:nvGraphicFramePr>
        <p:xfrm>
          <a:off x="2520656" y="2748029"/>
          <a:ext cx="4938496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6453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2372043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CONDITION-ELTSS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health-concern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Code (SNOMED)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386806002 | Impaired cognition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Evidence (reference, 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418AE9A-0EED-8D44-A9CD-FBBAF1FF493A}"/>
              </a:ext>
            </a:extLst>
          </p:cNvPr>
          <p:cNvGraphicFramePr>
            <a:graphicFrameLocks/>
          </p:cNvGraphicFramePr>
          <p:nvPr/>
        </p:nvGraphicFramePr>
        <p:xfrm>
          <a:off x="4009250" y="4118813"/>
          <a:ext cx="4938497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6453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2372044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CONDITION-ELTSS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health-concern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Reference (e.g. 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389270004</a:t>
                      </a:r>
                      <a:r>
                        <a:rPr lang="en-US" sz="1300" dirty="0">
                          <a:latin typeface="+mn-lt"/>
                        </a:rPr>
                        <a:t> | Wandering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Evidence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A5A3F88-8FF8-7544-96F8-D41A9B430395}"/>
              </a:ext>
            </a:extLst>
          </p:cNvPr>
          <p:cNvGraphicFramePr>
            <a:graphicFrameLocks/>
          </p:cNvGraphicFramePr>
          <p:nvPr/>
        </p:nvGraphicFramePr>
        <p:xfrm>
          <a:off x="5601394" y="5509793"/>
          <a:ext cx="4559582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538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2190044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CONDITION-ELTSS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health-concern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Reference (e.g. Observation)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40174006</a:t>
                      </a:r>
                      <a:r>
                        <a:rPr lang="en-US" sz="1300" dirty="0">
                          <a:latin typeface="+mn-lt"/>
                        </a:rPr>
                        <a:t> | Isolation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Evidence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8CC7F1-8E68-254C-B095-07BF6C209464}"/>
              </a:ext>
            </a:extLst>
          </p:cNvPr>
          <p:cNvSpPr/>
          <p:nvPr/>
        </p:nvSpPr>
        <p:spPr>
          <a:xfrm>
            <a:off x="8677244" y="2980778"/>
            <a:ext cx="2110456" cy="10563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Bundled </a:t>
            </a:r>
            <a:r>
              <a:rPr lang="en-US" dirty="0" err="1">
                <a:solidFill>
                  <a:schemeClr val="tx1"/>
                </a:solidFill>
              </a:rPr>
              <a:t>CognitiveStatus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F55D85-C37E-B340-8EEE-1DF132E84F74}"/>
              </a:ext>
            </a:extLst>
          </p:cNvPr>
          <p:cNvCxnSpPr>
            <a:cxnSpLocks/>
          </p:cNvCxnSpPr>
          <p:nvPr/>
        </p:nvCxnSpPr>
        <p:spPr>
          <a:xfrm flipV="1">
            <a:off x="7278942" y="3500979"/>
            <a:ext cx="1303949" cy="240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4D1A7D-462F-1341-8FFC-7836C2F3FCC4}"/>
              </a:ext>
            </a:extLst>
          </p:cNvPr>
          <p:cNvSpPr txBox="1"/>
          <p:nvPr/>
        </p:nvSpPr>
        <p:spPr>
          <a:xfrm>
            <a:off x="5696623" y="1318318"/>
            <a:ext cx="441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85DEE-75CD-1C4E-B9C9-39E0FCF1FD9C}"/>
              </a:ext>
            </a:extLst>
          </p:cNvPr>
          <p:cNvSpPr txBox="1"/>
          <p:nvPr/>
        </p:nvSpPr>
        <p:spPr>
          <a:xfrm>
            <a:off x="7440039" y="2839259"/>
            <a:ext cx="441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,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05232B-900A-6D45-BB41-37E86975916B}"/>
              </a:ext>
            </a:extLst>
          </p:cNvPr>
          <p:cNvSpPr txBox="1"/>
          <p:nvPr/>
        </p:nvSpPr>
        <p:spPr>
          <a:xfrm>
            <a:off x="8977272" y="4192703"/>
            <a:ext cx="441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4E61E-864F-D24F-82D3-A3472E78623B}"/>
              </a:ext>
            </a:extLst>
          </p:cNvPr>
          <p:cNvSpPr txBox="1"/>
          <p:nvPr/>
        </p:nvSpPr>
        <p:spPr>
          <a:xfrm>
            <a:off x="463138" y="4555686"/>
            <a:ext cx="2751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List of </a:t>
            </a:r>
            <a:r>
              <a:rPr lang="en-US" sz="2800" dirty="0">
                <a:hlinkClick r:id="rId2"/>
              </a:rPr>
              <a:t>Condition-eLTSS</a:t>
            </a:r>
            <a:r>
              <a:rPr lang="en-US" sz="2800" dirty="0"/>
              <a:t> resources</a:t>
            </a:r>
          </a:p>
        </p:txBody>
      </p:sp>
    </p:spTree>
    <p:extLst>
      <p:ext uri="{BB962C8B-B14F-4D97-AF65-F5344CB8AC3E}">
        <p14:creationId xmlns:p14="http://schemas.microsoft.com/office/powerpoint/2010/main" val="429355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Data Model for STU1 Ballot</a:t>
            </a:r>
            <a:br>
              <a:rPr lang="en-US" sz="3600" dirty="0"/>
            </a:br>
            <a:r>
              <a:rPr lang="en-US" sz="3100" dirty="0"/>
              <a:t>Assessment</a:t>
            </a:r>
            <a:r>
              <a:rPr lang="en-US" sz="3600" dirty="0"/>
              <a:t> </a:t>
            </a:r>
            <a:r>
              <a:rPr lang="en-US" sz="3100" dirty="0"/>
              <a:t>Observations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4DBCEA4-CF99-BA47-BF34-B435F951395C}"/>
              </a:ext>
            </a:extLst>
          </p:cNvPr>
          <p:cNvGraphicFramePr>
            <a:graphicFrameLocks/>
          </p:cNvGraphicFramePr>
          <p:nvPr/>
        </p:nvGraphicFramePr>
        <p:xfrm>
          <a:off x="1097280" y="1205975"/>
          <a:ext cx="4858989" cy="86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3907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225082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FUNCTIONAL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BO700, BO800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Seating/Positioning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085F8A-5DA5-0C4E-9076-230FCF477430}"/>
              </a:ext>
            </a:extLst>
          </p:cNvPr>
          <p:cNvGraphicFramePr>
            <a:graphicFrameLocks/>
          </p:cNvGraphicFramePr>
          <p:nvPr/>
        </p:nvGraphicFramePr>
        <p:xfrm>
          <a:off x="6296688" y="1202465"/>
          <a:ext cx="4858989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211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215778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MOBILITY FUNCTIONAL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Roll left and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GG0170A3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Sit to lying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Lying to sitting on side of 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92076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Sit to 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99874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Chair/bed-to-chair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15495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Toilet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490475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+mn-lt"/>
                        </a:rPr>
                        <a:t>Car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GG0170G3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156136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Walk 10 feet</a:t>
                      </a:r>
                      <a:endParaRPr lang="en-US" sz="13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2364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latin typeface="+mn-lt"/>
                        </a:rPr>
                        <a:t>Walk 50 feet with two 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GG0170J3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27683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Walk 150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GG0170K3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0923124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Walking 10 feed on uneven 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i="0" dirty="0">
                          <a:latin typeface="+mn-lt"/>
                        </a:rPr>
                        <a:t>GG0170L3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2023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 step (curb)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GG0170M3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62555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4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GG0170N3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958476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12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GG0170O3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85398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Picking up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GG0170P3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219845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Wheel 50 feet with two turns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GG0170R3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039959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Wheel 150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GG0170S3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11694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CE1ABC0-E073-D449-B56F-9AD0B7FB9F3C}"/>
              </a:ext>
            </a:extLst>
          </p:cNvPr>
          <p:cNvGraphicFramePr>
            <a:graphicFrameLocks/>
          </p:cNvGraphicFramePr>
          <p:nvPr/>
        </p:nvGraphicFramePr>
        <p:xfrm>
          <a:off x="1097278" y="2483637"/>
          <a:ext cx="4858991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3908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225083">
                  <a:extLst>
                    <a:ext uri="{9D8B030D-6E8A-4147-A177-3AD203B41FA5}">
                      <a16:colId xmlns:a16="http://schemas.microsoft.com/office/drawing/2014/main" val="1031706964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SELF-CARE FUNCTIONAL TESTS/SCREENS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NOTES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Eating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GG0130A3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59089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Oral hygiene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GG0130B3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02440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Toileting hygiene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GG0130C3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168595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300" dirty="0"/>
                        <a:t>Shower/bathe 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68846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Upper body 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GG0130F3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85702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Lower body 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GG0130G3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0379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Putting on/taking off footwear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GG0130H3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78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69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80E7-C10A-468C-A23D-1C4CC0A7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Functional Data Model for STU1 Ballot</a:t>
            </a:r>
            <a:br>
              <a:rPr lang="en-US" dirty="0"/>
            </a:br>
            <a:r>
              <a:rPr lang="en-US" sz="3100" dirty="0"/>
              <a:t>Equipment Needed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CEE943-87E2-3C49-8156-15F168BACF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747178"/>
              </p:ext>
            </p:extLst>
          </p:nvPr>
        </p:nvGraphicFramePr>
        <p:xfrm>
          <a:off x="1041812" y="1348207"/>
          <a:ext cx="454626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3882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252380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DEVICE USE STATEMENT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Subject (Patient)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1..1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Timing (how often device was 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0..1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Device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1..1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260490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Code (Code)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0..*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Reference (Condition, Observation,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0..*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858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C546E9-73D4-5443-8317-F5D9E7B199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7041309"/>
              </p:ext>
            </p:extLst>
          </p:nvPr>
        </p:nvGraphicFramePr>
        <p:xfrm>
          <a:off x="2602850" y="3303634"/>
          <a:ext cx="455958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2872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1326710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DEVICE USE STATEMENT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Subject (Patient)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1..1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Timing (how often device was 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0..1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Device (Reference)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1..1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563698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Code (Code)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+mn-lt"/>
                        </a:rPr>
                        <a:t>0..*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Reason Reference (Condition, Observation...)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0..*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67955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74D1A7D-462F-1341-8FFC-7836C2F3FCC4}"/>
              </a:ext>
            </a:extLst>
          </p:cNvPr>
          <p:cNvSpPr txBox="1"/>
          <p:nvPr/>
        </p:nvSpPr>
        <p:spPr>
          <a:xfrm>
            <a:off x="5654854" y="1956897"/>
            <a:ext cx="4411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,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4E61E-864F-D24F-82D3-A3472E78623B}"/>
              </a:ext>
            </a:extLst>
          </p:cNvPr>
          <p:cNvSpPr txBox="1"/>
          <p:nvPr/>
        </p:nvSpPr>
        <p:spPr>
          <a:xfrm>
            <a:off x="384456" y="4817295"/>
            <a:ext cx="2480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List of Equipment Needed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ED0DD8-B213-5645-9B42-99581C3C28FF}"/>
              </a:ext>
            </a:extLst>
          </p:cNvPr>
          <p:cNvSpPr txBox="1"/>
          <p:nvPr/>
        </p:nvSpPr>
        <p:spPr>
          <a:xfrm>
            <a:off x="6168651" y="1230488"/>
            <a:ext cx="571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Example equipment: </a:t>
            </a:r>
            <a:r>
              <a:rPr lang="en-US" sz="1200" dirty="0"/>
              <a:t>manual wheelchair, motorized wheelchair or scooter, specialized seating (e.g. air-filled, gel, shaped foam), mechanical lift, walker, walker with seat, cane, reacher/grabber, sock aid, orthotics/brace, bed rail, electronic bed, grab bars, transfer board, shower/commode chair, walk/wheel-in shower, glasses or contact lenses, hearing aid, communication device, stair rails, ramps, raised toilet seat, glucometer, CPAP, oxygen concentrator, other, not applicable (no assistive device needed in past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E7D85-5DB4-114D-9A74-B86702361DB6}"/>
              </a:ext>
            </a:extLst>
          </p:cNvPr>
          <p:cNvSpPr txBox="1"/>
          <p:nvPr/>
        </p:nvSpPr>
        <p:spPr>
          <a:xfrm>
            <a:off x="7485580" y="2420721"/>
            <a:ext cx="44012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§ (example) </a:t>
            </a:r>
            <a:r>
              <a:rPr lang="en-US" sz="1200" dirty="0">
                <a:hlinkClick r:id="rId2"/>
              </a:rPr>
              <a:t>https://www.hl7.org/fhir/valueset-condition-code.html</a:t>
            </a:r>
            <a:endParaRPr lang="en-US" sz="1200" dirty="0"/>
          </a:p>
          <a:p>
            <a:endParaRPr lang="en-US" sz="120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## Device codes options: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FASI/LOINC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FHIR Device Type Value 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  <a:hlinkClick r:id="rId3"/>
              </a:rPr>
              <a:t>http://hl7.org/fhir/ValueSet/device-type</a:t>
            </a:r>
            <a:endParaRPr lang="en-US" sz="1200" dirty="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Constrain to minimum binding?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0CF90B-6622-F042-AFE1-E2B96716D7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893556"/>
              </p:ext>
            </p:extLst>
          </p:nvPr>
        </p:nvGraphicFramePr>
        <p:xfrm>
          <a:off x="7859168" y="3846194"/>
          <a:ext cx="3820494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234">
                  <a:extLst>
                    <a:ext uri="{9D8B030D-6E8A-4147-A177-3AD203B41FA5}">
                      <a16:colId xmlns:a16="http://schemas.microsoft.com/office/drawing/2014/main" val="2733080639"/>
                    </a:ext>
                  </a:extLst>
                </a:gridCol>
                <a:gridCol w="2258260">
                  <a:extLst>
                    <a:ext uri="{9D8B030D-6E8A-4147-A177-3AD203B41FA5}">
                      <a16:colId xmlns:a16="http://schemas.microsoft.com/office/drawing/2014/main" val="1244942408"/>
                    </a:ext>
                  </a:extLst>
                </a:gridCol>
              </a:tblGrid>
              <a:tr h="261322">
                <a:tc>
                  <a:txBody>
                    <a:bodyPr/>
                    <a:lstStyle/>
                    <a:p>
                      <a:r>
                        <a:rPr lang="en-US" sz="1300" b="1" dirty="0"/>
                        <a:t>DEVICE RESOURCE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597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Type (</a:t>
                      </a:r>
                      <a:r>
                        <a:rPr lang="en-US" sz="1300" dirty="0" err="1"/>
                        <a:t>DeviceType</a:t>
                      </a:r>
                      <a:r>
                        <a:rPr lang="en-US" sz="13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</a:rPr>
                        <a:t>##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1901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Name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Name of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519472"/>
                  </a:ext>
                </a:extLst>
              </a:tr>
              <a:tr h="261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Note (text)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+mn-lt"/>
                        </a:rPr>
                        <a:t>Could also mention reason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84354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3FC48C-AD02-BD4F-844F-7CDD0086D34C}"/>
              </a:ext>
            </a:extLst>
          </p:cNvPr>
          <p:cNvCxnSpPr/>
          <p:nvPr/>
        </p:nvCxnSpPr>
        <p:spPr>
          <a:xfrm>
            <a:off x="7274104" y="4304872"/>
            <a:ext cx="4417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265675-429E-8D48-AF68-D6FFDFC63EA3}"/>
              </a:ext>
            </a:extLst>
          </p:cNvPr>
          <p:cNvSpPr txBox="1"/>
          <p:nvPr/>
        </p:nvSpPr>
        <p:spPr>
          <a:xfrm>
            <a:off x="5588074" y="5303185"/>
            <a:ext cx="56891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ICF &amp; ICHI (Beta) could provide values for reason code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Defer to professional associations to identify, categorize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3B2AE-909D-154F-A62A-38514C79505E}"/>
              </a:ext>
            </a:extLst>
          </p:cNvPr>
          <p:cNvSpPr txBox="1"/>
          <p:nvPr/>
        </p:nvSpPr>
        <p:spPr>
          <a:xfrm>
            <a:off x="2865407" y="5275990"/>
            <a:ext cx="2177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list of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flow 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3989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9B4F503B144CA18A456E918E9C09" ma:contentTypeVersion="5" ma:contentTypeDescription="Create a new document." ma:contentTypeScope="" ma:versionID="a9fae0c5cbc6e72f1329140241808fe2">
  <xsd:schema xmlns:xsd="http://www.w3.org/2001/XMLSchema" xmlns:xs="http://www.w3.org/2001/XMLSchema" xmlns:p="http://schemas.microsoft.com/office/2006/metadata/properties" xmlns:ns3="03881713-4334-4cb7-ae3c-5a546eac4809" xmlns:ns4="b5cf6ad4-4df9-42de-b689-edbcf2cc5ca9" targetNamespace="http://schemas.microsoft.com/office/2006/metadata/properties" ma:root="true" ma:fieldsID="2f603efed613009a2b118609d0765c46" ns3:_="" ns4:_="">
    <xsd:import namespace="03881713-4334-4cb7-ae3c-5a546eac4809"/>
    <xsd:import namespace="b5cf6ad4-4df9-42de-b689-edbcf2cc5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81713-4334-4cb7-ae3c-5a546eac4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f6ad4-4df9-42de-b689-edbcf2cc5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7B5B66-5816-47CE-9BA9-F76287B082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881713-4334-4cb7-ae3c-5a546eac4809"/>
    <ds:schemaRef ds:uri="b5cf6ad4-4df9-42de-b689-edbcf2cc5c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CA65DC-3BF8-42D4-A166-237AC00FD0F5}">
  <ds:schemaRefs>
    <ds:schemaRef ds:uri="03881713-4334-4cb7-ae3c-5a546eac4809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b5cf6ad4-4df9-42de-b689-edbcf2cc5ca9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4E8D78E-39BA-483A-8E39-C729C3CA31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31669</TotalTime>
  <Words>1211</Words>
  <Application>Microsoft Macintosh PowerPoint</Application>
  <PresentationFormat>Widescreen</PresentationFormat>
  <Paragraphs>324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Retrospect</vt:lpstr>
      <vt:lpstr>Tech Team Meeting</vt:lpstr>
      <vt:lpstr>Agenda</vt:lpstr>
      <vt:lpstr>Sample Data Update</vt:lpstr>
      <vt:lpstr>IG Updates</vt:lpstr>
      <vt:lpstr>Functional Status Data Model Update</vt:lpstr>
      <vt:lpstr>Functional Data Model for STU1 Ballot Prior Level of Function</vt:lpstr>
      <vt:lpstr>Functional Data Model for STU1 Ballot Risks and Precautions</vt:lpstr>
      <vt:lpstr>Functional Data Model for STU1 Ballot Assessment Observations</vt:lpstr>
      <vt:lpstr>Functional Data Model for STU1 Ballot Equipment Needed</vt:lpstr>
      <vt:lpstr>FASI Assistive Device Codes</vt:lpstr>
      <vt:lpstr>FASI Assistive Device Codes</vt:lpstr>
      <vt:lpstr>Functional Data Model for STU1 Ballot Instrumental Activities of Daily Living</vt:lpstr>
      <vt:lpstr>Functional Data Model Future Considerations for IADL</vt:lpstr>
      <vt:lpstr>PACIO Resource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Status</dc:title>
  <dc:creator>Rizvi, Siama</dc:creator>
  <cp:lastModifiedBy>David Hill</cp:lastModifiedBy>
  <cp:revision>104</cp:revision>
  <dcterms:created xsi:type="dcterms:W3CDTF">2020-02-04T20:51:17Z</dcterms:created>
  <dcterms:modified xsi:type="dcterms:W3CDTF">2020-04-29T17:31:02Z</dcterms:modified>
</cp:coreProperties>
</file>