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6" r:id="rId6"/>
    <p:sldId id="264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BFA3DB-AB7A-40A6-9148-30D37DA89BDB}">
          <p14:sldIdLst>
            <p14:sldId id="256"/>
            <p14:sldId id="264"/>
            <p14:sldId id="259"/>
            <p14:sldId id="260"/>
            <p14:sldId id="258"/>
          </p14:sldIdLst>
        </p14:section>
        <p14:section name="Backup Slide" id="{5064094E-07CF-4FD3-B818-0C3C7F0AE5E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s://pacioproject.slack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twitter.com/pacioprojec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paciowg/PACIO-Project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://www.mitre.org/" TargetMode="External"/><Relationship Id="rId9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5385057A-B8E6-481A-BE29-3F2FBC47D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FE2D09A-AABB-4958-9AE9-B5D7C4B48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5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000" kern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F9D37F-B289-4ECA-804C-7EA360EAF0B9}"/>
              </a:ext>
            </a:extLst>
          </p:cNvPr>
          <p:cNvSpPr txBox="1">
            <a:spLocks/>
          </p:cNvSpPr>
          <p:nvPr userDrawn="1"/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1D9E33-DF0A-4F22-A776-BD2A738E4ABE}"/>
              </a:ext>
            </a:extLst>
          </p:cNvPr>
          <p:cNvSpPr txBox="1"/>
          <p:nvPr/>
        </p:nvSpPr>
        <p:spPr>
          <a:xfrm>
            <a:off x="984152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1DE5F-970E-4BD9-80BB-E93A311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64" y="6514043"/>
            <a:ext cx="670505" cy="243820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BCE485B-F3B0-4DDC-808A-36FCA0B418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76" y="6225393"/>
            <a:ext cx="1446647" cy="62748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9501BE1-12C2-443E-B1EF-4BD965D0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25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DA963C-CA1A-40E1-A2D4-56A45B14F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544B83-ECCB-46D0-983F-466969B4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6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162058"/>
            <a:ext cx="11391900" cy="2447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842F-00FB-41EB-8A2E-AF256EFBF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89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697079-05C2-487B-BD8F-373075246ED9}"/>
              </a:ext>
            </a:extLst>
          </p:cNvPr>
          <p:cNvSpPr txBox="1"/>
          <p:nvPr/>
        </p:nvSpPr>
        <p:spPr>
          <a:xfrm>
            <a:off x="1005305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B9D44E-131F-4151-971A-13464954C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43848-35BD-416B-AEBE-1CFB39D28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639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815" y="1162058"/>
            <a:ext cx="11333285" cy="30332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E1B15DBD-9E47-4066-A945-BB9151C59E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  <p:pic>
        <p:nvPicPr>
          <p:cNvPr id="16" name="Picture 15">
            <a:hlinkClick r:id="rId6"/>
            <a:extLst>
              <a:ext uri="{FF2B5EF4-FFF2-40B4-BE49-F238E27FC236}">
                <a16:creationId xmlns:a16="http://schemas.microsoft.com/office/drawing/2014/main" id="{61B9A723-0304-428E-96AD-3380BA45E8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A6A4F038-FA4D-42D2-8D11-078433DECB3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18ECE4-8EB8-4E81-885E-24618D30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909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AB89-54A3-40B6-8122-5F604D50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E4E0-385B-4DB2-92C0-C0D308882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C9B5-2A73-4B3E-B538-08826A51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2201-CD02-4583-8BD2-EF607F9C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A230-0241-47E1-A967-EB65BDDB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541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308269" lvl="3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308269" lvl="4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14C-8519-4FF8-8586-D4137994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descr="Artifact">
            <a:extLst>
              <a:ext uri="{FF2B5EF4-FFF2-40B4-BE49-F238E27FC236}">
                <a16:creationId xmlns:a16="http://schemas.microsoft.com/office/drawing/2014/main" id="{DC069472-29C7-4CEC-83B3-DFDBE2BD327E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/>
        </p:nvSpPr>
        <p:spPr bwMode="auto">
          <a:xfrm>
            <a:off x="81483" y="1839"/>
            <a:ext cx="99586" cy="12192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D758E3-BDA8-483C-A1E5-AE458E56D991}"/>
              </a:ext>
            </a:extLst>
          </p:cNvPr>
          <p:cNvSpPr txBox="1"/>
          <p:nvPr/>
        </p:nvSpPr>
        <p:spPr>
          <a:xfrm>
            <a:off x="9947031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9B9223-79A0-4C0D-BCDE-FFFC0AF1B0D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accent6">
              <a:lumMod val="25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None/>
        <a:defRPr lang="en-US" sz="2400" b="1" kern="1200" smtClean="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-R4/StructureDefinition-us-core-practitioner.html" TargetMode="External"/><Relationship Id="rId13" Type="http://schemas.openxmlformats.org/officeDocument/2006/relationships/hyperlink" Target="https://build.fhir.org/ig/HL7/US-Core-R4/StructureDefinition-us-core-allergyintolerance.html" TargetMode="External"/><Relationship Id="rId3" Type="http://schemas.openxmlformats.org/officeDocument/2006/relationships/hyperlink" Target="https://www.hl7.org/fhir/observation.html" TargetMode="External"/><Relationship Id="rId7" Type="http://schemas.openxmlformats.org/officeDocument/2006/relationships/hyperlink" Target="https://www.hl7.org/fhir/composition.html" TargetMode="External"/><Relationship Id="rId12" Type="http://schemas.openxmlformats.org/officeDocument/2006/relationships/hyperlink" Target="https://build.fhir.org/ig/HL7/US-Core-R4/StructureDefinition-us-core-medicationstatement.html" TargetMode="External"/><Relationship Id="rId2" Type="http://schemas.openxmlformats.org/officeDocument/2006/relationships/hyperlink" Target="https://www.hl7.org/fhir/us/core/StructureDefinition-us-core-conditio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hl7.org/fhir/document-example-dischargesummary.json.html" TargetMode="External"/><Relationship Id="rId11" Type="http://schemas.openxmlformats.org/officeDocument/2006/relationships/hyperlink" Target="https://build.fhir.org/ig/HL7/US-Core-R4/StructureDefinition-us-core-medicationrequest.html" TargetMode="External"/><Relationship Id="rId5" Type="http://schemas.openxmlformats.org/officeDocument/2006/relationships/hyperlink" Target="https://www.hl7.org/fhir/bundle.html" TargetMode="External"/><Relationship Id="rId10" Type="http://schemas.openxmlformats.org/officeDocument/2006/relationships/hyperlink" Target="https://build.fhir.org/ig/HL7/US-Core-R4/StructureDefinition-us-core-encounter.html" TargetMode="External"/><Relationship Id="rId4" Type="http://schemas.openxmlformats.org/officeDocument/2006/relationships/hyperlink" Target="https://www.hl7.org/fhir/clinicalimpression.html" TargetMode="External"/><Relationship Id="rId9" Type="http://schemas.openxmlformats.org/officeDocument/2006/relationships/hyperlink" Target="https://build.fhir.org/ig/HL7/US-Core-R4/StructureDefinition-us-core-patien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oskills.com/education-and-resources/rancho-los-amigos-revised/" TargetMode="External"/><Relationship Id="rId2" Type="http://schemas.openxmlformats.org/officeDocument/2006/relationships/hyperlink" Target="https://www.glasgowcomascal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a.ulg.ac.be/images/four_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B8A9-0BC6-4F2E-A1E6-DB266FD8F4B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B58A-567B-4FD5-BBD1-073BE93FC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Cognitive Status Group</a:t>
            </a:r>
          </a:p>
          <a:p>
            <a:r>
              <a:rPr lang="en-US" dirty="0"/>
              <a:t>7/17/19</a:t>
            </a:r>
          </a:p>
        </p:txBody>
      </p:sp>
    </p:spTree>
    <p:extLst>
      <p:ext uri="{BB962C8B-B14F-4D97-AF65-F5344CB8AC3E}">
        <p14:creationId xmlns:p14="http://schemas.microsoft.com/office/powerpoint/2010/main" val="345264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747B7-32D1-5B4F-9845-F2B3FCC7658C}"/>
              </a:ext>
            </a:extLst>
          </p:cNvPr>
          <p:cNvSpPr/>
          <p:nvPr/>
        </p:nvSpPr>
        <p:spPr>
          <a:xfrm>
            <a:off x="5053554" y="2848523"/>
            <a:ext cx="2249170" cy="11303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7F6C7-A1F2-F745-A78C-848FC0EABA43}"/>
              </a:ext>
            </a:extLst>
          </p:cNvPr>
          <p:cNvSpPr/>
          <p:nvPr/>
        </p:nvSpPr>
        <p:spPr>
          <a:xfrm>
            <a:off x="2074849" y="4801148"/>
            <a:ext cx="2249170" cy="11303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B3A17-14D7-3849-8B7F-352750625B9E}"/>
              </a:ext>
            </a:extLst>
          </p:cNvPr>
          <p:cNvSpPr/>
          <p:nvPr/>
        </p:nvSpPr>
        <p:spPr>
          <a:xfrm>
            <a:off x="5046649" y="4801148"/>
            <a:ext cx="2249170" cy="11303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C7600-DF8F-974E-ADD9-A03AAA7309DE}"/>
              </a:ext>
            </a:extLst>
          </p:cNvPr>
          <p:cNvSpPr/>
          <p:nvPr/>
        </p:nvSpPr>
        <p:spPr>
          <a:xfrm>
            <a:off x="7958797" y="4814837"/>
            <a:ext cx="2249170" cy="11303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Impression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DE3F6-3AF8-C34A-B570-2BE0BBF1CB47}"/>
              </a:ext>
            </a:extLst>
          </p:cNvPr>
          <p:cNvSpPr/>
          <p:nvPr/>
        </p:nvSpPr>
        <p:spPr>
          <a:xfrm>
            <a:off x="8422540" y="2848523"/>
            <a:ext cx="2044700" cy="1130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CognitiveStatus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7A8D7D-E737-734F-9B36-8398D147C1E2}"/>
              </a:ext>
            </a:extLst>
          </p:cNvPr>
          <p:cNvSpPr/>
          <p:nvPr/>
        </p:nvSpPr>
        <p:spPr>
          <a:xfrm>
            <a:off x="1483712" y="912863"/>
            <a:ext cx="9287381" cy="9761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Bundle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425AF-5CED-C74A-84DB-224B3308CE7E}"/>
              </a:ext>
            </a:extLst>
          </p:cNvPr>
          <p:cNvSpPr txBox="1"/>
          <p:nvPr/>
        </p:nvSpPr>
        <p:spPr>
          <a:xfrm>
            <a:off x="3693017" y="133595"/>
            <a:ext cx="486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FHIR Discharge Summary</a:t>
            </a:r>
            <a:endParaRPr lang="en-US" sz="3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FB1845-FFC1-7546-80D5-C70EB8E6D5B5}"/>
              </a:ext>
            </a:extLst>
          </p:cNvPr>
          <p:cNvGrpSpPr/>
          <p:nvPr/>
        </p:nvGrpSpPr>
        <p:grpSpPr>
          <a:xfrm>
            <a:off x="10717989" y="3317788"/>
            <a:ext cx="896620" cy="168910"/>
            <a:chOff x="1384300" y="3009900"/>
            <a:chExt cx="896620" cy="168910"/>
          </a:xfrm>
          <a:solidFill>
            <a:schemeClr val="bg1">
              <a:lumMod val="5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04860B-46D6-1846-A78C-9A024C4F2F30}"/>
                </a:ext>
              </a:extLst>
            </p:cNvPr>
            <p:cNvSpPr/>
            <p:nvPr/>
          </p:nvSpPr>
          <p:spPr>
            <a:xfrm>
              <a:off x="1384300" y="3009900"/>
              <a:ext cx="165100" cy="1651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761AB9-E52D-C545-A09B-EA7FBD869EF8}"/>
                </a:ext>
              </a:extLst>
            </p:cNvPr>
            <p:cNvSpPr/>
            <p:nvPr/>
          </p:nvSpPr>
          <p:spPr>
            <a:xfrm>
              <a:off x="1750060" y="3009900"/>
              <a:ext cx="165100" cy="1651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EE3979-919F-DE47-B960-23DFE256F365}"/>
                </a:ext>
              </a:extLst>
            </p:cNvPr>
            <p:cNvSpPr/>
            <p:nvPr/>
          </p:nvSpPr>
          <p:spPr>
            <a:xfrm>
              <a:off x="2115820" y="3013710"/>
              <a:ext cx="165100" cy="1651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6EE7B-32D2-AE46-ADE5-B2FD5B2600BC}"/>
              </a:ext>
            </a:extLst>
          </p:cNvPr>
          <p:cNvSpPr/>
          <p:nvPr/>
        </p:nvSpPr>
        <p:spPr>
          <a:xfrm>
            <a:off x="2335801" y="4984028"/>
            <a:ext cx="2249170" cy="11303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D86A6-37E7-E643-811E-5CA76C581763}"/>
              </a:ext>
            </a:extLst>
          </p:cNvPr>
          <p:cNvSpPr/>
          <p:nvPr/>
        </p:nvSpPr>
        <p:spPr>
          <a:xfrm>
            <a:off x="5332733" y="4994188"/>
            <a:ext cx="2249170" cy="11303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0F29E-F5BC-C54F-BDA4-730A405992CF}"/>
              </a:ext>
            </a:extLst>
          </p:cNvPr>
          <p:cNvSpPr/>
          <p:nvPr/>
        </p:nvSpPr>
        <p:spPr>
          <a:xfrm>
            <a:off x="8192477" y="5007877"/>
            <a:ext cx="2249170" cy="11303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Impression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BB74A9-C7C0-BA42-BF97-3EB6A0CE843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178139" y="1871208"/>
            <a:ext cx="0" cy="977315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099760-8C19-A64B-A041-E4A9E45EAD7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39529" y="1867343"/>
            <a:ext cx="2005361" cy="98118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6E5F0D-C01F-4B45-9C73-B9843B9A11C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199434" y="3985173"/>
            <a:ext cx="2434231" cy="815975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4A22C-BB69-B14C-85ED-023EC1D6AC6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171234" y="3978823"/>
            <a:ext cx="6905" cy="822325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83E69-A3BB-8744-A150-FB593FF4FC1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4255" y="3991523"/>
            <a:ext cx="2379127" cy="82331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D8308E1-151C-BC47-A668-E3FE369AEEA0}"/>
              </a:ext>
            </a:extLst>
          </p:cNvPr>
          <p:cNvSpPr/>
          <p:nvPr/>
        </p:nvSpPr>
        <p:spPr>
          <a:xfrm>
            <a:off x="8317704" y="1438178"/>
            <a:ext cx="2044700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9BA303-CCE7-CE4F-9CA8-1E92ABEFA2D4}"/>
              </a:ext>
            </a:extLst>
          </p:cNvPr>
          <p:cNvSpPr txBox="1"/>
          <p:nvPr/>
        </p:nvSpPr>
        <p:spPr>
          <a:xfrm>
            <a:off x="690923" y="2766728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Composition</a:t>
            </a:r>
            <a:endParaRPr lang="en-US" dirty="0"/>
          </a:p>
          <a:p>
            <a:pPr algn="ctr"/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Practitioner</a:t>
            </a:r>
            <a:endParaRPr lang="en-US" dirty="0"/>
          </a:p>
          <a:p>
            <a:pPr algn="ctr"/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Patient</a:t>
            </a:r>
            <a:endParaRPr lang="en-US" dirty="0"/>
          </a:p>
          <a:p>
            <a:pPr algn="ctr"/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Encounter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49893-76C7-6E4D-8A7E-77EECE3F1B7C}"/>
              </a:ext>
            </a:extLst>
          </p:cNvPr>
          <p:cNvSpPr txBox="1"/>
          <p:nvPr/>
        </p:nvSpPr>
        <p:spPr>
          <a:xfrm>
            <a:off x="2199065" y="2766727"/>
            <a:ext cx="2277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Observation</a:t>
            </a:r>
            <a:endParaRPr lang="en-US" dirty="0"/>
          </a:p>
          <a:p>
            <a:pPr algn="ctr"/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MedicationRequest</a:t>
            </a:r>
            <a:endParaRPr lang="en-US" dirty="0"/>
          </a:p>
          <a:p>
            <a:pPr algn="ctr"/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MedicationStatement</a:t>
            </a:r>
            <a:endParaRPr lang="en-US" dirty="0"/>
          </a:p>
          <a:p>
            <a:pPr algn="ctr"/>
            <a:r>
              <a:rPr lang="en-US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AllergyIntolerance</a:t>
            </a:r>
            <a:endParaRPr lang="en-US" dirty="0"/>
          </a:p>
        </p:txBody>
      </p: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34CF8565-32AF-104F-89BF-EE54D71BD759}"/>
              </a:ext>
            </a:extLst>
          </p:cNvPr>
          <p:cNvSpPr/>
          <p:nvPr/>
        </p:nvSpPr>
        <p:spPr>
          <a:xfrm rot="16200000">
            <a:off x="2408144" y="914253"/>
            <a:ext cx="262060" cy="3668714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B1A35C-8549-D448-964F-BE0774706DF3}"/>
              </a:ext>
            </a:extLst>
          </p:cNvPr>
          <p:cNvCxnSpPr>
            <a:cxnSpLocks/>
            <a:endCxn id="66" idx="2"/>
          </p:cNvCxnSpPr>
          <p:nvPr/>
        </p:nvCxnSpPr>
        <p:spPr>
          <a:xfrm flipH="1">
            <a:off x="2539174" y="1889028"/>
            <a:ext cx="2234651" cy="728552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053C00F-787D-F64C-962F-44507F1BB185}"/>
              </a:ext>
            </a:extLst>
          </p:cNvPr>
          <p:cNvSpPr/>
          <p:nvPr/>
        </p:nvSpPr>
        <p:spPr>
          <a:xfrm>
            <a:off x="4597363" y="2601537"/>
            <a:ext cx="3184972" cy="164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71FE0D-C9D8-7347-979C-FDAEE88F2A1A}"/>
              </a:ext>
            </a:extLst>
          </p:cNvPr>
          <p:cNvSpPr/>
          <p:nvPr/>
        </p:nvSpPr>
        <p:spPr>
          <a:xfrm>
            <a:off x="1153382" y="4283242"/>
            <a:ext cx="10071539" cy="243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7E24-A94A-45BA-AC7A-2CC9A1F0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Considerations When Prioritizing Cognitive Assessments/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8D4F-7962-4D7D-9ED4-E2389D192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Clinical value (acute, post acute and ambulatory care)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Will the clinicians find the assessment and score valuable?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the instrument used in more than one healthcare setting?</a:t>
            </a:r>
          </a:p>
          <a:p>
            <a:r>
              <a:rPr lang="en-US" dirty="0">
                <a:solidFill>
                  <a:schemeClr val="tx1"/>
                </a:solidFill>
              </a:rPr>
              <a:t>Usefulness in a transfer summary</a:t>
            </a:r>
          </a:p>
          <a:p>
            <a:r>
              <a:rPr lang="en-US" dirty="0">
                <a:solidFill>
                  <a:schemeClr val="tx1"/>
                </a:solidFill>
              </a:rPr>
              <a:t>Capacity for a FHIR solution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Spreadsheet is still being developed</a:t>
            </a:r>
          </a:p>
          <a:p>
            <a:r>
              <a:rPr lang="en-US" dirty="0">
                <a:solidFill>
                  <a:schemeClr val="tx1"/>
                </a:solidFill>
              </a:rPr>
              <a:t>Value to patients/ caregivers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5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94D-9F44-40F6-9BE9-F2C1E6A6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Coma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5D4A-3ED9-4CDC-A10C-69F9CEDF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Glasgow Coma Scale (GCS)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Describes a patient's level of consciousness</a:t>
            </a:r>
          </a:p>
          <a:p>
            <a:r>
              <a:rPr lang="en-US" dirty="0">
                <a:hlinkClick r:id="rId3"/>
              </a:rPr>
              <a:t>Ranchos Scale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Rates how people with brain injury are recovering</a:t>
            </a:r>
          </a:p>
          <a:p>
            <a:r>
              <a:rPr lang="en-US" dirty="0">
                <a:hlinkClick r:id="rId4"/>
              </a:rPr>
              <a:t>Full Outline of UnResponsiveness (FOUR) Score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Assesses neurological function</a:t>
            </a:r>
          </a:p>
          <a:p>
            <a:pPr marL="38217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3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235561"/>
      </p:ext>
    </p:extLst>
  </p:cSld>
  <p:clrMapOvr>
    <a:masterClrMapping/>
  </p:clrMapOvr>
</p:sld>
</file>

<file path=ppt/theme/theme1.xml><?xml version="1.0" encoding="utf-8"?>
<a:theme xmlns:a="http://schemas.openxmlformats.org/drawingml/2006/main" name="MITRE">
  <a:themeElements>
    <a:clrScheme name="Custom 1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72C6FE"/>
      </a:accent1>
      <a:accent2>
        <a:srgbClr val="BFBFBF"/>
      </a:accent2>
      <a:accent3>
        <a:srgbClr val="F7901E"/>
      </a:accent3>
      <a:accent4>
        <a:srgbClr val="FABC77"/>
      </a:accent4>
      <a:accent5>
        <a:srgbClr val="B8E2FF"/>
      </a:accent5>
      <a:accent6>
        <a:srgbClr val="D8D8D8"/>
      </a:accent6>
      <a:hlink>
        <a:srgbClr val="005F9E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" id="{C5CD99A3-C728-44BF-ADC5-5FAB6849995A}" vid="{8A9BCC62-3D30-40E0-AC80-FC0D678286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E60F6C-6279-4D83-A33E-C1B49CF1F799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3832818A-ECBD-45F7-BF74-0750F709B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338F4E-F0C7-4973-8980-43731E9E063E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ba9988bd-10e2-4a39-8d16-ed6eb9f9083e"/>
    <ds:schemaRef ds:uri="http://purl.org/dc/terms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B20581E-3ABB-4079-956E-A84B6D54C8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</Template>
  <TotalTime>1542</TotalTime>
  <Words>127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MITRE</vt:lpstr>
      <vt:lpstr>PACIO Project</vt:lpstr>
      <vt:lpstr>PowerPoint Presentation</vt:lpstr>
      <vt:lpstr>Considerations When Prioritizing Cognitive Assessments/ Screens</vt:lpstr>
      <vt:lpstr>Coma Scales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Qudsi, Hibah</dc:creator>
  <cp:lastModifiedBy>Rizvi, Siama</cp:lastModifiedBy>
  <cp:revision>33</cp:revision>
  <dcterms:created xsi:type="dcterms:W3CDTF">2019-07-02T14:03:41Z</dcterms:created>
  <dcterms:modified xsi:type="dcterms:W3CDTF">2019-07-17T20:54:39Z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