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5"/>
  </p:sldMasterIdLst>
  <p:notesMasterIdLst>
    <p:notesMasterId r:id="rId29"/>
  </p:notesMasterIdLst>
  <p:sldIdLst>
    <p:sldId id="2875" r:id="rId6"/>
    <p:sldId id="303" r:id="rId7"/>
    <p:sldId id="2893" r:id="rId8"/>
    <p:sldId id="2883" r:id="rId9"/>
    <p:sldId id="2865" r:id="rId10"/>
    <p:sldId id="2885" r:id="rId11"/>
    <p:sldId id="2890" r:id="rId12"/>
    <p:sldId id="2891" r:id="rId13"/>
    <p:sldId id="2892" r:id="rId14"/>
    <p:sldId id="2895" r:id="rId15"/>
    <p:sldId id="2896" r:id="rId16"/>
    <p:sldId id="2898" r:id="rId17"/>
    <p:sldId id="2894" r:id="rId18"/>
    <p:sldId id="2899" r:id="rId19"/>
    <p:sldId id="2907" r:id="rId20"/>
    <p:sldId id="2903" r:id="rId21"/>
    <p:sldId id="2908" r:id="rId22"/>
    <p:sldId id="2909" r:id="rId23"/>
    <p:sldId id="2910" r:id="rId24"/>
    <p:sldId id="2900" r:id="rId25"/>
    <p:sldId id="2911" r:id="rId26"/>
    <p:sldId id="2882" r:id="rId27"/>
    <p:sldId id="3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CE1569-2EE5-4C4D-B017-2CBD7E3884B7}">
          <p14:sldIdLst>
            <p14:sldId id="2875"/>
            <p14:sldId id="303"/>
            <p14:sldId id="2893"/>
            <p14:sldId id="2883"/>
            <p14:sldId id="2865"/>
            <p14:sldId id="2885"/>
            <p14:sldId id="2890"/>
            <p14:sldId id="2891"/>
            <p14:sldId id="2892"/>
            <p14:sldId id="2895"/>
            <p14:sldId id="2896"/>
            <p14:sldId id="2898"/>
            <p14:sldId id="2894"/>
            <p14:sldId id="2899"/>
            <p14:sldId id="2907"/>
            <p14:sldId id="2903"/>
            <p14:sldId id="2908"/>
            <p14:sldId id="2909"/>
            <p14:sldId id="2910"/>
            <p14:sldId id="2900"/>
            <p14:sldId id="2911"/>
            <p14:sldId id="2882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zvi, Siama" initials="RS" lastIdx="11" clrIdx="0">
    <p:extLst>
      <p:ext uri="{19B8F6BF-5375-455C-9EA6-DF929625EA0E}">
        <p15:presenceInfo xmlns:p15="http://schemas.microsoft.com/office/powerpoint/2012/main" userId="S::RIZVI@MITRE.ORG::a30a8b9a-5391-4b15-b2e0-f92c41bca0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DDC"/>
    <a:srgbClr val="EF99E5"/>
    <a:srgbClr val="FFF6EC"/>
    <a:srgbClr val="FFEDD2"/>
    <a:srgbClr val="FFECCC"/>
    <a:srgbClr val="FFEDE5"/>
    <a:srgbClr val="F4FFDE"/>
    <a:srgbClr val="FFF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45" autoAdjust="0"/>
    <p:restoredTop sz="91612" autoAdjust="0"/>
  </p:normalViewPr>
  <p:slideViewPr>
    <p:cSldViewPr snapToGrid="0">
      <p:cViewPr varScale="1">
        <p:scale>
          <a:sx n="81" d="100"/>
          <a:sy n="81" d="100"/>
        </p:scale>
        <p:origin x="62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184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80388-F1EB-49F1-8885-6CD1094DDC8D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BB080-279B-4550-9DC2-C1F712477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0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44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3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87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80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94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12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70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49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44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27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96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2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19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66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384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5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s://twitter.com/pacioproject" TargetMode="External"/><Relationship Id="rId7" Type="http://schemas.openxmlformats.org/officeDocument/2006/relationships/hyperlink" Target="https://pacioproject.slack.com/" TargetMode="External"/><Relationship Id="rId2" Type="http://schemas.openxmlformats.org/officeDocument/2006/relationships/hyperlink" Target="http://www.mitre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hyperlink" Target="https://github.com/paciowg/PACIO-Project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E3B8DB8-9B87-4348-BCF9-95ECFD9727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55"/>
            <a:ext cx="2597727" cy="112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8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7AD-B8EC-41AF-BCD4-89B09F0B166A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3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7AD-B8EC-41AF-BCD4-89B09F0B166A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CDD758-BE3D-46B6-9180-8EE07170224E}"/>
              </a:ext>
            </a:extLst>
          </p:cNvPr>
          <p:cNvSpPr txBox="1"/>
          <p:nvPr userDrawn="1"/>
        </p:nvSpPr>
        <p:spPr>
          <a:xfrm>
            <a:off x="3153845" y="2396381"/>
            <a:ext cx="578497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PACIO Project is a collaborative effort to advance interoperable health data exchange between post-acute care (PAC) and other providers, patients, and key stakeholders across health care and to promote health data exchange in collaboration with policy makers, standards organizations, and industry through a consensus-based approach.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Learn and share more about the PACIO Project at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www.PACIOproject.org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CBBDA78D-7978-4396-B9C7-6269D51E84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50" y="4871384"/>
            <a:ext cx="443605" cy="443605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B1E1AAF2-6467-4460-B5E5-8A859FBC693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16" y="4690662"/>
            <a:ext cx="706302" cy="706302"/>
          </a:xfrm>
          <a:prstGeom prst="rect">
            <a:avLst/>
          </a:prstGeom>
        </p:spPr>
      </p:pic>
      <p:pic>
        <p:nvPicPr>
          <p:cNvPr id="13" name="Picture 12">
            <a:hlinkClick r:id="rId7"/>
            <a:extLst>
              <a:ext uri="{FF2B5EF4-FFF2-40B4-BE49-F238E27FC236}">
                <a16:creationId xmlns:a16="http://schemas.microsoft.com/office/drawing/2014/main" id="{AE1A56C7-0C12-4F06-B97B-BB5A256C064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204" y="4795501"/>
            <a:ext cx="883906" cy="496628"/>
          </a:xfrm>
          <a:prstGeom prst="rect">
            <a:avLst/>
          </a:prstGeom>
        </p:spPr>
      </p:pic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9480FE53-1AFE-49FF-87E0-086535CB17B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11" y="1162057"/>
            <a:ext cx="2850373" cy="123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/>
          <a:lstStyle>
            <a:lvl1pPr marL="0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4564"/>
            <a:ext cx="10058400" cy="46845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38404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6692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4980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268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DA96C-9AAA-4011-955A-EDABBC8275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1" y="240728"/>
            <a:ext cx="929669" cy="794052"/>
          </a:xfrm>
          <a:prstGeom prst="rect">
            <a:avLst/>
          </a:prstGeom>
        </p:spPr>
      </p:pic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ABB7159C-7AF6-45E9-B8F4-B30B8F8EB5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7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7AD-B8EC-41AF-BCD4-89B09F0B166A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426CA51-B951-45CD-BC5A-E1ABC7EE4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55"/>
            <a:ext cx="2597727" cy="112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6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41517"/>
            <a:ext cx="4937760" cy="4627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41517"/>
            <a:ext cx="4937760" cy="4627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F198A8-2B0A-436E-A692-CF8495731C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19"/>
            <a:ext cx="1118004" cy="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1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62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32201"/>
            <a:ext cx="4937760" cy="49925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631452"/>
            <a:ext cx="4937760" cy="43290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32201"/>
            <a:ext cx="4937760" cy="49925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631452"/>
            <a:ext cx="4937760" cy="43290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771D88-26C5-4C46-9B3C-0A831383BC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4" y="177288"/>
            <a:ext cx="1118004" cy="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4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7AD-B8EC-41AF-BCD4-89B09F0B166A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CDCFA-74A7-428D-AA6A-3CF83D7CCA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" y="172270"/>
            <a:ext cx="1118004" cy="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9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D2C7AD-B8EC-41AF-BCD4-89B09F0B166A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6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7AD-B8EC-41AF-BCD4-89B09F0B166A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1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3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26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84569"/>
            <a:ext cx="10058400" cy="46845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01285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D306814C-787C-445D-9AA0-E9BD6BE0225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434BDF3-F2DA-458B-89E6-4406AA253856}"/>
              </a:ext>
            </a:extLst>
          </p:cNvPr>
          <p:cNvSpPr txBox="1">
            <a:spLocks/>
          </p:cNvSpPr>
          <p:nvPr userDrawn="1"/>
        </p:nvSpPr>
        <p:spPr>
          <a:xfrm>
            <a:off x="616448" y="6561013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2020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0768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aciowg/transfer-summary-ri-client" TargetMode="External"/><Relationship Id="rId3" Type="http://schemas.openxmlformats.org/officeDocument/2006/relationships/hyperlink" Target="https://paciowg.github.io/cognitive-status-ig/" TargetMode="External"/><Relationship Id="rId7" Type="http://schemas.openxmlformats.org/officeDocument/2006/relationships/hyperlink" Target="https://github.com/jamesagnew/hapi-fhir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nf-transfer-summary.herokuapp.com/" TargetMode="External"/><Relationship Id="rId5" Type="http://schemas.openxmlformats.org/officeDocument/2006/relationships/hyperlink" Target="http://hapi.fhir.org/baseR4" TargetMode="External"/><Relationship Id="rId4" Type="http://schemas.openxmlformats.org/officeDocument/2006/relationships/hyperlink" Target="https://paciowg.github.io/cognitive-status-ig/artifacts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5513-94CB-4FED-A2E0-41E7E0D8B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Cognitive Status Implementation Guide </a:t>
            </a:r>
            <a:br>
              <a:rPr lang="en-US" sz="6000" b="1" dirty="0"/>
            </a:br>
            <a:r>
              <a:rPr lang="en-US" sz="6000" b="1" dirty="0"/>
              <a:t>for STU1 Ballot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134BC-0915-4BFB-A6E9-9DB2044B0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770614"/>
          </a:xfrm>
        </p:spPr>
        <p:txBody>
          <a:bodyPr>
            <a:normAutofit/>
          </a:bodyPr>
          <a:lstStyle/>
          <a:p>
            <a:r>
              <a:rPr lang="en-US" dirty="0"/>
              <a:t>Caleb Wan, </a:t>
            </a:r>
            <a:r>
              <a:rPr lang="en-US" sz="2100" dirty="0"/>
              <a:t>MITRE PACIO Project</a:t>
            </a:r>
          </a:p>
          <a:p>
            <a:r>
              <a:rPr lang="en-US" sz="2100" dirty="0"/>
              <a:t>calebwan@mitre.org</a:t>
            </a:r>
          </a:p>
          <a:p>
            <a:r>
              <a:rPr lang="en-US" dirty="0"/>
              <a:t>6/23/2020</a:t>
            </a:r>
          </a:p>
        </p:txBody>
      </p:sp>
    </p:spTree>
    <p:extLst>
      <p:ext uri="{BB962C8B-B14F-4D97-AF65-F5344CB8AC3E}">
        <p14:creationId xmlns:p14="http://schemas.microsoft.com/office/powerpoint/2010/main" val="2492283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5513-94CB-4FED-A2E0-41E7E0D8B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Using the IG Profiles and Examples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4B61D3-10F2-4A95-86EF-D20153506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0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E5E-D19B-4011-B8E0-447B2C86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44917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dirty="0" err="1"/>
              <a:t>CognitionQuestionnaireResponse</a:t>
            </a:r>
            <a:r>
              <a:rPr lang="en-US" sz="4400" dirty="0"/>
              <a:t>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4F2AEA-DCBC-4C66-830C-66FF16EED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53" y="1005840"/>
            <a:ext cx="5090024" cy="5493906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AD4B7CD-3BFA-488A-8467-D71BA7402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86785" y="1167319"/>
            <a:ext cx="6405216" cy="5087565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E102DCBA-B551-456A-9894-724D91F36D4B}"/>
              </a:ext>
            </a:extLst>
          </p:cNvPr>
          <p:cNvSpPr/>
          <p:nvPr/>
        </p:nvSpPr>
        <p:spPr>
          <a:xfrm>
            <a:off x="7601725" y="3183136"/>
            <a:ext cx="882596" cy="2024968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5C2E26-AE43-4B7D-9908-58E2525D0E4D}"/>
              </a:ext>
            </a:extLst>
          </p:cNvPr>
          <p:cNvSpPr txBox="1">
            <a:spLocks/>
          </p:cNvSpPr>
          <p:nvPr/>
        </p:nvSpPr>
        <p:spPr>
          <a:xfrm>
            <a:off x="8596744" y="3586486"/>
            <a:ext cx="3258652" cy="70230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Should have the same nesting structure as showed in Questionnaire.</a:t>
            </a:r>
          </a:p>
          <a:p>
            <a:endParaRPr lang="en-US" sz="1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05EEB5-AF5D-4C31-A2E0-E64AAB9D4119}"/>
              </a:ext>
            </a:extLst>
          </p:cNvPr>
          <p:cNvSpPr txBox="1">
            <a:spLocks/>
          </p:cNvSpPr>
          <p:nvPr/>
        </p:nvSpPr>
        <p:spPr>
          <a:xfrm>
            <a:off x="8248212" y="4995191"/>
            <a:ext cx="3258652" cy="7023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The </a:t>
            </a:r>
            <a:r>
              <a:rPr lang="en-US" sz="1800" dirty="0" err="1">
                <a:solidFill>
                  <a:srgbClr val="00B0F0"/>
                </a:solidFill>
              </a:rPr>
              <a:t>linkId’s</a:t>
            </a:r>
            <a:r>
              <a:rPr lang="en-US" sz="1800" dirty="0">
                <a:solidFill>
                  <a:srgbClr val="00B0F0"/>
                </a:solidFill>
              </a:rPr>
              <a:t> should match those showed in Questionnaire.</a:t>
            </a:r>
          </a:p>
          <a:p>
            <a:endParaRPr lang="en-US" sz="1800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072C34D5-B7AD-4E89-9572-C1E36A513C89}"/>
              </a:ext>
            </a:extLst>
          </p:cNvPr>
          <p:cNvSpPr/>
          <p:nvPr/>
        </p:nvSpPr>
        <p:spPr>
          <a:xfrm rot="10800000">
            <a:off x="7174526" y="4735362"/>
            <a:ext cx="1166394" cy="170593"/>
          </a:xfrm>
          <a:prstGeom prst="arc">
            <a:avLst>
              <a:gd name="adj1" fmla="val 10800000"/>
              <a:gd name="adj2" fmla="val 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1357318-C3CA-43E6-9768-4E5B7AE852C4}"/>
              </a:ext>
            </a:extLst>
          </p:cNvPr>
          <p:cNvSpPr/>
          <p:nvPr/>
        </p:nvSpPr>
        <p:spPr>
          <a:xfrm rot="10800000">
            <a:off x="6038816" y="3631456"/>
            <a:ext cx="1166394" cy="170593"/>
          </a:xfrm>
          <a:prstGeom prst="arc">
            <a:avLst>
              <a:gd name="adj1" fmla="val 10800000"/>
              <a:gd name="adj2" fmla="val 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9EE742-AB1A-4F41-90C7-C32ABA8D8A97}"/>
              </a:ext>
            </a:extLst>
          </p:cNvPr>
          <p:cNvSpPr txBox="1">
            <a:spLocks/>
          </p:cNvSpPr>
          <p:nvPr/>
        </p:nvSpPr>
        <p:spPr>
          <a:xfrm>
            <a:off x="8344953" y="2940202"/>
            <a:ext cx="3258652" cy="55705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Use ‘id’ to hold the LOINC of the heading or question.</a:t>
            </a:r>
          </a:p>
          <a:p>
            <a:endParaRPr lang="en-US" sz="1800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62964A1-845C-48D4-80B9-D7D8F9C79EF2}"/>
              </a:ext>
            </a:extLst>
          </p:cNvPr>
          <p:cNvSpPr/>
          <p:nvPr/>
        </p:nvSpPr>
        <p:spPr>
          <a:xfrm rot="10800000">
            <a:off x="5833408" y="2813794"/>
            <a:ext cx="1012665" cy="170594"/>
          </a:xfrm>
          <a:prstGeom prst="arc">
            <a:avLst>
              <a:gd name="adj1" fmla="val 10800000"/>
              <a:gd name="adj2" fmla="val 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9A3DAD4-A1D3-4262-B53D-879B042C02CB}"/>
              </a:ext>
            </a:extLst>
          </p:cNvPr>
          <p:cNvSpPr txBox="1">
            <a:spLocks/>
          </p:cNvSpPr>
          <p:nvPr/>
        </p:nvSpPr>
        <p:spPr>
          <a:xfrm>
            <a:off x="8203155" y="2082786"/>
            <a:ext cx="3258652" cy="55705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The ‘questionnaire’ is the URL to the questionnaire file.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31503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E5E-D19B-4011-B8E0-447B2C86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44917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 err="1"/>
              <a:t>BundledCognitiveStatus</a:t>
            </a:r>
            <a:r>
              <a:rPr lang="en-US" sz="4000" dirty="0"/>
              <a:t> – CAM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8785B6-FD5A-408B-9D89-CAFCEF81C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27" y="1012564"/>
            <a:ext cx="5414673" cy="556033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5C59C0-1E98-4C78-AD1A-ADC85384E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64089" y="1028703"/>
            <a:ext cx="5750859" cy="5405718"/>
          </a:xfrm>
          <a:prstGeom prst="rect">
            <a:avLst/>
          </a:prstGeom>
        </p:spPr>
      </p:pic>
      <p:sp>
        <p:nvSpPr>
          <p:cNvPr id="5" name="Arc 4">
            <a:extLst>
              <a:ext uri="{FF2B5EF4-FFF2-40B4-BE49-F238E27FC236}">
                <a16:creationId xmlns:a16="http://schemas.microsoft.com/office/drawing/2014/main" id="{288E9EE6-067D-457E-9BE2-0C6FC27672A7}"/>
              </a:ext>
            </a:extLst>
          </p:cNvPr>
          <p:cNvSpPr/>
          <p:nvPr/>
        </p:nvSpPr>
        <p:spPr>
          <a:xfrm rot="10800000">
            <a:off x="6628536" y="2654770"/>
            <a:ext cx="2133800" cy="175893"/>
          </a:xfrm>
          <a:prstGeom prst="arc">
            <a:avLst>
              <a:gd name="adj1" fmla="val 10800000"/>
              <a:gd name="adj2" fmla="val 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D3070C-CD45-421B-8892-8EB28E0607DF}"/>
              </a:ext>
            </a:extLst>
          </p:cNvPr>
          <p:cNvSpPr txBox="1">
            <a:spLocks/>
          </p:cNvSpPr>
          <p:nvPr/>
        </p:nvSpPr>
        <p:spPr>
          <a:xfrm>
            <a:off x="7861250" y="4046757"/>
            <a:ext cx="3258652" cy="31886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Make sure the right LOINC is used.</a:t>
            </a:r>
          </a:p>
          <a:p>
            <a:endParaRPr lang="en-US" sz="1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5A39A0-AF73-4F94-B061-BEB3E5A02000}"/>
              </a:ext>
            </a:extLst>
          </p:cNvPr>
          <p:cNvSpPr txBox="1">
            <a:spLocks/>
          </p:cNvSpPr>
          <p:nvPr/>
        </p:nvSpPr>
        <p:spPr>
          <a:xfrm>
            <a:off x="7467385" y="1921188"/>
            <a:ext cx="3348765" cy="56367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Here is how the ‘event-location’ extension is used to point to a location resource.</a:t>
            </a:r>
          </a:p>
          <a:p>
            <a:endParaRPr lang="en-US" sz="1800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393AFA11-04D5-41C2-9EC9-6CB26FBD4A53}"/>
              </a:ext>
            </a:extLst>
          </p:cNvPr>
          <p:cNvSpPr/>
          <p:nvPr/>
        </p:nvSpPr>
        <p:spPr>
          <a:xfrm rot="10800000">
            <a:off x="6645763" y="4222504"/>
            <a:ext cx="1114709" cy="202422"/>
          </a:xfrm>
          <a:prstGeom prst="arc">
            <a:avLst>
              <a:gd name="adj1" fmla="val 10800000"/>
              <a:gd name="adj2" fmla="val 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FE452ED8-E903-459A-AC78-F0BE8873193D}"/>
              </a:ext>
            </a:extLst>
          </p:cNvPr>
          <p:cNvSpPr/>
          <p:nvPr/>
        </p:nvSpPr>
        <p:spPr>
          <a:xfrm rot="10800000">
            <a:off x="6726603" y="5567602"/>
            <a:ext cx="1114709" cy="202422"/>
          </a:xfrm>
          <a:prstGeom prst="arc">
            <a:avLst>
              <a:gd name="adj1" fmla="val 10800000"/>
              <a:gd name="adj2" fmla="val 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F0C3562-C9D6-4911-84EF-AF42B0C870D4}"/>
              </a:ext>
            </a:extLst>
          </p:cNvPr>
          <p:cNvSpPr txBox="1">
            <a:spLocks/>
          </p:cNvSpPr>
          <p:nvPr/>
        </p:nvSpPr>
        <p:spPr>
          <a:xfrm>
            <a:off x="7822819" y="5336194"/>
            <a:ext cx="4000771" cy="357295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Use ‘survey’ for category for PAC assessment.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242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E5E-D19B-4011-B8E0-447B2C86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44917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 err="1"/>
              <a:t>BundledCognitiveStatus</a:t>
            </a:r>
            <a:r>
              <a:rPr lang="en-US" sz="4000" dirty="0"/>
              <a:t> – BIMS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4576F-7061-4322-83F7-BB758528D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13" y="1021401"/>
            <a:ext cx="5149699" cy="55253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C863E5-4DA8-4CFF-A333-460DC3D05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874" y="4289895"/>
            <a:ext cx="5908823" cy="2013628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DE5260-0068-42A1-9B99-EAF023268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874" y="1610938"/>
            <a:ext cx="6107772" cy="1372533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7" name="Arc 16">
            <a:extLst>
              <a:ext uri="{FF2B5EF4-FFF2-40B4-BE49-F238E27FC236}">
                <a16:creationId xmlns:a16="http://schemas.microsoft.com/office/drawing/2014/main" id="{82356401-A0D1-4FFC-9E00-A146DA87E5BE}"/>
              </a:ext>
            </a:extLst>
          </p:cNvPr>
          <p:cNvSpPr/>
          <p:nvPr/>
        </p:nvSpPr>
        <p:spPr>
          <a:xfrm rot="10800000">
            <a:off x="7278060" y="2062264"/>
            <a:ext cx="1009905" cy="184824"/>
          </a:xfrm>
          <a:prstGeom prst="arc">
            <a:avLst>
              <a:gd name="adj1" fmla="val 10800000"/>
              <a:gd name="adj2" fmla="val 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66DD1A0-197A-4EA0-887D-B8C07317ABB5}"/>
              </a:ext>
            </a:extLst>
          </p:cNvPr>
          <p:cNvSpPr txBox="1">
            <a:spLocks/>
          </p:cNvSpPr>
          <p:nvPr/>
        </p:nvSpPr>
        <p:spPr>
          <a:xfrm>
            <a:off x="8287965" y="1835807"/>
            <a:ext cx="3258652" cy="31886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Make sure the right LOINC is used.</a:t>
            </a:r>
          </a:p>
          <a:p>
            <a:endParaRPr lang="en-US" sz="18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376165D-032D-4AAD-9904-B2F8B2C3B33D}"/>
              </a:ext>
            </a:extLst>
          </p:cNvPr>
          <p:cNvSpPr txBox="1">
            <a:spLocks/>
          </p:cNvSpPr>
          <p:nvPr/>
        </p:nvSpPr>
        <p:spPr>
          <a:xfrm>
            <a:off x="6153685" y="3633420"/>
            <a:ext cx="5655693" cy="60784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Use multiple ‘performer’ fields to indicate Practitioner, </a:t>
            </a:r>
            <a:r>
              <a:rPr lang="en-US" sz="1800" dirty="0" err="1">
                <a:solidFill>
                  <a:srgbClr val="00B0F0"/>
                </a:solidFill>
              </a:rPr>
              <a:t>PractitionerRole</a:t>
            </a:r>
            <a:r>
              <a:rPr lang="en-US" sz="1800" dirty="0">
                <a:solidFill>
                  <a:srgbClr val="00B0F0"/>
                </a:solidFill>
              </a:rPr>
              <a:t>, and Organization.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54745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5513-94CB-4FED-A2E0-41E7E0D8B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IG Issues and </a:t>
            </a:r>
            <a:br>
              <a:rPr lang="en-US" sz="6000" b="1" dirty="0"/>
            </a:br>
            <a:r>
              <a:rPr lang="en-US" sz="6000" b="1" dirty="0"/>
              <a:t>Proposed Resolutions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4B61D3-10F2-4A95-86EF-D20153506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66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AD76-EE0F-439A-BF85-5EC8A17B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Two-Column Display as in PHQ-9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D247A3-E47F-462F-AD79-10688260A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987" y="1370370"/>
            <a:ext cx="4891839" cy="468471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AA9EF6-595A-4F84-84BE-389F991FA483}"/>
              </a:ext>
            </a:extLst>
          </p:cNvPr>
          <p:cNvSpPr txBox="1">
            <a:spLocks/>
          </p:cNvSpPr>
          <p:nvPr/>
        </p:nvSpPr>
        <p:spPr>
          <a:xfrm>
            <a:off x="6061821" y="1009394"/>
            <a:ext cx="4961783" cy="151912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PHQ-9 assessment contains two sets of the same questions under different grouping names</a:t>
            </a:r>
          </a:p>
          <a:p>
            <a:r>
              <a:rPr lang="en-US" sz="1800" dirty="0"/>
              <a:t>However, the PHQ-9 section in the Questionnaire does not show this explicit structure of one set of questions under one grouping name</a:t>
            </a:r>
          </a:p>
          <a:p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93C7C6-5F89-4193-AF50-3105C19A6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328" y="2435902"/>
            <a:ext cx="4823125" cy="2947465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144E8B-A84E-4444-8403-F078C00A4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328" y="5458149"/>
            <a:ext cx="4823125" cy="1156078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459402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55F1-766D-4C08-9246-67A7E368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Two-Column Display as in PHQ-9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350783-9FD2-4AF6-ABD1-45792F943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514" y="1091566"/>
            <a:ext cx="5192204" cy="546596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0D4498-930A-4EDF-A5FE-51BDDF301ED6}"/>
              </a:ext>
            </a:extLst>
          </p:cNvPr>
          <p:cNvSpPr txBox="1">
            <a:spLocks/>
          </p:cNvSpPr>
          <p:nvPr/>
        </p:nvSpPr>
        <p:spPr>
          <a:xfrm>
            <a:off x="6061821" y="1009394"/>
            <a:ext cx="4961783" cy="15191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 contrast, the LOINC codes for the PHQ-9 do provide explicit nesting structure</a:t>
            </a:r>
          </a:p>
          <a:p>
            <a:r>
              <a:rPr lang="en-US" sz="1800" dirty="0"/>
              <a:t>There are LOINC codes for the grouping names ‘Symptom Presence’ and ‘Symptom Frequency’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1930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55F1-766D-4C08-9246-67A7E368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Two-Column Display as in PHQ-9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0D4498-930A-4EDF-A5FE-51BDDF301ED6}"/>
              </a:ext>
            </a:extLst>
          </p:cNvPr>
          <p:cNvSpPr txBox="1">
            <a:spLocks/>
          </p:cNvSpPr>
          <p:nvPr/>
        </p:nvSpPr>
        <p:spPr>
          <a:xfrm>
            <a:off x="6061821" y="1009394"/>
            <a:ext cx="4961783" cy="151912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For the </a:t>
            </a:r>
            <a:r>
              <a:rPr lang="en-US" sz="1800" dirty="0" err="1"/>
              <a:t>CognitionQuestionnaireResponse</a:t>
            </a:r>
            <a:r>
              <a:rPr lang="en-US" sz="1800" dirty="0"/>
              <a:t> resource we have chosen to follow the LOINC code nesting structure and add an extra explicit nesting structure to PHQ-9 </a:t>
            </a:r>
            <a:r>
              <a:rPr lang="en-US" sz="1800" dirty="0" err="1"/>
              <a:t>QuestionnaireResponse</a:t>
            </a:r>
            <a:r>
              <a:rPr lang="en-US" sz="1800" dirty="0"/>
              <a:t> resource instances</a:t>
            </a:r>
          </a:p>
          <a:p>
            <a:endParaRPr lang="en-US" sz="1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A130B1-7AB7-404E-964A-77F443C30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948" y="1086643"/>
            <a:ext cx="5199826" cy="5484193"/>
          </a:xfrm>
          <a:prstGeom prst="rect">
            <a:avLst/>
          </a:prstGeom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CBEFFD1F-CE42-4671-9B0B-BD1FF97E0F88}"/>
              </a:ext>
            </a:extLst>
          </p:cNvPr>
          <p:cNvSpPr/>
          <p:nvPr/>
        </p:nvSpPr>
        <p:spPr>
          <a:xfrm rot="10800000">
            <a:off x="1663989" y="3796935"/>
            <a:ext cx="1413164" cy="157941"/>
          </a:xfrm>
          <a:prstGeom prst="arc">
            <a:avLst>
              <a:gd name="adj1" fmla="val 10800000"/>
              <a:gd name="adj2" fmla="val 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57D39A1-DEEE-4B9E-9381-20CEC980F40F}"/>
              </a:ext>
            </a:extLst>
          </p:cNvPr>
          <p:cNvSpPr/>
          <p:nvPr/>
        </p:nvSpPr>
        <p:spPr>
          <a:xfrm>
            <a:off x="4627659" y="4190337"/>
            <a:ext cx="898498" cy="2194560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C50EB2-DBC8-4ADA-AFC3-614B87C8147E}"/>
              </a:ext>
            </a:extLst>
          </p:cNvPr>
          <p:cNvSpPr txBox="1">
            <a:spLocks/>
          </p:cNvSpPr>
          <p:nvPr/>
        </p:nvSpPr>
        <p:spPr>
          <a:xfrm>
            <a:off x="5673533" y="5081335"/>
            <a:ext cx="4961783" cy="4125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Questions under one heading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3633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55F1-766D-4C08-9246-67A7E368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Two-Column Display as in PHQ-9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0D4498-930A-4EDF-A5FE-51BDDF301ED6}"/>
              </a:ext>
            </a:extLst>
          </p:cNvPr>
          <p:cNvSpPr txBox="1">
            <a:spLocks/>
          </p:cNvSpPr>
          <p:nvPr/>
        </p:nvSpPr>
        <p:spPr>
          <a:xfrm>
            <a:off x="6061821" y="1009394"/>
            <a:ext cx="4961783" cy="151912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Furthermore, for the </a:t>
            </a:r>
            <a:r>
              <a:rPr lang="en-US" sz="1800" dirty="0" err="1"/>
              <a:t>CognitiveStatus</a:t>
            </a:r>
            <a:r>
              <a:rPr lang="en-US" sz="1800" dirty="0"/>
              <a:t> resource we have considered the use of the ‘component’ field to show answers to corresponding associated questions (columns) </a:t>
            </a:r>
          </a:p>
          <a:p>
            <a:r>
              <a:rPr lang="en-US" sz="1800" dirty="0"/>
              <a:t>This will facilitate the grouping of answers/questions in support of side-by-side display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6B483-9C10-4F79-BF35-4DABF794B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767" y="1118975"/>
            <a:ext cx="5069459" cy="5452422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357D39A1-DEEE-4B9E-9381-20CEC980F40F}"/>
              </a:ext>
            </a:extLst>
          </p:cNvPr>
          <p:cNvSpPr/>
          <p:nvPr/>
        </p:nvSpPr>
        <p:spPr>
          <a:xfrm>
            <a:off x="5709310" y="4964228"/>
            <a:ext cx="882596" cy="1450307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C50EB2-DBC8-4ADA-AFC3-614B87C8147E}"/>
              </a:ext>
            </a:extLst>
          </p:cNvPr>
          <p:cNvSpPr txBox="1">
            <a:spLocks/>
          </p:cNvSpPr>
          <p:nvPr/>
        </p:nvSpPr>
        <p:spPr>
          <a:xfrm>
            <a:off x="6704328" y="5367578"/>
            <a:ext cx="4961783" cy="7023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Use ‘component’ only when we want to add support for side-by-side display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6210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E5E-D19B-4011-B8E0-447B2C86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44917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PriorLevelOfCognitiveFunction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EC769-AB20-4EAD-8570-5F68ABCE6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877" y="1025296"/>
            <a:ext cx="4961783" cy="3467192"/>
          </a:xfrm>
        </p:spPr>
        <p:txBody>
          <a:bodyPr>
            <a:normAutofit/>
          </a:bodyPr>
          <a:lstStyle/>
          <a:p>
            <a:r>
              <a:rPr lang="en-US" sz="1800" dirty="0"/>
              <a:t>LOINC code is required when an instance of this IG profile resource is constructed</a:t>
            </a:r>
          </a:p>
          <a:p>
            <a:r>
              <a:rPr lang="en-US" sz="1800" dirty="0"/>
              <a:t>The only suitable LOINC code we are aware of is LP74248-3 (https://loinc.org/loinc/LP74248-3/) with display name ‘Prior level of function’</a:t>
            </a:r>
          </a:p>
          <a:p>
            <a:r>
              <a:rPr lang="en-US" sz="1800" dirty="0"/>
              <a:t>This LOINC code LP74248-3 will be used for the </a:t>
            </a:r>
            <a:r>
              <a:rPr lang="en-US" sz="1800" dirty="0" err="1"/>
              <a:t>PriorLevelOfFunction</a:t>
            </a:r>
            <a:r>
              <a:rPr lang="en-US" sz="1800" dirty="0"/>
              <a:t> profile from the Functional Status IG</a:t>
            </a:r>
          </a:p>
          <a:p>
            <a:r>
              <a:rPr lang="en-US" sz="1800" dirty="0"/>
              <a:t>Should the Cognitive Status IG also adopt LP74248-3 to be used for the </a:t>
            </a:r>
            <a:r>
              <a:rPr lang="en-US" sz="1800" dirty="0" err="1"/>
              <a:t>PriorLevelOfCognitiveFunction</a:t>
            </a:r>
            <a:r>
              <a:rPr lang="en-US" sz="1800" dirty="0"/>
              <a:t> profile?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BCE6C-D6AF-4F84-B980-C9C580768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63" y="1121133"/>
            <a:ext cx="5814950" cy="535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6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E04B-80D2-493B-846F-83FCD403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5A1C6-FC84-4F2B-889F-8529289C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b="1" dirty="0"/>
              <a:t>Overview of Cognitive Status IG for STU1</a:t>
            </a:r>
            <a:endParaRPr lang="en-US" b="1" dirty="0">
              <a:solidFill>
                <a:schemeClr val="tx1"/>
              </a:solidFill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Using the IG Profiles and 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IG Issues and Proposed Resolutions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Remaining Work before Bullet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endParaRPr lang="en-US" dirty="0"/>
          </a:p>
          <a:p>
            <a:pPr marL="749808" lvl="1" indent="-457200">
              <a:buClrTx/>
              <a:buFont typeface="+mj-lt"/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83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5513-94CB-4FED-A2E0-41E7E0D8B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Remaining Work before Bullet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4B61D3-10F2-4A95-86EF-D20153506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57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E5E-D19B-4011-B8E0-447B2C86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44917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Remaining Work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F91273-F71E-430A-99CF-2F1502557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Update the IG home page to contain more contents including ‘how to’ and other helpful sections</a:t>
            </a:r>
          </a:p>
          <a:p>
            <a:r>
              <a:rPr lang="en-US" sz="2400" dirty="0"/>
              <a:t>Update the Capability Statement to reflect the latest changes to the IG</a:t>
            </a:r>
          </a:p>
          <a:p>
            <a:r>
              <a:rPr lang="en-US" sz="2400" dirty="0"/>
              <a:t>Construct a fuller set of profile sample data conforming to the IG for STU1 bullet</a:t>
            </a:r>
          </a:p>
        </p:txBody>
      </p:sp>
    </p:spTree>
    <p:extLst>
      <p:ext uri="{BB962C8B-B14F-4D97-AF65-F5344CB8AC3E}">
        <p14:creationId xmlns:p14="http://schemas.microsoft.com/office/powerpoint/2010/main" val="232707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DB12-1606-4647-8E74-5A0FCBDD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CC95-95A7-F04D-8358-3BCC03B19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4563"/>
            <a:ext cx="10058400" cy="5146963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sz="2400" b="1" dirty="0"/>
              <a:t>PACIO Cognitive Status</a:t>
            </a:r>
            <a:endParaRPr lang="en-US" sz="2400" dirty="0"/>
          </a:p>
          <a:p>
            <a:pPr lvl="1"/>
            <a:r>
              <a:rPr lang="en-US" sz="2000" dirty="0"/>
              <a:t>Implementation Guide: </a:t>
            </a:r>
            <a:r>
              <a:rPr lang="en-US" sz="2000" dirty="0">
                <a:hlinkClick r:id="rId3"/>
              </a:rPr>
              <a:t>https://paciowg.github.io/cognitive-status-ig/</a:t>
            </a:r>
            <a:endParaRPr lang="en-US" sz="2000" dirty="0"/>
          </a:p>
          <a:p>
            <a:pPr lvl="1"/>
            <a:r>
              <a:rPr lang="en-US" sz="2000" dirty="0"/>
              <a:t>Cognitive Status Sample Data: </a:t>
            </a:r>
            <a:r>
              <a:rPr lang="en-US" sz="2000" dirty="0">
                <a:hlinkClick r:id="rId4"/>
              </a:rPr>
              <a:t>https://paciowg.github.io/cognitive-status-ig/artifacts.html</a:t>
            </a:r>
            <a:endParaRPr lang="en-US" sz="2000" dirty="0"/>
          </a:p>
          <a:p>
            <a:pPr lvl="1"/>
            <a:r>
              <a:rPr lang="en-US" sz="2000" dirty="0"/>
              <a:t>Hosted Reference Implementations</a:t>
            </a:r>
          </a:p>
          <a:p>
            <a:pPr lvl="2"/>
            <a:r>
              <a:rPr lang="en-US" sz="1600" dirty="0"/>
              <a:t>Server: </a:t>
            </a:r>
            <a:r>
              <a:rPr lang="en-US" sz="1600" dirty="0">
                <a:hlinkClick r:id="rId5"/>
              </a:rPr>
              <a:t>http://hapi.fhir.org/baseR4</a:t>
            </a:r>
            <a:endParaRPr lang="en-US" sz="1600" dirty="0"/>
          </a:p>
          <a:p>
            <a:pPr lvl="2"/>
            <a:r>
              <a:rPr lang="en-US" sz="1600" dirty="0"/>
              <a:t>Client: </a:t>
            </a:r>
            <a:r>
              <a:rPr lang="en-US" sz="1600" u="sng" dirty="0">
                <a:hlinkClick r:id="rId6" tooltip="https://snf-transfer-summary.herokuapp.com/"/>
              </a:rPr>
              <a:t>https://snf-transfer-summary.herokuapp.com/</a:t>
            </a:r>
            <a:endParaRPr lang="en-US" sz="1600" dirty="0"/>
          </a:p>
          <a:p>
            <a:pPr lvl="1"/>
            <a:r>
              <a:rPr lang="en-US" sz="2000" dirty="0"/>
              <a:t>Reference Implementation Code (Apache 2.0 license)</a:t>
            </a:r>
          </a:p>
          <a:p>
            <a:pPr lvl="2"/>
            <a:r>
              <a:rPr lang="en-US" sz="1600" dirty="0"/>
              <a:t>Server: </a:t>
            </a:r>
            <a:r>
              <a:rPr lang="en-US" sz="1600" dirty="0">
                <a:hlinkClick r:id="rId7"/>
              </a:rPr>
              <a:t>https://github.com/jamesagnew/hapi-fhir</a:t>
            </a:r>
            <a:endParaRPr lang="en-US" sz="1600" dirty="0"/>
          </a:p>
          <a:p>
            <a:pPr lvl="1"/>
            <a:r>
              <a:rPr lang="en-US" sz="2000" dirty="0"/>
              <a:t>Client: </a:t>
            </a:r>
            <a:r>
              <a:rPr lang="en-US" sz="2000" u="sng" dirty="0">
                <a:hlinkClick r:id="rId8"/>
              </a:rPr>
              <a:t>https://github.com/paciowg/transfer-summary-ri-client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71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010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5513-94CB-4FED-A2E0-41E7E0D8B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Overview of Cognitive Status </a:t>
            </a:r>
            <a:br>
              <a:rPr lang="en-US" sz="6000" b="1" dirty="0"/>
            </a:br>
            <a:r>
              <a:rPr lang="en-US" sz="6000" b="1" dirty="0"/>
              <a:t>IG for STU1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04B61D3-10F2-4A95-86EF-D20153506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6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E5E-D19B-4011-B8E0-447B2C86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36604"/>
            <a:ext cx="10058400" cy="1459070"/>
          </a:xfrm>
        </p:spPr>
        <p:txBody>
          <a:bodyPr>
            <a:normAutofit/>
          </a:bodyPr>
          <a:lstStyle/>
          <a:p>
            <a:r>
              <a:rPr lang="en-US" dirty="0"/>
              <a:t>Implementation Guide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4B9EBF-C36E-4A75-90DF-383ADA558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528" y="1138630"/>
            <a:ext cx="6807857" cy="5424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690C24-8C06-47EC-9826-2B2CB57A1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779" y="1012412"/>
            <a:ext cx="6486379" cy="5688370"/>
          </a:xfrm>
          <a:prstGeom prst="rect">
            <a:avLst/>
          </a:pr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9359F52A-F2A3-409D-9C9B-E5FD10FD0D19}"/>
              </a:ext>
            </a:extLst>
          </p:cNvPr>
          <p:cNvSpPr/>
          <p:nvPr/>
        </p:nvSpPr>
        <p:spPr>
          <a:xfrm rot="10800000">
            <a:off x="5170515" y="3025832"/>
            <a:ext cx="1413164" cy="157941"/>
          </a:xfrm>
          <a:prstGeom prst="arc">
            <a:avLst>
              <a:gd name="adj1" fmla="val 10800000"/>
              <a:gd name="adj2" fmla="val 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B6A8444-F252-4194-8820-18DCC445B368}"/>
              </a:ext>
            </a:extLst>
          </p:cNvPr>
          <p:cNvSpPr/>
          <p:nvPr/>
        </p:nvSpPr>
        <p:spPr>
          <a:xfrm rot="10800000">
            <a:off x="5261955" y="4142506"/>
            <a:ext cx="1155469" cy="157943"/>
          </a:xfrm>
          <a:prstGeom prst="arc">
            <a:avLst>
              <a:gd name="adj1" fmla="val 10800000"/>
              <a:gd name="adj2" fmla="val 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078F6564-41EB-4362-8AB9-6DECB51122AE}"/>
              </a:ext>
            </a:extLst>
          </p:cNvPr>
          <p:cNvSpPr/>
          <p:nvPr/>
        </p:nvSpPr>
        <p:spPr>
          <a:xfrm>
            <a:off x="4179718" y="4488872"/>
            <a:ext cx="217717" cy="1230497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638F33AD-77C1-47DC-8D00-5E544E5FAFCC}"/>
              </a:ext>
            </a:extLst>
          </p:cNvPr>
          <p:cNvSpPr/>
          <p:nvPr/>
        </p:nvSpPr>
        <p:spPr>
          <a:xfrm rot="10800000">
            <a:off x="5256412" y="5821671"/>
            <a:ext cx="1327267" cy="157945"/>
          </a:xfrm>
          <a:prstGeom prst="arc">
            <a:avLst>
              <a:gd name="adj1" fmla="val 10800000"/>
              <a:gd name="adj2" fmla="val 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869B77C5-1D93-4E5C-B1A5-638A512AB4A8}"/>
              </a:ext>
            </a:extLst>
          </p:cNvPr>
          <p:cNvSpPr/>
          <p:nvPr/>
        </p:nvSpPr>
        <p:spPr>
          <a:xfrm>
            <a:off x="4174176" y="3640974"/>
            <a:ext cx="217717" cy="385369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A5E9A3B6-8ADA-42B2-83BE-12F71BBB09D5}"/>
              </a:ext>
            </a:extLst>
          </p:cNvPr>
          <p:cNvSpPr/>
          <p:nvPr/>
        </p:nvSpPr>
        <p:spPr>
          <a:xfrm>
            <a:off x="4152009" y="6237312"/>
            <a:ext cx="217717" cy="385369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BFFB3E-9B88-4632-A6D5-F650B0EF83A0}"/>
              </a:ext>
            </a:extLst>
          </p:cNvPr>
          <p:cNvSpPr/>
          <p:nvPr/>
        </p:nvSpPr>
        <p:spPr>
          <a:xfrm rot="21182072">
            <a:off x="9315527" y="3873771"/>
            <a:ext cx="1070107" cy="4268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1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E5E-D19B-4011-B8E0-447B2C86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44917"/>
            <a:ext cx="11004604" cy="1450757"/>
          </a:xfrm>
        </p:spPr>
        <p:txBody>
          <a:bodyPr>
            <a:normAutofit/>
          </a:bodyPr>
          <a:lstStyle/>
          <a:p>
            <a:r>
              <a:rPr lang="en-US" dirty="0"/>
              <a:t>IG Profile: </a:t>
            </a:r>
            <a:r>
              <a:rPr lang="en-US" dirty="0" err="1"/>
              <a:t>CognitionQuestionnaireResponse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EC769-AB20-4EAD-8570-5F68ABCE6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101" y="1025295"/>
            <a:ext cx="4961783" cy="5239317"/>
          </a:xfrm>
        </p:spPr>
        <p:txBody>
          <a:bodyPr>
            <a:normAutofit/>
          </a:bodyPr>
          <a:lstStyle/>
          <a:p>
            <a:r>
              <a:rPr lang="en-US" sz="1800" dirty="0"/>
              <a:t>Derived from resource </a:t>
            </a:r>
            <a:r>
              <a:rPr lang="en-US" sz="1800" dirty="0" err="1"/>
              <a:t>QuestionnaireResponse</a:t>
            </a:r>
            <a:endParaRPr lang="en-US" sz="1800" dirty="0"/>
          </a:p>
          <a:p>
            <a:r>
              <a:rPr lang="en-US" sz="1800" dirty="0"/>
              <a:t>‘subject’ field is required and constrained to a reference to Patient</a:t>
            </a:r>
          </a:p>
          <a:p>
            <a:r>
              <a:rPr lang="en-US" sz="1800" dirty="0"/>
              <a:t>‘item.id’ field is used to hold the LONIC code of the question</a:t>
            </a:r>
          </a:p>
          <a:p>
            <a:r>
              <a:rPr lang="en-US" sz="1800" dirty="0"/>
              <a:t>‘</a:t>
            </a:r>
            <a:r>
              <a:rPr lang="en-US" sz="1800" dirty="0" err="1"/>
              <a:t>item.linkId</a:t>
            </a:r>
            <a:r>
              <a:rPr lang="en-US" sz="1800" dirty="0"/>
              <a:t>’ field should contain the ‘</a:t>
            </a:r>
            <a:r>
              <a:rPr lang="en-US" sz="1800" dirty="0" err="1"/>
              <a:t>linkId</a:t>
            </a:r>
            <a:r>
              <a:rPr lang="en-US" sz="1800" dirty="0"/>
              <a:t>’ of the corresponding section title or question from the Questionnaire</a:t>
            </a:r>
          </a:p>
          <a:p>
            <a:r>
              <a:rPr lang="en-US" sz="1800" dirty="0"/>
              <a:t>‘answer’ field is constrained to a reference to Observation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7248E-50E4-47CA-9CF1-5E81D75E0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91" y="1112148"/>
            <a:ext cx="6750143" cy="532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4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E5E-D19B-4011-B8E0-447B2C86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44917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IG Profile: </a:t>
            </a:r>
            <a:r>
              <a:rPr lang="en-US" dirty="0" err="1"/>
              <a:t>BundledCognitiveStatus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EC769-AB20-4EAD-8570-5F68ABCE6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6146" y="1045467"/>
            <a:ext cx="4753820" cy="5239317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Derived from resource Observation</a:t>
            </a:r>
          </a:p>
          <a:p>
            <a:r>
              <a:rPr lang="en-US" sz="1800" dirty="0"/>
              <a:t>Intended to hold a point in time bundle of cognitive status observations</a:t>
            </a:r>
          </a:p>
          <a:p>
            <a:r>
              <a:rPr lang="en-US" sz="1800" dirty="0"/>
              <a:t>Added ‘must support’ extensions: event-location and device-patient-used</a:t>
            </a:r>
          </a:p>
          <a:p>
            <a:r>
              <a:rPr lang="en-US" sz="1800" dirty="0"/>
              <a:t>‘category’ field is required and should contain the value ‘survey’ for PAC assessment</a:t>
            </a:r>
          </a:p>
          <a:p>
            <a:r>
              <a:rPr lang="en-US" sz="1800" dirty="0"/>
              <a:t>‘code’ field requires a LOINC code but is extensible</a:t>
            </a:r>
          </a:p>
          <a:p>
            <a:r>
              <a:rPr lang="en-US" sz="1800" dirty="0"/>
              <a:t>‘subject’ field is required and constrained to a reference to Patient</a:t>
            </a:r>
          </a:p>
          <a:p>
            <a:r>
              <a:rPr lang="en-US" sz="1800" dirty="0"/>
              <a:t>At least one ‘performer’ is required</a:t>
            </a:r>
          </a:p>
          <a:p>
            <a:r>
              <a:rPr lang="en-US" sz="1800" dirty="0"/>
              <a:t>‘value’ field can only be of the type Quantity or </a:t>
            </a:r>
            <a:r>
              <a:rPr lang="en-US" sz="1800" dirty="0" err="1"/>
              <a:t>CodeableConcept</a:t>
            </a:r>
            <a:endParaRPr lang="en-US" sz="1800" dirty="0"/>
          </a:p>
          <a:p>
            <a:r>
              <a:rPr lang="en-US" sz="1800" dirty="0"/>
              <a:t>‘</a:t>
            </a:r>
            <a:r>
              <a:rPr lang="en-US" sz="1800" dirty="0" err="1"/>
              <a:t>hasMember</a:t>
            </a:r>
            <a:r>
              <a:rPr lang="en-US" sz="1800" dirty="0"/>
              <a:t>’ field points to an observation instance</a:t>
            </a:r>
          </a:p>
          <a:p>
            <a:r>
              <a:rPr lang="en-US" sz="1800" dirty="0"/>
              <a:t>‘</a:t>
            </a:r>
            <a:r>
              <a:rPr lang="en-US" sz="1800" dirty="0" err="1"/>
              <a:t>derivedFrom</a:t>
            </a:r>
            <a:r>
              <a:rPr lang="en-US" sz="1800" dirty="0"/>
              <a:t>’ field points to a Questionnaire Response instance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208E9-E7F3-4CFD-B982-4D4A1B54B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47" y="1094533"/>
            <a:ext cx="6486049" cy="546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8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E5E-D19B-4011-B8E0-447B2C86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44917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IG Profile: </a:t>
            </a:r>
            <a:r>
              <a:rPr lang="en-US" dirty="0" err="1"/>
              <a:t>CognitiveStatus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EC769-AB20-4EAD-8570-5F68ABCE6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877" y="1025295"/>
            <a:ext cx="4961783" cy="5239317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Derived from resource Observation</a:t>
            </a:r>
          </a:p>
          <a:p>
            <a:r>
              <a:rPr lang="en-US" sz="1800" dirty="0"/>
              <a:t>Intended to hold a cognitive status observation</a:t>
            </a:r>
          </a:p>
          <a:p>
            <a:r>
              <a:rPr lang="en-US" sz="1800" dirty="0"/>
              <a:t>Added ‘must support’ extension: event-location</a:t>
            </a:r>
          </a:p>
          <a:p>
            <a:r>
              <a:rPr lang="en-US" sz="1800" dirty="0"/>
              <a:t>‘code’ field requires a LOINC code but is extensible</a:t>
            </a:r>
          </a:p>
          <a:p>
            <a:r>
              <a:rPr lang="en-US" sz="1800" dirty="0"/>
              <a:t>‘subject’ field is required and constrained to a reference to Patient</a:t>
            </a:r>
          </a:p>
          <a:p>
            <a:r>
              <a:rPr lang="en-US" sz="1800" dirty="0"/>
              <a:t>‘effective’ field is limited to the type </a:t>
            </a:r>
            <a:r>
              <a:rPr lang="en-US" sz="1800" dirty="0" err="1"/>
              <a:t>dateTime</a:t>
            </a:r>
            <a:r>
              <a:rPr lang="en-US" sz="1800" dirty="0"/>
              <a:t> only</a:t>
            </a:r>
          </a:p>
          <a:p>
            <a:r>
              <a:rPr lang="en-US" sz="1800" dirty="0"/>
              <a:t>At least one ‘performer’ is required</a:t>
            </a:r>
          </a:p>
          <a:p>
            <a:r>
              <a:rPr lang="en-US" sz="1800" dirty="0"/>
              <a:t>‘value’ field can only be of the type Quantity or </a:t>
            </a:r>
            <a:r>
              <a:rPr lang="en-US" sz="1800" dirty="0" err="1"/>
              <a:t>CodeableConcept</a:t>
            </a:r>
            <a:endParaRPr lang="en-US" sz="1800" dirty="0"/>
          </a:p>
          <a:p>
            <a:r>
              <a:rPr lang="en-US" sz="1800" dirty="0"/>
              <a:t>‘</a:t>
            </a:r>
            <a:r>
              <a:rPr lang="en-US" sz="1800" dirty="0" err="1"/>
              <a:t>component.code</a:t>
            </a:r>
            <a:r>
              <a:rPr lang="en-US" sz="1800" dirty="0"/>
              <a:t>’ contains the LOINC code or text of the column header if it is used</a:t>
            </a:r>
          </a:p>
          <a:p>
            <a:r>
              <a:rPr lang="en-US" sz="1800" dirty="0"/>
              <a:t>‘</a:t>
            </a:r>
            <a:r>
              <a:rPr lang="en-US" sz="1800" dirty="0" err="1"/>
              <a:t>component.value</a:t>
            </a:r>
            <a:r>
              <a:rPr lang="en-US" sz="1800" dirty="0"/>
              <a:t>’ contains the corresponding answer for the question</a:t>
            </a:r>
          </a:p>
          <a:p>
            <a:r>
              <a:rPr lang="en-US" sz="1800" dirty="0"/>
              <a:t>‘</a:t>
            </a:r>
            <a:r>
              <a:rPr lang="en-US" sz="1800" dirty="0" err="1"/>
              <a:t>derivedFrom</a:t>
            </a:r>
            <a:r>
              <a:rPr lang="en-US" sz="1800" dirty="0"/>
              <a:t>’ field points to a Questionnaire Response instance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D4203-8E60-44DE-A325-89C82AFED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51" y="1083844"/>
            <a:ext cx="5967411" cy="54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9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E5E-D19B-4011-B8E0-447B2C86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44917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IG Profile: </a:t>
            </a:r>
            <a:r>
              <a:rPr lang="en-US" dirty="0" err="1"/>
              <a:t>PriorLevelOfCognitiveFunction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EC769-AB20-4EAD-8570-5F68ABCE6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877" y="1025295"/>
            <a:ext cx="4961783" cy="5239317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Derived from resource Observation</a:t>
            </a:r>
          </a:p>
          <a:p>
            <a:r>
              <a:rPr lang="en-US" sz="1800" dirty="0"/>
              <a:t>Intended to hold prior level of cognitive function data when formal prior level of cognitive assessments are not available</a:t>
            </a:r>
          </a:p>
          <a:p>
            <a:r>
              <a:rPr lang="en-US" sz="1800" dirty="0"/>
              <a:t>Added ‘must support’ extensions: event-location and assistance-required</a:t>
            </a:r>
          </a:p>
          <a:p>
            <a:r>
              <a:rPr lang="en-US" sz="1800" dirty="0"/>
              <a:t>‘text’ field is designated as ‘must support’ and to be used as text summary of the prior level of cognitive function for the patient</a:t>
            </a:r>
          </a:p>
          <a:p>
            <a:r>
              <a:rPr lang="en-US" sz="1800" dirty="0"/>
              <a:t>‘code’ field requires a LOINC code</a:t>
            </a:r>
          </a:p>
          <a:p>
            <a:r>
              <a:rPr lang="en-US" sz="1800" dirty="0"/>
              <a:t>‘subject’ field is required and constrained to a reference to Patient</a:t>
            </a:r>
          </a:p>
          <a:p>
            <a:r>
              <a:rPr lang="en-US" sz="1800" dirty="0"/>
              <a:t>‘effective’ field is limited to the type </a:t>
            </a:r>
            <a:r>
              <a:rPr lang="en-US" sz="1800" dirty="0" err="1"/>
              <a:t>dateTime</a:t>
            </a:r>
            <a:r>
              <a:rPr lang="en-US" sz="1800" dirty="0"/>
              <a:t> or Period</a:t>
            </a:r>
          </a:p>
          <a:p>
            <a:r>
              <a:rPr lang="en-US" sz="1800" dirty="0"/>
              <a:t>At least one ‘performer’ is required</a:t>
            </a:r>
          </a:p>
          <a:p>
            <a:r>
              <a:rPr lang="en-US" sz="1800" dirty="0"/>
              <a:t>‘value’ field can only be of the type </a:t>
            </a:r>
            <a:r>
              <a:rPr lang="en-US" sz="1800" dirty="0" err="1"/>
              <a:t>CodeableConcept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BCE6C-D6AF-4F84-B980-C9C580768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63" y="1121133"/>
            <a:ext cx="5814950" cy="535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E5E-D19B-4011-B8E0-447B2C86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44917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IG Profile: </a:t>
            </a:r>
            <a:r>
              <a:rPr lang="en-US" dirty="0" err="1"/>
              <a:t>UseOfDevice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EC769-AB20-4EAD-8570-5F68ABCE6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877" y="1025295"/>
            <a:ext cx="4961783" cy="5239317"/>
          </a:xfrm>
        </p:spPr>
        <p:txBody>
          <a:bodyPr>
            <a:normAutofit/>
          </a:bodyPr>
          <a:lstStyle/>
          <a:p>
            <a:r>
              <a:rPr lang="en-US" sz="1800" dirty="0"/>
              <a:t>Derived from resource </a:t>
            </a:r>
            <a:r>
              <a:rPr lang="en-US" sz="1800" dirty="0" err="1"/>
              <a:t>DeviceUseStatement</a:t>
            </a:r>
            <a:endParaRPr lang="en-US" sz="1800" dirty="0"/>
          </a:p>
          <a:p>
            <a:r>
              <a:rPr lang="en-US" sz="1800" dirty="0"/>
              <a:t>Indicates a device used by a patient during a cognitive status assessment</a:t>
            </a:r>
          </a:p>
          <a:p>
            <a:r>
              <a:rPr lang="en-US" sz="1800" dirty="0"/>
              <a:t>‘subject’ field is required and constrained to a reference to Patient</a:t>
            </a:r>
          </a:p>
          <a:p>
            <a:r>
              <a:rPr lang="en-US" sz="1800" dirty="0"/>
              <a:t>‘device’ field is required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BB6D0-B2E0-45DE-BCF2-B0161F47A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1116529"/>
            <a:ext cx="5906304" cy="348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938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305FB80C47976C4B916AEC60E81206C0" ma:contentTypeVersion="3" ma:contentTypeDescription="Materials and documents that contain MITRE authored content and other content directly attributable to MITRE and its work" ma:contentTypeScope="" ma:versionID="2a92e56f0ad5ad08dc37a23d9f09ec13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ba9988bd-10e2-4a39-8d16-ed6eb9f9083e" targetNamespace="http://schemas.microsoft.com/office/2006/metadata/properties" ma:root="true" ma:fieldsID="534764579952a550a42652e8a364ba6e" ns1:_="" ns2:_="" ns3:_="">
    <xsd:import namespace="http://schemas.microsoft.com/sharepoint/v3"/>
    <xsd:import namespace="http://schemas.microsoft.com/sharepoint/v3/fields"/>
    <xsd:import namespace="ba9988bd-10e2-4a39-8d16-ed6eb9f9083e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  <xsd:element ref="ns3:fiscal_year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988bd-10e2-4a39-8d16-ed6eb9f9083e" elementFormDefault="qualified">
    <xsd:import namespace="http://schemas.microsoft.com/office/2006/documentManagement/types"/>
    <xsd:import namespace="http://schemas.microsoft.com/office/infopath/2007/PartnerControls"/>
    <xsd:element name="fiscal_year" ma:index="12" ma:displayName="Fiscal Year" ma:default="FY19" ma:format="Dropdown" ma:internalName="fiscal_year">
      <xsd:simpleType>
        <xsd:restriction base="dms:Choice">
          <xsd:enumeration value="FY19"/>
          <xsd:enumeration value="FY20"/>
        </xsd:restriction>
      </xsd:simpleType>
    </xsd:element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  <fiscal_year xmlns="ba9988bd-10e2-4a39-8d16-ed6eb9f9083e">FY19</fiscal_year>
  </documentManagement>
</p:properti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5C6D0-0799-484B-8A2B-FA28A69458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ba9988bd-10e2-4a39-8d16-ed6eb9f908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CA65DC-3BF8-42D4-A166-237AC00FD0F5}">
  <ds:schemaRefs>
    <ds:schemaRef ds:uri="http://purl.org/dc/elements/1.1/"/>
    <ds:schemaRef ds:uri="http://schemas.microsoft.com/sharepoint/v3"/>
    <ds:schemaRef ds:uri="http://schemas.openxmlformats.org/package/2006/metadata/core-properties"/>
    <ds:schemaRef ds:uri="ba9988bd-10e2-4a39-8d16-ed6eb9f9083e"/>
    <ds:schemaRef ds:uri="http://schemas.microsoft.com/sharepoint/v3/field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BBF794F-480F-43CF-BB4E-727F23CE4BC9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94E8D78E-39BA-483A-8E39-C729C3CA31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1045</Words>
  <Application>Microsoft Office PowerPoint</Application>
  <PresentationFormat>Widescreen</PresentationFormat>
  <Paragraphs>119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Retrospect</vt:lpstr>
      <vt:lpstr>Cognitive Status Implementation Guide  for STU1 Ballot</vt:lpstr>
      <vt:lpstr>Agenda</vt:lpstr>
      <vt:lpstr>Overview of Cognitive Status  IG for STU1</vt:lpstr>
      <vt:lpstr>Implementation Guide Overview</vt:lpstr>
      <vt:lpstr>IG Profile: CognitionQuestionnaireResponse</vt:lpstr>
      <vt:lpstr>IG Profile: BundledCognitiveStatus</vt:lpstr>
      <vt:lpstr>IG Profile: CognitiveStatus</vt:lpstr>
      <vt:lpstr>IG Profile: PriorLevelOfCognitiveFunction</vt:lpstr>
      <vt:lpstr>IG Profile: UseOfDevice</vt:lpstr>
      <vt:lpstr>Using the IG Profiles and Examples</vt:lpstr>
      <vt:lpstr>CognitionQuestionnaireResponse Example</vt:lpstr>
      <vt:lpstr>BundledCognitiveStatus – CAM Example</vt:lpstr>
      <vt:lpstr>BundledCognitiveStatus – BIMS Example</vt:lpstr>
      <vt:lpstr>IG Issues and  Proposed Resolutions</vt:lpstr>
      <vt:lpstr>Two-Column Display as in PHQ-9</vt:lpstr>
      <vt:lpstr>Two-Column Display as in PHQ-9</vt:lpstr>
      <vt:lpstr>Two-Column Display as in PHQ-9</vt:lpstr>
      <vt:lpstr>Two-Column Display as in PHQ-9</vt:lpstr>
      <vt:lpstr>PriorLevelOfCognitiveFunction</vt:lpstr>
      <vt:lpstr>Remaining Work before Bullet</vt:lpstr>
      <vt:lpstr>Remaining Work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Status Implementation Guide  for STU1 Ballot</dc:title>
  <dc:creator>Wan, Caleb</dc:creator>
  <cp:lastModifiedBy>Wan, Caleb</cp:lastModifiedBy>
  <cp:revision>53</cp:revision>
  <dcterms:created xsi:type="dcterms:W3CDTF">2020-06-24T03:49:49Z</dcterms:created>
  <dcterms:modified xsi:type="dcterms:W3CDTF">2020-06-24T20:08:59Z</dcterms:modified>
</cp:coreProperties>
</file>