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5"/>
  </p:sldMasterIdLst>
  <p:notesMasterIdLst>
    <p:notesMasterId r:id="rId12"/>
  </p:notesMasterIdLst>
  <p:sldIdLst>
    <p:sldId id="256" r:id="rId6"/>
    <p:sldId id="303" r:id="rId7"/>
    <p:sldId id="304" r:id="rId8"/>
    <p:sldId id="307" r:id="rId9"/>
    <p:sldId id="310" r:id="rId10"/>
    <p:sldId id="30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CE1569-2EE5-4C4D-B017-2CBD7E3884B7}">
          <p14:sldIdLst>
            <p14:sldId id="256"/>
            <p14:sldId id="303"/>
            <p14:sldId id="304"/>
            <p14:sldId id="307"/>
            <p14:sldId id="310"/>
            <p14:sldId id="30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zvi, Siama" initials="RS" lastIdx="1" clrIdx="0">
    <p:extLst>
      <p:ext uri="{19B8F6BF-5375-455C-9EA6-DF929625EA0E}">
        <p15:presenceInfo xmlns:p15="http://schemas.microsoft.com/office/powerpoint/2012/main" userId="S::RIZVI@MITRE.ORG::a30a8b9a-5391-4b15-b2e0-f92c41bca0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16" autoAdjust="0"/>
    <p:restoredTop sz="94660"/>
  </p:normalViewPr>
  <p:slideViewPr>
    <p:cSldViewPr snapToGrid="0">
      <p:cViewPr varScale="1">
        <p:scale>
          <a:sx n="114" d="100"/>
          <a:sy n="114" d="100"/>
        </p:scale>
        <p:origin x="960" y="102"/>
      </p:cViewPr>
      <p:guideLst/>
    </p:cSldViewPr>
  </p:slideViewPr>
  <p:notesTextViewPr>
    <p:cViewPr>
      <p:scale>
        <a:sx n="1" d="1"/>
        <a:sy n="1" d="1"/>
      </p:scale>
      <p:origin x="0" y="0"/>
    </p:cViewPr>
  </p:notesTextViewPr>
  <p:notesViewPr>
    <p:cSldViewPr snapToGrid="0">
      <p:cViewPr varScale="1">
        <p:scale>
          <a:sx n="68" d="100"/>
          <a:sy n="68" d="100"/>
        </p:scale>
        <p:origin x="184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80388-F1EB-49F1-8885-6CD1094DDC8D}" type="datetimeFigureOut">
              <a:rPr lang="en-US" smtClean="0"/>
              <a:t>1/22/2020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BB080-279B-4550-9DC2-C1F712477AFB}" type="slidenum">
              <a:rPr lang="en-US" smtClean="0"/>
              <a:t>‹#›</a:t>
            </a:fld>
            <a:endParaRPr lang="en-US" dirty="0"/>
          </a:p>
        </p:txBody>
      </p:sp>
    </p:spTree>
    <p:extLst>
      <p:ext uri="{BB962C8B-B14F-4D97-AF65-F5344CB8AC3E}">
        <p14:creationId xmlns:p14="http://schemas.microsoft.com/office/powerpoint/2010/main" val="2873307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hyperlink" Target="https://twitter.com/pacioproject" TargetMode="External"/><Relationship Id="rId7" Type="http://schemas.openxmlformats.org/officeDocument/2006/relationships/hyperlink" Target="https://pacioproject.slack.com/" TargetMode="External"/><Relationship Id="rId2" Type="http://schemas.openxmlformats.org/officeDocument/2006/relationships/hyperlink" Target="http://www.mitre.org/" TargetMode="External"/><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hyperlink" Target="https://github.com/paciowg/PACIO-Project" TargetMode="External"/><Relationship Id="rId4" Type="http://schemas.openxmlformats.org/officeDocument/2006/relationships/image" Target="../media/image4.png"/><Relationship Id="rId9"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1"/>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solidFill>
              </a:defRPr>
            </a:lvl1pPr>
          </a:lstStyle>
          <a:p>
            <a:fld id="{A5D2C7AD-B8EC-41AF-BCD4-89B09F0B166A}" type="datetimeFigureOut">
              <a:rPr lang="en-US" smtClean="0"/>
              <a:pPr/>
              <a:t>1/22/2020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72FD9E6-397B-4FFA-A076-79D9C6357D9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E3B8DB8-9B87-4348-BCF9-95ECFD9727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255"/>
            <a:ext cx="2597727" cy="1126769"/>
          </a:xfrm>
          <a:prstGeom prst="rect">
            <a:avLst/>
          </a:prstGeom>
        </p:spPr>
      </p:pic>
    </p:spTree>
    <p:extLst>
      <p:ext uri="{BB962C8B-B14F-4D97-AF65-F5344CB8AC3E}">
        <p14:creationId xmlns:p14="http://schemas.microsoft.com/office/powerpoint/2010/main" val="1450518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2C7AD-B8EC-41AF-BCD4-89B09F0B166A}" type="datetimeFigureOut">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2FD9E6-397B-4FFA-A076-79D9C6357D9F}" type="slidenum">
              <a:rPr lang="en-US" smtClean="0"/>
              <a:t>‹#›</a:t>
            </a:fld>
            <a:endParaRPr lang="en-US" dirty="0"/>
          </a:p>
        </p:txBody>
      </p:sp>
    </p:spTree>
    <p:extLst>
      <p:ext uri="{BB962C8B-B14F-4D97-AF65-F5344CB8AC3E}">
        <p14:creationId xmlns:p14="http://schemas.microsoft.com/office/powerpoint/2010/main" val="731348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Final Slide">
    <p:spTree>
      <p:nvGrpSpPr>
        <p:cNvPr id="1" name=""/>
        <p:cNvGrpSpPr/>
        <p:nvPr/>
      </p:nvGrpSpPr>
      <p:grpSpPr>
        <a:xfrm>
          <a:off x="0" y="0"/>
          <a:ext cx="0" cy="0"/>
          <a:chOff x="0" y="0"/>
          <a:chExt cx="0" cy="0"/>
        </a:xfrm>
      </p:grpSpPr>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5D2C7AD-B8EC-41AF-BCD4-89B09F0B166A}" type="datetimeFigureOut">
              <a:rPr lang="en-US" smtClean="0"/>
              <a:t>1/22/2020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A72FD9E6-397B-4FFA-A076-79D9C6357D9F}" type="slidenum">
              <a:rPr lang="en-US" smtClean="0"/>
              <a:t>‹#›</a:t>
            </a:fld>
            <a:endParaRPr lang="en-US" dirty="0"/>
          </a:p>
        </p:txBody>
      </p:sp>
      <p:sp>
        <p:nvSpPr>
          <p:cNvPr id="10" name="TextBox 9">
            <a:extLst>
              <a:ext uri="{FF2B5EF4-FFF2-40B4-BE49-F238E27FC236}">
                <a16:creationId xmlns:a16="http://schemas.microsoft.com/office/drawing/2014/main" id="{F7CDD758-BE3D-46B6-9180-8EE07170224E}"/>
              </a:ext>
            </a:extLst>
          </p:cNvPr>
          <p:cNvSpPr txBox="1"/>
          <p:nvPr userDrawn="1"/>
        </p:nvSpPr>
        <p:spPr>
          <a:xfrm>
            <a:off x="3153845" y="2396381"/>
            <a:ext cx="5784978" cy="2523768"/>
          </a:xfrm>
          <a:prstGeom prst="rect">
            <a:avLst/>
          </a:prstGeom>
          <a:noFill/>
        </p:spPr>
        <p:txBody>
          <a:bodyPr wrap="square" rtlCol="0">
            <a:spAutoFit/>
          </a:bodyPr>
          <a:lstStyle/>
          <a:p>
            <a:pPr algn="ctr">
              <a:spcAft>
                <a:spcPts val="600"/>
              </a:spcAft>
            </a:pPr>
            <a:r>
              <a:rPr lang="en-US" sz="1600" dirty="0">
                <a:solidFill>
                  <a:schemeClr val="tx1">
                    <a:lumMod val="50000"/>
                    <a:lumOff val="50000"/>
                  </a:schemeClr>
                </a:solidFill>
              </a:rPr>
              <a:t>The PACIO Project is a collaborative effort to advance interoperable health data exchange between post-acute care (PAC) and other providers, patients, and key stakeholders across health care and to promote health data exchange in collaboration with policy makers, standards organizations, and industry through a consensus-based approach.</a:t>
            </a:r>
          </a:p>
          <a:p>
            <a:pPr algn="ctr">
              <a:spcAft>
                <a:spcPts val="600"/>
              </a:spcAft>
            </a:pPr>
            <a:r>
              <a:rPr lang="en-US" dirty="0">
                <a:solidFill>
                  <a:schemeClr val="tx1">
                    <a:lumMod val="50000"/>
                    <a:lumOff val="50000"/>
                  </a:schemeClr>
                </a:solidFill>
              </a:rPr>
              <a:t>Learn and share more about the PACIO Project at </a:t>
            </a:r>
            <a:r>
              <a:rPr lang="en-US" u="sng" dirty="0">
                <a:solidFill>
                  <a:schemeClr val="tx1">
                    <a:lumMod val="50000"/>
                    <a:lumOff val="50000"/>
                  </a:schemeClr>
                </a:solidFill>
                <a:hlinkClick r:id="rId2"/>
              </a:rPr>
              <a:t>www.PACIOproject.org</a:t>
            </a:r>
            <a:r>
              <a:rPr lang="en-US" dirty="0">
                <a:solidFill>
                  <a:schemeClr val="tx1">
                    <a:lumMod val="50000"/>
                    <a:lumOff val="50000"/>
                  </a:schemeClr>
                </a:solidFill>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11" name="Picture 10">
            <a:hlinkClick r:id="rId3"/>
            <a:extLst>
              <a:ext uri="{FF2B5EF4-FFF2-40B4-BE49-F238E27FC236}">
                <a16:creationId xmlns:a16="http://schemas.microsoft.com/office/drawing/2014/main" id="{CBBDA78D-7978-4396-B9C7-6269D51E84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82350" y="4871384"/>
            <a:ext cx="443605" cy="443605"/>
          </a:xfrm>
          <a:prstGeom prst="rect">
            <a:avLst/>
          </a:prstGeom>
        </p:spPr>
      </p:pic>
      <p:pic>
        <p:nvPicPr>
          <p:cNvPr id="12" name="Picture 11">
            <a:hlinkClick r:id="rId5"/>
            <a:extLst>
              <a:ext uri="{FF2B5EF4-FFF2-40B4-BE49-F238E27FC236}">
                <a16:creationId xmlns:a16="http://schemas.microsoft.com/office/drawing/2014/main" id="{B1E1AAF2-6467-4460-B5E5-8A859FBC6938}"/>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795016" y="4690662"/>
            <a:ext cx="706302" cy="706302"/>
          </a:xfrm>
          <a:prstGeom prst="rect">
            <a:avLst/>
          </a:prstGeom>
        </p:spPr>
      </p:pic>
      <p:pic>
        <p:nvPicPr>
          <p:cNvPr id="13" name="Picture 12">
            <a:hlinkClick r:id="rId7"/>
            <a:extLst>
              <a:ext uri="{FF2B5EF4-FFF2-40B4-BE49-F238E27FC236}">
                <a16:creationId xmlns:a16="http://schemas.microsoft.com/office/drawing/2014/main" id="{AE1A56C7-0C12-4F06-B97B-BB5A256C064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854204" y="4795501"/>
            <a:ext cx="883906" cy="496628"/>
          </a:xfrm>
          <a:prstGeom prst="rect">
            <a:avLst/>
          </a:prstGeom>
        </p:spPr>
      </p:pic>
      <p:pic>
        <p:nvPicPr>
          <p:cNvPr id="14" name="Picture 13" descr="A picture containing clipart&#10;&#10;Description automatically generated">
            <a:extLst>
              <a:ext uri="{FF2B5EF4-FFF2-40B4-BE49-F238E27FC236}">
                <a16:creationId xmlns:a16="http://schemas.microsoft.com/office/drawing/2014/main" id="{9480FE53-1AFE-49FF-87E0-086535CB17BF}"/>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4545011" y="1162057"/>
            <a:ext cx="2850373" cy="1236355"/>
          </a:xfrm>
          <a:prstGeom prst="rect">
            <a:avLst/>
          </a:prstGeom>
        </p:spPr>
      </p:pic>
    </p:spTree>
    <p:extLst>
      <p:ext uri="{BB962C8B-B14F-4D97-AF65-F5344CB8AC3E}">
        <p14:creationId xmlns:p14="http://schemas.microsoft.com/office/powerpoint/2010/main" val="341257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02303"/>
          </a:xfrm>
        </p:spPr>
        <p:txBody>
          <a:bodyPr/>
          <a:lstStyle>
            <a:lvl1pPr marL="0">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097280" y="1184564"/>
            <a:ext cx="10058400" cy="4684530"/>
          </a:xfrm>
        </p:spPr>
        <p:txBody>
          <a:bodyPr/>
          <a:lstStyle>
            <a:lvl1pPr>
              <a:defRPr>
                <a:solidFill>
                  <a:schemeClr val="tx1"/>
                </a:solidFill>
              </a:defRPr>
            </a:lvl1pPr>
            <a:lvl2pPr marL="384048" indent="-182880">
              <a:buClrTx/>
              <a:buFont typeface="Arial" panose="020B0604020202020204" pitchFamily="34" charset="0"/>
              <a:buChar char="•"/>
              <a:defRPr>
                <a:solidFill>
                  <a:schemeClr val="tx1"/>
                </a:solidFill>
              </a:defRPr>
            </a:lvl2pPr>
            <a:lvl3pPr marL="566928" indent="-182880">
              <a:buClrTx/>
              <a:buFont typeface="Arial" panose="020B0604020202020204" pitchFamily="34" charset="0"/>
              <a:buChar char="•"/>
              <a:defRPr>
                <a:solidFill>
                  <a:schemeClr val="tx1"/>
                </a:solidFill>
              </a:defRPr>
            </a:lvl3pPr>
            <a:lvl4pPr marL="749808" indent="-182880">
              <a:buClrTx/>
              <a:buFont typeface="Arial" panose="020B0604020202020204" pitchFamily="34" charset="0"/>
              <a:buChar char="•"/>
              <a:defRPr>
                <a:solidFill>
                  <a:schemeClr val="tx1"/>
                </a:solidFill>
              </a:defRPr>
            </a:lvl4pPr>
            <a:lvl5pPr marL="932688" indent="-182880">
              <a:buClrTx/>
              <a:buFont typeface="Arial" panose="020B0604020202020204"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fld id="{A5D2C7AD-B8EC-41AF-BCD4-89B09F0B166A}" type="datetimeFigureOut">
              <a:rPr lang="en-US" smtClean="0"/>
              <a:pPr/>
              <a:t>1/22/2020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72FD9E6-397B-4FFA-A076-79D9C6357D9F}" type="slidenum">
              <a:rPr lang="en-US" smtClean="0"/>
              <a:pPr/>
              <a:t>‹#›</a:t>
            </a:fld>
            <a:endParaRPr lang="en-US" dirty="0"/>
          </a:p>
        </p:txBody>
      </p:sp>
      <p:pic>
        <p:nvPicPr>
          <p:cNvPr id="7" name="Picture 6">
            <a:extLst>
              <a:ext uri="{FF2B5EF4-FFF2-40B4-BE49-F238E27FC236}">
                <a16:creationId xmlns:a16="http://schemas.microsoft.com/office/drawing/2014/main" id="{4C8DA96C-9AAA-4011-955A-EDABBC8275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611" y="240728"/>
            <a:ext cx="929669" cy="794052"/>
          </a:xfrm>
          <a:prstGeom prst="rect">
            <a:avLst/>
          </a:prstGeom>
        </p:spPr>
      </p:pic>
      <p:pic>
        <p:nvPicPr>
          <p:cNvPr id="8" name="Picture 7" descr="A picture containing clipart&#10;&#10;Description automatically generated">
            <a:extLst>
              <a:ext uri="{FF2B5EF4-FFF2-40B4-BE49-F238E27FC236}">
                <a16:creationId xmlns:a16="http://schemas.microsoft.com/office/drawing/2014/main" id="{ABB7159C-7AF6-45E9-B8F4-B30B8F8EB5B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63870" y="6224727"/>
            <a:ext cx="1446647" cy="627486"/>
          </a:xfrm>
          <a:prstGeom prst="rect">
            <a:avLst/>
          </a:prstGeom>
        </p:spPr>
      </p:pic>
    </p:spTree>
    <p:extLst>
      <p:ext uri="{BB962C8B-B14F-4D97-AF65-F5344CB8AC3E}">
        <p14:creationId xmlns:p14="http://schemas.microsoft.com/office/powerpoint/2010/main" val="394467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2C7AD-B8EC-41AF-BCD4-89B09F0B166A}" type="datetimeFigureOut">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2FD9E6-397B-4FFA-A076-79D9C6357D9F}"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426CA51-B951-45CD-BC5A-E1ABC7EE45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255"/>
            <a:ext cx="2597727" cy="1126769"/>
          </a:xfrm>
          <a:prstGeom prst="rect">
            <a:avLst/>
          </a:prstGeom>
        </p:spPr>
      </p:pic>
    </p:spTree>
    <p:extLst>
      <p:ext uri="{BB962C8B-B14F-4D97-AF65-F5344CB8AC3E}">
        <p14:creationId xmlns:p14="http://schemas.microsoft.com/office/powerpoint/2010/main" val="949801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702302"/>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sz="half" idx="1"/>
          </p:nvPr>
        </p:nvSpPr>
        <p:spPr>
          <a:xfrm>
            <a:off x="1097279" y="1241517"/>
            <a:ext cx="4937760" cy="4627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241517"/>
            <a:ext cx="4937760" cy="46275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solidFill>
                  <a:schemeClr val="tx1"/>
                </a:solidFill>
              </a:defRPr>
            </a:lvl1pPr>
          </a:lstStyle>
          <a:p>
            <a:fld id="{A5D2C7AD-B8EC-41AF-BCD4-89B09F0B166A}" type="datetimeFigureOut">
              <a:rPr lang="en-US" smtClean="0"/>
              <a:pPr/>
              <a:t>1/22/2020</a:t>
            </a:fld>
            <a:endParaRPr lang="en-US" dirty="0"/>
          </a:p>
        </p:txBody>
      </p:sp>
      <p:sp>
        <p:nvSpPr>
          <p:cNvPr id="6" name="Footer Placeholder 5"/>
          <p:cNvSpPr>
            <a:spLocks noGrp="1"/>
          </p:cNvSpPr>
          <p:nvPr>
            <p:ph type="ftr" sz="quarter" idx="11"/>
          </p:nvPr>
        </p:nvSpPr>
        <p:spPr/>
        <p:txBody>
          <a:bodyPr/>
          <a:lstStyle>
            <a:lvl1pPr>
              <a:defRPr>
                <a:solidFill>
                  <a:schemeClr val="tx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72FD9E6-397B-4FFA-A076-79D9C6357D9F}" type="slidenum">
              <a:rPr lang="en-US" smtClean="0"/>
              <a:pPr/>
              <a:t>‹#›</a:t>
            </a:fld>
            <a:endParaRPr lang="en-US" dirty="0"/>
          </a:p>
        </p:txBody>
      </p:sp>
      <p:pic>
        <p:nvPicPr>
          <p:cNvPr id="9" name="Picture 8">
            <a:extLst>
              <a:ext uri="{FF2B5EF4-FFF2-40B4-BE49-F238E27FC236}">
                <a16:creationId xmlns:a16="http://schemas.microsoft.com/office/drawing/2014/main" id="{18F198A8-2B0A-436E-A692-CF8495731C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8019"/>
            <a:ext cx="1118004" cy="954913"/>
          </a:xfrm>
          <a:prstGeom prst="rect">
            <a:avLst/>
          </a:prstGeom>
        </p:spPr>
      </p:pic>
    </p:spTree>
    <p:extLst>
      <p:ext uri="{BB962C8B-B14F-4D97-AF65-F5344CB8AC3E}">
        <p14:creationId xmlns:p14="http://schemas.microsoft.com/office/powerpoint/2010/main" val="50807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736282"/>
          </a:xfrm>
        </p:spPr>
        <p:txBody>
          <a:bodyPr/>
          <a:lstStyle/>
          <a:p>
            <a:r>
              <a:rPr lang="en-US" dirty="0"/>
              <a:t>Click to edit Master title style</a:t>
            </a:r>
          </a:p>
        </p:txBody>
      </p:sp>
      <p:sp>
        <p:nvSpPr>
          <p:cNvPr id="3" name="Text Placeholder 2"/>
          <p:cNvSpPr>
            <a:spLocks noGrp="1"/>
          </p:cNvSpPr>
          <p:nvPr>
            <p:ph type="body" idx="1"/>
          </p:nvPr>
        </p:nvSpPr>
        <p:spPr>
          <a:xfrm>
            <a:off x="1097280" y="1132201"/>
            <a:ext cx="4937760" cy="499251"/>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1631452"/>
            <a:ext cx="4937760" cy="43290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132201"/>
            <a:ext cx="4937760" cy="499251"/>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1631452"/>
            <a:ext cx="4937760" cy="43290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1"/>
                </a:solidFill>
              </a:defRPr>
            </a:lvl1pPr>
          </a:lstStyle>
          <a:p>
            <a:fld id="{A5D2C7AD-B8EC-41AF-BCD4-89B09F0B166A}" type="datetimeFigureOut">
              <a:rPr lang="en-US" smtClean="0"/>
              <a:pPr/>
              <a:t>1/22/2020</a:t>
            </a:fld>
            <a:endParaRPr lang="en-US" dirty="0"/>
          </a:p>
        </p:txBody>
      </p:sp>
      <p:sp>
        <p:nvSpPr>
          <p:cNvPr id="8" name="Footer Placeholder 7"/>
          <p:cNvSpPr>
            <a:spLocks noGrp="1"/>
          </p:cNvSpPr>
          <p:nvPr>
            <p:ph type="ftr" sz="quarter" idx="11"/>
          </p:nvPr>
        </p:nvSpPr>
        <p:spPr/>
        <p:txBody>
          <a:bodyPr/>
          <a:lstStyle>
            <a:lvl1pPr>
              <a:defRPr>
                <a:solidFill>
                  <a:schemeClr val="tx1"/>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A72FD9E6-397B-4FFA-A076-79D9C6357D9F}" type="slidenum">
              <a:rPr lang="en-US" smtClean="0"/>
              <a:pPr/>
              <a:t>‹#›</a:t>
            </a:fld>
            <a:endParaRPr lang="en-US" dirty="0"/>
          </a:p>
        </p:txBody>
      </p:sp>
      <p:pic>
        <p:nvPicPr>
          <p:cNvPr id="11" name="Picture 10">
            <a:extLst>
              <a:ext uri="{FF2B5EF4-FFF2-40B4-BE49-F238E27FC236}">
                <a16:creationId xmlns:a16="http://schemas.microsoft.com/office/drawing/2014/main" id="{9A771D88-26C5-4C46-9B3C-0A831383BC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794" y="177288"/>
            <a:ext cx="1118004" cy="954913"/>
          </a:xfrm>
          <a:prstGeom prst="rect">
            <a:avLst/>
          </a:prstGeom>
        </p:spPr>
      </p:pic>
    </p:spTree>
    <p:extLst>
      <p:ext uri="{BB962C8B-B14F-4D97-AF65-F5344CB8AC3E}">
        <p14:creationId xmlns:p14="http://schemas.microsoft.com/office/powerpoint/2010/main" val="385433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A5D2C7AD-B8EC-41AF-BCD4-89B09F0B166A}" type="datetimeFigureOut">
              <a:rPr lang="en-US" smtClean="0"/>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2FD9E6-397B-4FFA-A076-79D9C6357D9F}" type="slidenum">
              <a:rPr lang="en-US" smtClean="0"/>
              <a:t>‹#›</a:t>
            </a:fld>
            <a:endParaRPr lang="en-US" dirty="0"/>
          </a:p>
        </p:txBody>
      </p:sp>
      <p:pic>
        <p:nvPicPr>
          <p:cNvPr id="6" name="Picture 5">
            <a:extLst>
              <a:ext uri="{FF2B5EF4-FFF2-40B4-BE49-F238E27FC236}">
                <a16:creationId xmlns:a16="http://schemas.microsoft.com/office/drawing/2014/main" id="{928CDCFA-74A7-428D-AA6A-3CF83D7CCA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185" y="172270"/>
            <a:ext cx="1118004" cy="954913"/>
          </a:xfrm>
          <a:prstGeom prst="rect">
            <a:avLst/>
          </a:prstGeom>
        </p:spPr>
      </p:pic>
    </p:spTree>
    <p:extLst>
      <p:ext uri="{BB962C8B-B14F-4D97-AF65-F5344CB8AC3E}">
        <p14:creationId xmlns:p14="http://schemas.microsoft.com/office/powerpoint/2010/main" val="3886656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5D2C7AD-B8EC-41AF-BCD4-89B09F0B166A}" type="datetimeFigureOut">
              <a:rPr lang="en-US" smtClean="0"/>
              <a:t>1/22/2020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2FD9E6-397B-4FFA-A076-79D9C6357D9F}" type="slidenum">
              <a:rPr lang="en-US" smtClean="0"/>
              <a:t>‹#›</a:t>
            </a:fld>
            <a:endParaRPr lang="en-US" dirty="0"/>
          </a:p>
        </p:txBody>
      </p:sp>
    </p:spTree>
    <p:extLst>
      <p:ext uri="{BB962C8B-B14F-4D97-AF65-F5344CB8AC3E}">
        <p14:creationId xmlns:p14="http://schemas.microsoft.com/office/powerpoint/2010/main" val="55675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D2C7AD-B8EC-41AF-BCD4-89B09F0B166A}" type="datetimeFigureOut">
              <a:rPr lang="en-US" smtClean="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2FD9E6-397B-4FFA-A076-79D9C6357D9F}" type="slidenum">
              <a:rPr lang="en-US" smtClean="0"/>
              <a:t>‹#›</a:t>
            </a:fld>
            <a:endParaRPr lang="en-US" dirty="0"/>
          </a:p>
        </p:txBody>
      </p:sp>
    </p:spTree>
    <p:extLst>
      <p:ext uri="{BB962C8B-B14F-4D97-AF65-F5344CB8AC3E}">
        <p14:creationId xmlns:p14="http://schemas.microsoft.com/office/powerpoint/2010/main" val="419186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A5D2C7AD-B8EC-41AF-BCD4-89B09F0B166A}" type="datetimeFigureOut">
              <a:rPr lang="en-US" smtClean="0"/>
              <a:pPr/>
              <a:t>1/22/2020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72FD9E6-397B-4FFA-A076-79D9C6357D9F}" type="slidenum">
              <a:rPr lang="en-US" smtClean="0"/>
              <a:pPr/>
              <a:t>‹#›</a:t>
            </a:fld>
            <a:endParaRPr lang="en-US" dirty="0"/>
          </a:p>
        </p:txBody>
      </p:sp>
    </p:spTree>
    <p:extLst>
      <p:ext uri="{BB962C8B-B14F-4D97-AF65-F5344CB8AC3E}">
        <p14:creationId xmlns:p14="http://schemas.microsoft.com/office/powerpoint/2010/main" val="1050086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4"/>
            <a:ext cx="10058400" cy="72624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184569"/>
            <a:ext cx="10058400" cy="468452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5D2C7AD-B8EC-41AF-BCD4-89B09F0B166A}" type="datetimeFigureOut">
              <a:rPr lang="en-US" smtClean="0"/>
              <a:t>1/22/2020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2FD9E6-397B-4FFA-A076-79D9C6357D9F}" type="slidenum">
              <a:rPr lang="en-US" smtClean="0"/>
              <a:t>‹#›</a:t>
            </a:fld>
            <a:endParaRPr lang="en-US" dirty="0"/>
          </a:p>
        </p:txBody>
      </p:sp>
      <p:cxnSp>
        <p:nvCxnSpPr>
          <p:cNvPr id="10" name="Straight Connector 9"/>
          <p:cNvCxnSpPr/>
          <p:nvPr/>
        </p:nvCxnSpPr>
        <p:spPr>
          <a:xfrm>
            <a:off x="1097280" y="101285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clipart&#10;&#10;Description automatically generated">
            <a:extLst>
              <a:ext uri="{FF2B5EF4-FFF2-40B4-BE49-F238E27FC236}">
                <a16:creationId xmlns:a16="http://schemas.microsoft.com/office/drawing/2014/main" id="{D306814C-787C-445D-9AA0-E9BD6BE0225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63870" y="6224727"/>
            <a:ext cx="1446647" cy="627486"/>
          </a:xfrm>
          <a:prstGeom prst="rect">
            <a:avLst/>
          </a:prstGeom>
        </p:spPr>
      </p:pic>
      <p:sp>
        <p:nvSpPr>
          <p:cNvPr id="9" name="Footer Placeholder 4">
            <a:extLst>
              <a:ext uri="{FF2B5EF4-FFF2-40B4-BE49-F238E27FC236}">
                <a16:creationId xmlns:a16="http://schemas.microsoft.com/office/drawing/2014/main" id="{D434BDF3-F2DA-458B-89E6-4406AA253856}"/>
              </a:ext>
            </a:extLst>
          </p:cNvPr>
          <p:cNvSpPr txBox="1">
            <a:spLocks/>
          </p:cNvSpPr>
          <p:nvPr userDrawn="1"/>
        </p:nvSpPr>
        <p:spPr>
          <a:xfrm>
            <a:off x="616448" y="6561013"/>
            <a:ext cx="7536952" cy="196850"/>
          </a:xfrm>
          <a:prstGeom prst="rect">
            <a:avLst/>
          </a:prstGeom>
        </p:spPr>
        <p:txBody>
          <a:bodyPr vert="horz" lIns="0" tIns="0" rIns="0" bIns="0" rtlCol="0" anchor="ctr"/>
          <a:lstStyle>
            <a:defPPr>
              <a:defRPr lang="en-US"/>
            </a:defPPr>
            <a:lvl1pPr marL="0" algn="ctr"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altLang="en-US" dirty="0">
                <a:solidFill>
                  <a:schemeClr val="tx1">
                    <a:lumMod val="50000"/>
                    <a:lumOff val="50000"/>
                  </a:schemeClr>
                </a:solidFill>
                <a:latin typeface="Arial" pitchFamily="34" charset="0"/>
                <a:cs typeface="Arial" pitchFamily="34" charset="0"/>
              </a:rPr>
              <a:t>© 2020 The MITRE Corporation. All rights reserved.</a:t>
            </a:r>
          </a:p>
        </p:txBody>
      </p:sp>
    </p:spTree>
    <p:extLst>
      <p:ext uri="{BB962C8B-B14F-4D97-AF65-F5344CB8AC3E}">
        <p14:creationId xmlns:p14="http://schemas.microsoft.com/office/powerpoint/2010/main" val="114342880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2" r:id="rId7"/>
    <p:sldLayoutId id="2147483753" r:id="rId8"/>
    <p:sldLayoutId id="2147483754" r:id="rId9"/>
    <p:sldLayoutId id="2147483755" r:id="rId10"/>
    <p:sldLayoutId id="2147483751" r:id="rId11"/>
  </p:sldLayoutIdLst>
  <p:txStyles>
    <p:titleStyle>
      <a:lvl1pPr algn="l" defTabSz="914400" rtl="0" eaLnBrk="1" latinLnBrk="0" hangingPunct="1">
        <a:lnSpc>
          <a:spcPct val="85000"/>
        </a:lnSpc>
        <a:spcBef>
          <a:spcPct val="0"/>
        </a:spcBef>
        <a:buNone/>
        <a:defRPr sz="4800" kern="1200" spc="-50" baseline="0">
          <a:solidFill>
            <a:schemeClr val="tx1"/>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solidFill>
          <a:latin typeface="+mn-lt"/>
          <a:ea typeface="+mn-ea"/>
          <a:cs typeface="+mn-cs"/>
        </a:defRPr>
      </a:lvl1pPr>
      <a:lvl2pPr marL="384048" indent="-18288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solidFill>
          <a:latin typeface="+mn-lt"/>
          <a:ea typeface="+mn-ea"/>
          <a:cs typeface="+mn-cs"/>
        </a:defRPr>
      </a:lvl2pPr>
      <a:lvl3pPr marL="566928" indent="-18288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solidFill>
          <a:latin typeface="+mn-lt"/>
          <a:ea typeface="+mn-ea"/>
          <a:cs typeface="+mn-cs"/>
        </a:defRPr>
      </a:lvl3pPr>
      <a:lvl4pPr marL="749808" indent="-18288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solidFill>
          <a:latin typeface="+mn-lt"/>
          <a:ea typeface="+mn-ea"/>
          <a:cs typeface="+mn-cs"/>
        </a:defRPr>
      </a:lvl4pPr>
      <a:lvl5pPr marL="932688" indent="-18288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5513-94CB-4FED-A2E0-41E7E0D8B185}"/>
              </a:ext>
            </a:extLst>
          </p:cNvPr>
          <p:cNvSpPr>
            <a:spLocks noGrp="1"/>
          </p:cNvSpPr>
          <p:nvPr>
            <p:ph type="ctrTitle"/>
          </p:nvPr>
        </p:nvSpPr>
        <p:spPr/>
        <p:txBody>
          <a:bodyPr/>
          <a:lstStyle/>
          <a:p>
            <a:r>
              <a:rPr lang="en-US" b="1" dirty="0">
                <a:solidFill>
                  <a:schemeClr val="tx1"/>
                </a:solidFill>
              </a:rPr>
              <a:t>Cognitive Status</a:t>
            </a:r>
          </a:p>
        </p:txBody>
      </p:sp>
      <p:sp>
        <p:nvSpPr>
          <p:cNvPr id="3" name="Subtitle 2">
            <a:extLst>
              <a:ext uri="{FF2B5EF4-FFF2-40B4-BE49-F238E27FC236}">
                <a16:creationId xmlns:a16="http://schemas.microsoft.com/office/drawing/2014/main" id="{953134BC-0915-4BFB-A6E9-9DB2044B0FB5}"/>
              </a:ext>
            </a:extLst>
          </p:cNvPr>
          <p:cNvSpPr>
            <a:spLocks noGrp="1"/>
          </p:cNvSpPr>
          <p:nvPr>
            <p:ph type="subTitle" idx="1"/>
          </p:nvPr>
        </p:nvSpPr>
        <p:spPr/>
        <p:txBody>
          <a:bodyPr/>
          <a:lstStyle/>
          <a:p>
            <a:r>
              <a:rPr lang="en-US" dirty="0"/>
              <a:t>1/22/2020</a:t>
            </a:r>
          </a:p>
        </p:txBody>
      </p:sp>
    </p:spTree>
    <p:extLst>
      <p:ext uri="{BB962C8B-B14F-4D97-AF65-F5344CB8AC3E}">
        <p14:creationId xmlns:p14="http://schemas.microsoft.com/office/powerpoint/2010/main" val="497293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E04B-80D2-493B-846F-83FCD40387E5}"/>
              </a:ext>
            </a:extLst>
          </p:cNvPr>
          <p:cNvSpPr>
            <a:spLocks noGrp="1"/>
          </p:cNvSpPr>
          <p:nvPr>
            <p:ph type="title"/>
          </p:nvPr>
        </p:nvSpPr>
        <p:spPr/>
        <p:txBody>
          <a:bodyPr>
            <a:normAutofit fontScale="90000"/>
          </a:bodyPr>
          <a:lstStyle/>
          <a:p>
            <a:r>
              <a:rPr lang="en-US" dirty="0">
                <a:solidFill>
                  <a:schemeClr val="tx1"/>
                </a:solidFill>
              </a:rPr>
              <a:t>Objectives</a:t>
            </a:r>
          </a:p>
        </p:txBody>
      </p:sp>
      <p:sp>
        <p:nvSpPr>
          <p:cNvPr id="3" name="Content Placeholder 2">
            <a:extLst>
              <a:ext uri="{FF2B5EF4-FFF2-40B4-BE49-F238E27FC236}">
                <a16:creationId xmlns:a16="http://schemas.microsoft.com/office/drawing/2014/main" id="{8DE5A1C6-FC84-4F2B-889F-8529289CC666}"/>
              </a:ext>
            </a:extLst>
          </p:cNvPr>
          <p:cNvSpPr>
            <a:spLocks noGrp="1"/>
          </p:cNvSpPr>
          <p:nvPr>
            <p:ph idx="1"/>
          </p:nvPr>
        </p:nvSpPr>
        <p:spPr/>
        <p:txBody>
          <a:bodyPr/>
          <a:lstStyle/>
          <a:p>
            <a:pPr marL="457200" indent="-457200">
              <a:buClrTx/>
              <a:buFont typeface="+mj-lt"/>
              <a:buAutoNum type="arabicPeriod"/>
            </a:pPr>
            <a:r>
              <a:rPr lang="en-US" dirty="0">
                <a:solidFill>
                  <a:schemeClr val="tx1"/>
                </a:solidFill>
              </a:rPr>
              <a:t>Current state of Cognitive Status</a:t>
            </a:r>
          </a:p>
          <a:p>
            <a:pPr marL="457200" indent="-457200">
              <a:buClrTx/>
              <a:buFont typeface="+mj-lt"/>
              <a:buAutoNum type="arabicPeriod"/>
            </a:pPr>
            <a:r>
              <a:rPr lang="en-US" dirty="0">
                <a:solidFill>
                  <a:schemeClr val="tx1"/>
                </a:solidFill>
              </a:rPr>
              <a:t>Ideal state of Cognitive </a:t>
            </a:r>
            <a:r>
              <a:rPr lang="en-US" dirty="0"/>
              <a:t>Status</a:t>
            </a:r>
          </a:p>
          <a:p>
            <a:pPr marL="457200" indent="-457200">
              <a:buClrTx/>
              <a:buFont typeface="+mj-lt"/>
              <a:buAutoNum type="arabicPeriod"/>
            </a:pPr>
            <a:r>
              <a:rPr lang="en-US" dirty="0">
                <a:solidFill>
                  <a:schemeClr val="tx1"/>
                </a:solidFill>
              </a:rPr>
              <a:t>Next steps</a:t>
            </a:r>
          </a:p>
          <a:p>
            <a:pPr marL="457200" indent="-457200">
              <a:buClrTx/>
              <a:buFont typeface="+mj-lt"/>
              <a:buAutoNum type="arabicPeriod"/>
            </a:pPr>
            <a:endParaRPr lang="en-US" dirty="0"/>
          </a:p>
          <a:p>
            <a:pPr marL="749808" lvl="1" indent="-457200">
              <a:buClrTx/>
              <a:buFont typeface="+mj-lt"/>
              <a:buAutoNum type="alphaLcPeriod"/>
            </a:pPr>
            <a:endParaRPr lang="en-US" dirty="0"/>
          </a:p>
        </p:txBody>
      </p:sp>
    </p:spTree>
    <p:extLst>
      <p:ext uri="{BB962C8B-B14F-4D97-AF65-F5344CB8AC3E}">
        <p14:creationId xmlns:p14="http://schemas.microsoft.com/office/powerpoint/2010/main" val="3016583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8A8C-BBBF-4416-BD8F-1DC35F14FEA6}"/>
              </a:ext>
            </a:extLst>
          </p:cNvPr>
          <p:cNvSpPr>
            <a:spLocks noGrp="1"/>
          </p:cNvSpPr>
          <p:nvPr>
            <p:ph type="title"/>
          </p:nvPr>
        </p:nvSpPr>
        <p:spPr/>
        <p:txBody>
          <a:bodyPr>
            <a:normAutofit fontScale="90000"/>
          </a:bodyPr>
          <a:lstStyle/>
          <a:p>
            <a:r>
              <a:rPr lang="en-US" dirty="0"/>
              <a:t>Current State of Cognitive Status</a:t>
            </a:r>
          </a:p>
        </p:txBody>
      </p:sp>
      <p:sp>
        <p:nvSpPr>
          <p:cNvPr id="3" name="Content Placeholder 2">
            <a:extLst>
              <a:ext uri="{FF2B5EF4-FFF2-40B4-BE49-F238E27FC236}">
                <a16:creationId xmlns:a16="http://schemas.microsoft.com/office/drawing/2014/main" id="{8ED8FF8A-2246-4A3C-A81D-3772F4DFF8E0}"/>
              </a:ext>
            </a:extLst>
          </p:cNvPr>
          <p:cNvSpPr>
            <a:spLocks noGrp="1"/>
          </p:cNvSpPr>
          <p:nvPr>
            <p:ph idx="1"/>
          </p:nvPr>
        </p:nvSpPr>
        <p:spPr/>
        <p:txBody>
          <a:bodyPr>
            <a:normAutofit/>
          </a:bodyPr>
          <a:lstStyle/>
          <a:p>
            <a:pPr marL="0" indent="0">
              <a:buNone/>
            </a:pPr>
            <a:r>
              <a:rPr lang="en-US" sz="2400" dirty="0"/>
              <a:t>During earlier discussions, initial set of data elements were chosen based on already standardized data elements in Post Acute Care (PAC) and availability of associated Health Information Technology (HIT) codes. Additionally the understanding was that this current framework would be the first iteration.</a:t>
            </a:r>
          </a:p>
          <a:p>
            <a:pPr marL="0" indent="0">
              <a:buNone/>
            </a:pPr>
            <a:r>
              <a:rPr lang="en-US" sz="2400" dirty="0"/>
              <a:t>Chosen data elements:</a:t>
            </a:r>
          </a:p>
          <a:p>
            <a:pPr lvl="1"/>
            <a:r>
              <a:rPr lang="en-US" sz="2000" b="1" dirty="0"/>
              <a:t>Short Confusion Assessment Method (CAM)</a:t>
            </a:r>
          </a:p>
          <a:p>
            <a:pPr lvl="2"/>
            <a:r>
              <a:rPr lang="en-US" sz="1600" dirty="0"/>
              <a:t>Screen for delirium</a:t>
            </a:r>
          </a:p>
          <a:p>
            <a:pPr lvl="1"/>
            <a:r>
              <a:rPr lang="en-US" sz="2000" b="1" dirty="0"/>
              <a:t>Brief Interview for Mental Status (BIMS)</a:t>
            </a:r>
          </a:p>
          <a:p>
            <a:pPr lvl="2"/>
            <a:r>
              <a:rPr lang="en-US" sz="1600" dirty="0"/>
              <a:t>Screen for cognition</a:t>
            </a:r>
          </a:p>
          <a:p>
            <a:pPr lvl="1"/>
            <a:r>
              <a:rPr lang="en-US" sz="2000" b="1" dirty="0"/>
              <a:t>Patient Health Questionnaire (PHQ) </a:t>
            </a:r>
          </a:p>
          <a:p>
            <a:pPr lvl="2"/>
            <a:r>
              <a:rPr lang="en-US" sz="1600" dirty="0"/>
              <a:t>Screen for depression</a:t>
            </a:r>
          </a:p>
          <a:p>
            <a:pPr lvl="2"/>
            <a:endParaRPr lang="en-US" sz="1600" dirty="0"/>
          </a:p>
          <a:p>
            <a:pPr marL="384048" lvl="2" indent="0">
              <a:buNone/>
            </a:pPr>
            <a:endParaRPr lang="en-US" sz="1600" dirty="0"/>
          </a:p>
          <a:p>
            <a:pPr lvl="1"/>
            <a:endParaRPr lang="en-US" sz="2000" dirty="0"/>
          </a:p>
        </p:txBody>
      </p:sp>
    </p:spTree>
    <p:extLst>
      <p:ext uri="{BB962C8B-B14F-4D97-AF65-F5344CB8AC3E}">
        <p14:creationId xmlns:p14="http://schemas.microsoft.com/office/powerpoint/2010/main" val="2756514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171-380C-4549-9C7B-244B3B0A137E}"/>
              </a:ext>
            </a:extLst>
          </p:cNvPr>
          <p:cNvSpPr>
            <a:spLocks noGrp="1"/>
          </p:cNvSpPr>
          <p:nvPr>
            <p:ph type="title"/>
          </p:nvPr>
        </p:nvSpPr>
        <p:spPr/>
        <p:txBody>
          <a:bodyPr>
            <a:normAutofit fontScale="90000"/>
          </a:bodyPr>
          <a:lstStyle/>
          <a:p>
            <a:r>
              <a:rPr lang="en-US" dirty="0"/>
              <a:t>What is Ideal State of Cognitive Status?</a:t>
            </a:r>
          </a:p>
        </p:txBody>
      </p:sp>
      <p:sp>
        <p:nvSpPr>
          <p:cNvPr id="3" name="Content Placeholder 2">
            <a:extLst>
              <a:ext uri="{FF2B5EF4-FFF2-40B4-BE49-F238E27FC236}">
                <a16:creationId xmlns:a16="http://schemas.microsoft.com/office/drawing/2014/main" id="{0969CA1A-F639-4FAA-AA1D-B826C383C961}"/>
              </a:ext>
            </a:extLst>
          </p:cNvPr>
          <p:cNvSpPr>
            <a:spLocks noGrp="1"/>
          </p:cNvSpPr>
          <p:nvPr>
            <p:ph idx="1"/>
          </p:nvPr>
        </p:nvSpPr>
        <p:spPr>
          <a:xfrm>
            <a:off x="1097280" y="1184563"/>
            <a:ext cx="10058400" cy="3215987"/>
          </a:xfrm>
        </p:spPr>
        <p:txBody>
          <a:bodyPr>
            <a:normAutofit fontScale="92500" lnSpcReduction="10000"/>
          </a:bodyPr>
          <a:lstStyle/>
          <a:p>
            <a:pPr marL="0" indent="0">
              <a:buNone/>
            </a:pPr>
            <a:r>
              <a:rPr lang="en-US" sz="2800" dirty="0"/>
              <a:t>What additional data elements are important to include for a transition of care?</a:t>
            </a:r>
          </a:p>
          <a:p>
            <a:pPr marL="0" indent="0">
              <a:buNone/>
            </a:pPr>
            <a:r>
              <a:rPr lang="en-US" sz="2800" dirty="0"/>
              <a:t>Should we look at tests or individual questions?</a:t>
            </a:r>
          </a:p>
          <a:p>
            <a:pPr lvl="1"/>
            <a:r>
              <a:rPr lang="en-US" sz="2400" dirty="0"/>
              <a:t>Mini Mental State Exam (MMSE) versus “Is the patient oriented to time?”</a:t>
            </a:r>
          </a:p>
          <a:p>
            <a:pPr lvl="1"/>
            <a:r>
              <a:rPr lang="en-US" sz="2400" dirty="0"/>
              <a:t>Should we have a library of cognitive assessments? </a:t>
            </a:r>
          </a:p>
          <a:p>
            <a:pPr lvl="1"/>
            <a:r>
              <a:rPr lang="en-US" sz="2400" dirty="0"/>
              <a:t>Do we need a combination of both? </a:t>
            </a:r>
          </a:p>
          <a:p>
            <a:pPr marL="0" indent="0">
              <a:buNone/>
            </a:pPr>
            <a:r>
              <a:rPr lang="en-US" sz="2600" dirty="0"/>
              <a:t>Should we be reaching out to HIT code organizations for data elements that are important to include but don’t currently have LOINC codes?</a:t>
            </a:r>
          </a:p>
          <a:p>
            <a:pPr marL="0" indent="0">
              <a:buNone/>
            </a:pPr>
            <a:endParaRPr lang="en-US" dirty="0"/>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29C2E6DC-6809-4202-86A7-D133ED1F4E49}"/>
              </a:ext>
            </a:extLst>
          </p:cNvPr>
          <p:cNvSpPr txBox="1"/>
          <p:nvPr/>
        </p:nvSpPr>
        <p:spPr>
          <a:xfrm>
            <a:off x="1097281" y="4599722"/>
            <a:ext cx="10058399" cy="1477328"/>
          </a:xfrm>
          <a:prstGeom prst="rect">
            <a:avLst/>
          </a:prstGeom>
          <a:solidFill>
            <a:schemeClr val="bg1">
              <a:lumMod val="95000"/>
            </a:schemeClr>
          </a:solidFill>
        </p:spPr>
        <p:txBody>
          <a:bodyPr wrap="square" rtlCol="0">
            <a:spAutoFit/>
          </a:bodyPr>
          <a:lstStyle/>
          <a:p>
            <a:r>
              <a:rPr lang="en-US" dirty="0"/>
              <a:t>Thoughts/Comments?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1003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79387-B95A-4AB3-BE56-C229327D9B22}"/>
              </a:ext>
            </a:extLst>
          </p:cNvPr>
          <p:cNvSpPr>
            <a:spLocks noGrp="1"/>
          </p:cNvSpPr>
          <p:nvPr>
            <p:ph type="title"/>
          </p:nvPr>
        </p:nvSpPr>
        <p:spPr/>
        <p:txBody>
          <a:bodyPr>
            <a:normAutofit fontScale="90000"/>
          </a:bodyPr>
          <a:lstStyle/>
          <a:p>
            <a:r>
              <a:rPr lang="en-US" dirty="0"/>
              <a:t>Additional Tests/Screens</a:t>
            </a:r>
          </a:p>
        </p:txBody>
      </p:sp>
      <p:graphicFrame>
        <p:nvGraphicFramePr>
          <p:cNvPr id="4" name="Table 4">
            <a:extLst>
              <a:ext uri="{FF2B5EF4-FFF2-40B4-BE49-F238E27FC236}">
                <a16:creationId xmlns:a16="http://schemas.microsoft.com/office/drawing/2014/main" id="{46435049-594A-4895-AE7C-2DAECBE4AB8D}"/>
              </a:ext>
            </a:extLst>
          </p:cNvPr>
          <p:cNvGraphicFramePr>
            <a:graphicFrameLocks noGrp="1"/>
          </p:cNvGraphicFramePr>
          <p:nvPr>
            <p:ph idx="1"/>
          </p:nvPr>
        </p:nvGraphicFramePr>
        <p:xfrm>
          <a:off x="1096963" y="1184275"/>
          <a:ext cx="10058399" cy="4099245"/>
        </p:xfrm>
        <a:graphic>
          <a:graphicData uri="http://schemas.openxmlformats.org/drawingml/2006/table">
            <a:tbl>
              <a:tblPr firstRow="1" bandRow="1">
                <a:tableStyleId>{5940675A-B579-460E-94D1-54222C63F5DA}</a:tableStyleId>
              </a:tblPr>
              <a:tblGrid>
                <a:gridCol w="4739993">
                  <a:extLst>
                    <a:ext uri="{9D8B030D-6E8A-4147-A177-3AD203B41FA5}">
                      <a16:colId xmlns:a16="http://schemas.microsoft.com/office/drawing/2014/main" val="2733080639"/>
                    </a:ext>
                  </a:extLst>
                </a:gridCol>
                <a:gridCol w="5318406">
                  <a:extLst>
                    <a:ext uri="{9D8B030D-6E8A-4147-A177-3AD203B41FA5}">
                      <a16:colId xmlns:a16="http://schemas.microsoft.com/office/drawing/2014/main" val="3811224310"/>
                    </a:ext>
                  </a:extLst>
                </a:gridCol>
              </a:tblGrid>
              <a:tr h="350333">
                <a:tc>
                  <a:txBody>
                    <a:bodyPr/>
                    <a:lstStyle/>
                    <a:p>
                      <a:r>
                        <a:rPr lang="en-US" b="1" dirty="0"/>
                        <a:t>TEST/ SCREEN</a:t>
                      </a:r>
                    </a:p>
                  </a:txBody>
                  <a:tcPr>
                    <a:solidFill>
                      <a:schemeClr val="accent1"/>
                    </a:solidFill>
                  </a:tcPr>
                </a:tc>
                <a:tc>
                  <a:txBody>
                    <a:bodyPr/>
                    <a:lstStyle/>
                    <a:p>
                      <a:r>
                        <a:rPr lang="en-US" b="1" dirty="0"/>
                        <a:t>PURPOSE</a:t>
                      </a:r>
                    </a:p>
                  </a:txBody>
                  <a:tcPr>
                    <a:solidFill>
                      <a:schemeClr val="accent1"/>
                    </a:solidFill>
                  </a:tcPr>
                </a:tc>
                <a:extLst>
                  <a:ext uri="{0D108BD9-81ED-4DB2-BD59-A6C34878D82A}">
                    <a16:rowId xmlns:a16="http://schemas.microsoft.com/office/drawing/2014/main" val="740159772"/>
                  </a:ext>
                </a:extLst>
              </a:tr>
              <a:tr h="416420">
                <a:tc>
                  <a:txBody>
                    <a:bodyPr/>
                    <a:lstStyle/>
                    <a:p>
                      <a:pPr marL="0" indent="0">
                        <a:buNone/>
                      </a:pPr>
                      <a:r>
                        <a:rPr lang="en-US" dirty="0"/>
                        <a:t>Montreal Cognitive Assessment (</a:t>
                      </a:r>
                      <a:r>
                        <a:rPr lang="en-US" dirty="0" err="1"/>
                        <a:t>MoCA</a:t>
                      </a:r>
                      <a:r>
                        <a:rPr lang="en-US" dirty="0"/>
                        <a:t>)</a:t>
                      </a:r>
                    </a:p>
                  </a:txBody>
                  <a:tcPr/>
                </a:tc>
                <a:tc>
                  <a:txBody>
                    <a:bodyPr/>
                    <a:lstStyle/>
                    <a:p>
                      <a:r>
                        <a:rPr lang="en-US" dirty="0"/>
                        <a:t>Screen for mild cognitive impairment</a:t>
                      </a:r>
                    </a:p>
                  </a:txBody>
                  <a:tcPr/>
                </a:tc>
                <a:extLst>
                  <a:ext uri="{0D108BD9-81ED-4DB2-BD59-A6C34878D82A}">
                    <a16:rowId xmlns:a16="http://schemas.microsoft.com/office/drawing/2014/main" val="3617590892"/>
                  </a:ext>
                </a:extLst>
              </a:tr>
              <a:tr h="416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MMSE</a:t>
                      </a:r>
                    </a:p>
                  </a:txBody>
                  <a:tcPr/>
                </a:tc>
                <a:tc>
                  <a:txBody>
                    <a:bodyPr/>
                    <a:lstStyle/>
                    <a:p>
                      <a:r>
                        <a:rPr lang="en-US" sz="1800" dirty="0"/>
                        <a:t>Screens for cognitive function in the elderly</a:t>
                      </a:r>
                      <a:endParaRPr lang="en-US" dirty="0"/>
                    </a:p>
                  </a:txBody>
                  <a:tcPr/>
                </a:tc>
                <a:extLst>
                  <a:ext uri="{0D108BD9-81ED-4DB2-BD59-A6C34878D82A}">
                    <a16:rowId xmlns:a16="http://schemas.microsoft.com/office/drawing/2014/main" val="920024402"/>
                  </a:ext>
                </a:extLst>
              </a:tr>
              <a:tr h="416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Trail Making Test</a:t>
                      </a:r>
                    </a:p>
                  </a:txBody>
                  <a:tcPr/>
                </a:tc>
                <a:tc>
                  <a:txBody>
                    <a:bodyPr/>
                    <a:lstStyle/>
                    <a:p>
                      <a:r>
                        <a:rPr lang="en-US" dirty="0"/>
                        <a:t>Tests for cognitive dysfunction</a:t>
                      </a:r>
                    </a:p>
                  </a:txBody>
                  <a:tcPr/>
                </a:tc>
                <a:extLst>
                  <a:ext uri="{0D108BD9-81ED-4DB2-BD59-A6C34878D82A}">
                    <a16:rowId xmlns:a16="http://schemas.microsoft.com/office/drawing/2014/main" val="2983168595"/>
                  </a:ext>
                </a:extLst>
              </a:tr>
              <a:tr h="416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Glasgow Coma Scale (GCS)</a:t>
                      </a:r>
                    </a:p>
                  </a:txBody>
                  <a:tcPr/>
                </a:tc>
                <a:tc>
                  <a:txBody>
                    <a:bodyPr/>
                    <a:lstStyle/>
                    <a:p>
                      <a:r>
                        <a:rPr lang="en-US" dirty="0"/>
                        <a:t>Assesses level of consciousness</a:t>
                      </a:r>
                    </a:p>
                  </a:txBody>
                  <a:tcPr/>
                </a:tc>
                <a:extLst>
                  <a:ext uri="{0D108BD9-81ED-4DB2-BD59-A6C34878D82A}">
                    <a16:rowId xmlns:a16="http://schemas.microsoft.com/office/drawing/2014/main" val="4244168846"/>
                  </a:ext>
                </a:extLst>
              </a:tr>
              <a:tr h="416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FOUR Score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Assesses level of consciousness (doesn’t require verbal response like the GCS)</a:t>
                      </a:r>
                    </a:p>
                  </a:txBody>
                  <a:tcPr/>
                </a:tc>
                <a:extLst>
                  <a:ext uri="{0D108BD9-81ED-4DB2-BD59-A6C34878D82A}">
                    <a16:rowId xmlns:a16="http://schemas.microsoft.com/office/drawing/2014/main" val="3296857020"/>
                  </a:ext>
                </a:extLst>
              </a:tr>
              <a:tr h="416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Ranchos</a:t>
                      </a:r>
                    </a:p>
                  </a:txBody>
                  <a:tcPr/>
                </a:tc>
                <a:tc>
                  <a:txBody>
                    <a:bodyPr/>
                    <a:lstStyle/>
                    <a:p>
                      <a:r>
                        <a:rPr lang="en-US" sz="1800" kern="1200" dirty="0">
                          <a:solidFill>
                            <a:schemeClr val="tx1"/>
                          </a:solidFill>
                          <a:effectLst/>
                          <a:latin typeface="+mn-lt"/>
                          <a:ea typeface="+mn-ea"/>
                          <a:cs typeface="+mn-cs"/>
                        </a:rPr>
                        <a:t>Assess patients’ cognition as they emerge from coma</a:t>
                      </a:r>
                      <a:endParaRPr lang="en-US" dirty="0"/>
                    </a:p>
                  </a:txBody>
                  <a:tcPr/>
                </a:tc>
                <a:extLst>
                  <a:ext uri="{0D108BD9-81ED-4DB2-BD59-A6C34878D82A}">
                    <a16:rowId xmlns:a16="http://schemas.microsoft.com/office/drawing/2014/main" val="1685600379"/>
                  </a:ext>
                </a:extLst>
              </a:tr>
              <a:tr h="416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Mini Cog Test</a:t>
                      </a:r>
                    </a:p>
                  </a:txBody>
                  <a:tcPr/>
                </a:tc>
                <a:tc>
                  <a:txBody>
                    <a:bodyPr/>
                    <a:lstStyle/>
                    <a:p>
                      <a:r>
                        <a:rPr lang="en-US" sz="1800" dirty="0"/>
                        <a:t>Screening for Cognitive Impairment </a:t>
                      </a:r>
                      <a:endParaRPr lang="en-US" dirty="0"/>
                    </a:p>
                  </a:txBody>
                  <a:tcPr/>
                </a:tc>
                <a:extLst>
                  <a:ext uri="{0D108BD9-81ED-4DB2-BD59-A6C34878D82A}">
                    <a16:rowId xmlns:a16="http://schemas.microsoft.com/office/drawing/2014/main" val="3807978161"/>
                  </a:ext>
                </a:extLst>
              </a:tr>
              <a:tr h="5948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 Louis University Mental Status Exam (SLUMS)</a:t>
                      </a:r>
                    </a:p>
                  </a:txBody>
                  <a:tcPr/>
                </a:tc>
                <a:tc>
                  <a:txBody>
                    <a:bodyPr/>
                    <a:lstStyle/>
                    <a:p>
                      <a:r>
                        <a:rPr lang="en-US" dirty="0"/>
                        <a:t>Screens for dementia</a:t>
                      </a:r>
                    </a:p>
                  </a:txBody>
                  <a:tcPr/>
                </a:tc>
                <a:extLst>
                  <a:ext uri="{0D108BD9-81ED-4DB2-BD59-A6C34878D82A}">
                    <a16:rowId xmlns:a16="http://schemas.microsoft.com/office/drawing/2014/main" val="1289494428"/>
                  </a:ext>
                </a:extLst>
              </a:tr>
            </a:tbl>
          </a:graphicData>
        </a:graphic>
      </p:graphicFrame>
    </p:spTree>
    <p:extLst>
      <p:ext uri="{BB962C8B-B14F-4D97-AF65-F5344CB8AC3E}">
        <p14:creationId xmlns:p14="http://schemas.microsoft.com/office/powerpoint/2010/main" val="1762187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0108885"/>
      </p:ext>
    </p:extLst>
  </p:cSld>
  <p:clrMapOvr>
    <a:masterClrMapping/>
  </p:clrMapOvr>
</p:sld>
</file>

<file path=ppt/theme/theme1.xml><?xml version="1.0" encoding="utf-8"?>
<a:theme xmlns:a="http://schemas.openxmlformats.org/drawingml/2006/main" name="Retrospec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fiscal_year xmlns="ba9988bd-10e2-4a39-8d16-ed6eb9f9083e">FY19</fiscal_year>
  </documentManagement>
</p:properties>
</file>

<file path=customXml/item4.xml><?xml version="1.0" encoding="utf-8"?>
<ct:contentTypeSchema xmlns:ct="http://schemas.microsoft.com/office/2006/metadata/contentType" xmlns:ma="http://schemas.microsoft.com/office/2006/metadata/properties/metaAttributes" ct:_="" ma:_="" ma:contentTypeName="MITRE Work" ma:contentTypeID="0x010100823A99C636F7423283FB0D200866C61300305FB80C47976C4B916AEC60E81206C0" ma:contentTypeVersion="3" ma:contentTypeDescription="Materials and documents that contain MITRE authored content and other content directly attributable to MITRE and its work" ma:contentTypeScope="" ma:versionID="2a92e56f0ad5ad08dc37a23d9f09ec13">
  <xsd:schema xmlns:xsd="http://www.w3.org/2001/XMLSchema" xmlns:xs="http://www.w3.org/2001/XMLSchema" xmlns:p="http://schemas.microsoft.com/office/2006/metadata/properties" xmlns:ns1="http://schemas.microsoft.com/sharepoint/v3" xmlns:ns2="http://schemas.microsoft.com/sharepoint/v3/fields" xmlns:ns3="ba9988bd-10e2-4a39-8d16-ed6eb9f9083e" targetNamespace="http://schemas.microsoft.com/office/2006/metadata/properties" ma:root="true" ma:fieldsID="534764579952a550a42652e8a364ba6e" ns1:_="" ns2:_="" ns3:_="">
    <xsd:import namespace="http://schemas.microsoft.com/sharepoint/v3"/>
    <xsd:import namespace="http://schemas.microsoft.com/sharepoint/v3/fields"/>
    <xsd:import namespace="ba9988bd-10e2-4a39-8d16-ed6eb9f9083e"/>
    <xsd:element name="properties">
      <xsd:complexType>
        <xsd:sequence>
          <xsd:element name="documentManagement">
            <xsd:complexType>
              <xsd:all>
                <xsd:element ref="ns2:_Contributor" minOccurs="0"/>
                <xsd:element ref="ns1:MITRE_x0020_Sensitivity"/>
                <xsd:element ref="ns1:Release_x0020_Statement"/>
                <xsd:element ref="ns3:fiscal_year"/>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9988bd-10e2-4a39-8d16-ed6eb9f9083e" elementFormDefault="qualified">
    <xsd:import namespace="http://schemas.microsoft.com/office/2006/documentManagement/types"/>
    <xsd:import namespace="http://schemas.microsoft.com/office/infopath/2007/PartnerControls"/>
    <xsd:element name="fiscal_year" ma:index="12" ma:displayName="Fiscal Year" ma:default="FY19" ma:format="Dropdown" ma:internalName="fiscal_year">
      <xsd:simpleType>
        <xsd:restriction base="dms:Choice">
          <xsd:enumeration value="FY19"/>
          <xsd:enumeration value="FY20"/>
        </xsd:restriction>
      </xsd:simpleType>
    </xsd:element>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BF794F-480F-43CF-BB4E-727F23CE4BC9}">
  <ds:schemaRefs>
    <ds:schemaRef ds:uri="http://schemas.microsoft.com/office/2006/metadata/customXsn"/>
  </ds:schemaRefs>
</ds:datastoreItem>
</file>

<file path=customXml/itemProps2.xml><?xml version="1.0" encoding="utf-8"?>
<ds:datastoreItem xmlns:ds="http://schemas.openxmlformats.org/officeDocument/2006/customXml" ds:itemID="{94E8D78E-39BA-483A-8E39-C729C3CA31C1}">
  <ds:schemaRefs>
    <ds:schemaRef ds:uri="http://schemas.microsoft.com/sharepoint/v3/contenttype/forms"/>
  </ds:schemaRefs>
</ds:datastoreItem>
</file>

<file path=customXml/itemProps3.xml><?xml version="1.0" encoding="utf-8"?>
<ds:datastoreItem xmlns:ds="http://schemas.openxmlformats.org/officeDocument/2006/customXml" ds:itemID="{9ECA65DC-3BF8-42D4-A166-237AC00FD0F5}">
  <ds:schemaRefs>
    <ds:schemaRef ds:uri="http://purl.org/dc/elements/1.1/"/>
    <ds:schemaRef ds:uri="http://schemas.microsoft.com/office/2006/documentManagement/types"/>
    <ds:schemaRef ds:uri="http://purl.org/dc/terms/"/>
    <ds:schemaRef ds:uri="http://schemas.microsoft.com/office/2006/metadata/properties"/>
    <ds:schemaRef ds:uri="ba9988bd-10e2-4a39-8d16-ed6eb9f9083e"/>
    <ds:schemaRef ds:uri="http://schemas.microsoft.com/office/infopath/2007/PartnerControls"/>
    <ds:schemaRef ds:uri="http://schemas.microsoft.com/sharepoint/v3"/>
    <ds:schemaRef ds:uri="http://purl.org/dc/dcmitype/"/>
    <ds:schemaRef ds:uri="http://schemas.openxmlformats.org/package/2006/metadata/core-properties"/>
    <ds:schemaRef ds:uri="http://schemas.microsoft.com/sharepoint/v3/fields"/>
    <ds:schemaRef ds:uri="http://www.w3.org/XML/1998/namespace"/>
  </ds:schemaRefs>
</ds:datastoreItem>
</file>

<file path=customXml/itemProps4.xml><?xml version="1.0" encoding="utf-8"?>
<ds:datastoreItem xmlns:ds="http://schemas.openxmlformats.org/officeDocument/2006/customXml" ds:itemID="{C9C5C6D0-0799-484B-8A2B-FA28A69458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ba9988bd-10e2-4a39-8d16-ed6eb9f908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599</TotalTime>
  <Words>285</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Retrospect</vt:lpstr>
      <vt:lpstr>Cognitive Status</vt:lpstr>
      <vt:lpstr>Objectives</vt:lpstr>
      <vt:lpstr>Current State of Cognitive Status</vt:lpstr>
      <vt:lpstr>What is Ideal State of Cognitive Status?</vt:lpstr>
      <vt:lpstr>Additional Tests/Screens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HL7/CMS Connectathon</dc:title>
  <dc:creator>Rizvi, Siama</dc:creator>
  <cp:lastModifiedBy>Rizvi, Siama</cp:lastModifiedBy>
  <cp:revision>42</cp:revision>
  <dcterms:created xsi:type="dcterms:W3CDTF">2020-01-03T18:03:29Z</dcterms:created>
  <dcterms:modified xsi:type="dcterms:W3CDTF">2020-01-22T20:01:23Z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0x010100823A99C636F7423283FB0D200866C61300305FB80C47976C4B916AEC60E81206C0</vt:lpwstr>
  </property>
</Properties>
</file>