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9"/>
  </p:notesMasterIdLst>
  <p:sldIdLst>
    <p:sldId id="256" r:id="rId5"/>
    <p:sldId id="306" r:id="rId6"/>
    <p:sldId id="307" r:id="rId7"/>
    <p:sldId id="30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CE1569-2EE5-4C4D-B017-2CBD7E3884B7}">
          <p14:sldIdLst>
            <p14:sldId id="256"/>
            <p14:sldId id="306"/>
            <p14:sldId id="307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zvi, Siama" initials="RS" lastIdx="1" clrIdx="0">
    <p:extLst>
      <p:ext uri="{19B8F6BF-5375-455C-9EA6-DF929625EA0E}">
        <p15:presenceInfo xmlns:p15="http://schemas.microsoft.com/office/powerpoint/2012/main" userId="S::RIZVI@MITRE.ORG::a30a8b9a-5391-4b15-b2e0-f92c41bca0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16" autoAdjust="0"/>
    <p:restoredTop sz="94660"/>
  </p:normalViewPr>
  <p:slideViewPr>
    <p:cSldViewPr snapToGrid="0">
      <p:cViewPr>
        <p:scale>
          <a:sx n="100" d="100"/>
          <a:sy n="100" d="100"/>
        </p:scale>
        <p:origin x="147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184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80388-F1EB-49F1-8885-6CD1094DDC8D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BB080-279B-4550-9DC2-C1F712477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0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twitter.com/pacioproject" TargetMode="External"/><Relationship Id="rId7" Type="http://schemas.openxmlformats.org/officeDocument/2006/relationships/hyperlink" Target="https://pacioproject.slack.com/" TargetMode="External"/><Relationship Id="rId2" Type="http://schemas.openxmlformats.org/officeDocument/2006/relationships/hyperlink" Target="http://www.mitre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s://github.com/paciowg/PACIO-Project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E3B8DB8-9B87-4348-BCF9-95ECFD9727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55"/>
            <a:ext cx="2597727" cy="112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1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/>
          <a:lstStyle>
            <a:lvl1pPr marL="0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1184564"/>
            <a:ext cx="10058400" cy="46845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38404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6692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4980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268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DA96C-9AAA-4011-955A-EDABBC8275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1" y="240728"/>
            <a:ext cx="929669" cy="794052"/>
          </a:xfrm>
          <a:prstGeom prst="rect">
            <a:avLst/>
          </a:prstGeom>
        </p:spPr>
      </p:pic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ABB7159C-7AF6-45E9-B8F4-B30B8F8EB5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7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241517"/>
            <a:ext cx="4937760" cy="462757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241517"/>
            <a:ext cx="4937760" cy="46275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F198A8-2B0A-436E-A692-CF8495731C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19"/>
            <a:ext cx="111800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7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62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32201"/>
            <a:ext cx="4937760" cy="49925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631452"/>
            <a:ext cx="4937760" cy="43290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32201"/>
            <a:ext cx="4937760" cy="49925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631452"/>
            <a:ext cx="4937760" cy="43290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E9E328-B74B-4200-9AAA-4529689ACA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19"/>
            <a:ext cx="111800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3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7AD-B8EC-41AF-BCD4-89B09F0B166A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93AC10-EC41-4E7C-AF81-4D874CB1AA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19"/>
            <a:ext cx="111800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5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D2C7AD-B8EC-41AF-BCD4-89B09F0B166A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4FC0F5C3-2B23-4BD1-AF4F-9A82DB6EE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5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AA9F-7495-4728-9613-574AA845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E25D-76B3-49FB-81C5-537870E9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7AD-B8EC-41AF-BCD4-89B09F0B166A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03133-C030-471E-B3AD-DFBEC672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6891-E27B-4870-BE1D-92B4DE0E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5AC6484-0F19-4683-9D77-973FA5710D7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29800978"/>
              </p:ext>
            </p:extLst>
          </p:nvPr>
        </p:nvGraphicFramePr>
        <p:xfrm>
          <a:off x="1096963" y="1184276"/>
          <a:ext cx="10058399" cy="3182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9993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5318406">
                  <a:extLst>
                    <a:ext uri="{9D8B030D-6E8A-4147-A177-3AD203B41FA5}">
                      <a16:colId xmlns:a16="http://schemas.microsoft.com/office/drawing/2014/main" val="3811224310"/>
                    </a:ext>
                  </a:extLst>
                </a:gridCol>
              </a:tblGrid>
              <a:tr h="353486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590892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24402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68595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68846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857020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00379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7816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5E23B5E-2240-4954-B180-F2804C460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1" y="240728"/>
            <a:ext cx="929669" cy="79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1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7AD-B8EC-41AF-BCD4-89B09F0B166A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DD758-BE3D-46B6-9180-8EE07170224E}"/>
              </a:ext>
            </a:extLst>
          </p:cNvPr>
          <p:cNvSpPr txBox="1"/>
          <p:nvPr userDrawn="1"/>
        </p:nvSpPr>
        <p:spPr>
          <a:xfrm>
            <a:off x="3153845" y="2396381"/>
            <a:ext cx="578497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PACIO Project is a collaborative effort to advance interoperable health data exchange between post-acute care (PAC) and other providers, patients, and key stakeholders across health care and to promote health data exchange in collaboration with policy makers, standards organizations, and industry through a consensus-based approach.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 and share more about the PACIO Project at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www.PACIOproject.org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CBBDA78D-7978-4396-B9C7-6269D51E84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50" y="4871384"/>
            <a:ext cx="443605" cy="443605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B1E1AAF2-6467-4460-B5E5-8A859FBC693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16" y="4690662"/>
            <a:ext cx="706302" cy="706302"/>
          </a:xfrm>
          <a:prstGeom prst="rect">
            <a:avLst/>
          </a:prstGeom>
        </p:spPr>
      </p:pic>
      <p:pic>
        <p:nvPicPr>
          <p:cNvPr id="13" name="Picture 12">
            <a:hlinkClick r:id="rId7"/>
            <a:extLst>
              <a:ext uri="{FF2B5EF4-FFF2-40B4-BE49-F238E27FC236}">
                <a16:creationId xmlns:a16="http://schemas.microsoft.com/office/drawing/2014/main" id="{AE1A56C7-0C12-4F06-B97B-BB5A256C064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204" y="4795501"/>
            <a:ext cx="883906" cy="496628"/>
          </a:xfrm>
          <a:prstGeom prst="rect">
            <a:avLst/>
          </a:prstGeom>
        </p:spPr>
      </p:pic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9480FE53-1AFE-49FF-87E0-086535CB17B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11" y="1162057"/>
            <a:ext cx="2850373" cy="123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7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26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84569"/>
            <a:ext cx="10058400" cy="46845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901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01285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D306814C-787C-445D-9AA0-E9BD6BE0225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434BDF3-F2DA-458B-89E6-4406AA253856}"/>
              </a:ext>
            </a:extLst>
          </p:cNvPr>
          <p:cNvSpPr txBox="1">
            <a:spLocks/>
          </p:cNvSpPr>
          <p:nvPr userDrawn="1"/>
        </p:nvSpPr>
        <p:spPr>
          <a:xfrm>
            <a:off x="560509" y="6661150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2020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4342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8" r:id="rId3"/>
    <p:sldLayoutId id="2147483749" r:id="rId4"/>
    <p:sldLayoutId id="2147483750" r:id="rId5"/>
    <p:sldLayoutId id="2147483752" r:id="rId6"/>
    <p:sldLayoutId id="2147483753" r:id="rId7"/>
    <p:sldLayoutId id="2147483751" r:id="rId8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5513-94CB-4FED-A2E0-41E7E0D8B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Cognitive Status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134BC-0915-4BFB-A6E9-9DB2044B0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2/5/20</a:t>
            </a:r>
          </a:p>
        </p:txBody>
      </p:sp>
    </p:spTree>
    <p:extLst>
      <p:ext uri="{BB962C8B-B14F-4D97-AF65-F5344CB8AC3E}">
        <p14:creationId xmlns:p14="http://schemas.microsoft.com/office/powerpoint/2010/main" val="49729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1734-7175-4F01-BBBA-17329DFD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Meeting Recap from 1/22/20 and 1/29/20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2C5FA-91CD-4D2C-A6CA-2DE6E28D4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1/22/20: </a:t>
            </a:r>
          </a:p>
          <a:p>
            <a:r>
              <a:rPr lang="en-US" b="1" dirty="0"/>
              <a:t> </a:t>
            </a:r>
            <a:r>
              <a:rPr lang="en-US" dirty="0"/>
              <a:t>Group decided to pursue a “library” of cognitive assessments because different tests/screens are used in different settings</a:t>
            </a:r>
          </a:p>
          <a:p>
            <a:r>
              <a:rPr lang="en-US" dirty="0"/>
              <a:t> The chosen profile should not put value on which test/screen is more important. All the tests/screens are important.</a:t>
            </a:r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1/29/20: </a:t>
            </a:r>
          </a:p>
          <a:p>
            <a:r>
              <a:rPr lang="en-US" b="1" dirty="0"/>
              <a:t> </a:t>
            </a:r>
            <a:r>
              <a:rPr lang="en-US" dirty="0"/>
              <a:t>Overview of potential tests to include in the library</a:t>
            </a:r>
          </a:p>
          <a:p>
            <a:r>
              <a:rPr lang="en-US" dirty="0"/>
              <a:t> Several tests are proprietary</a:t>
            </a:r>
          </a:p>
          <a:p>
            <a:pPr lvl="1"/>
            <a:r>
              <a:rPr lang="en-US" dirty="0"/>
              <a:t>Often when LOINC requests approval from the organization holding the rights, they want the tool to remain private and cannot get the approval</a:t>
            </a:r>
          </a:p>
          <a:p>
            <a:pPr lvl="1"/>
            <a:r>
              <a:rPr lang="en-US" dirty="0"/>
              <a:t>Consider a workaround for the LOINC code, rather than limiting tests</a:t>
            </a:r>
          </a:p>
          <a:p>
            <a:r>
              <a:rPr lang="en-US" dirty="0"/>
              <a:t>Unassigned LOINC codes</a:t>
            </a:r>
          </a:p>
          <a:p>
            <a:pPr lvl="1"/>
            <a:r>
              <a:rPr lang="en-US" dirty="0"/>
              <a:t>6 month process for petition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5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80E7-C10A-468C-A23D-1C4CC0A7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Cognitive Tests Should be Included?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70291D-0AB4-4C61-861E-C5424AB528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39886"/>
              </p:ext>
            </p:extLst>
          </p:nvPr>
        </p:nvGraphicFramePr>
        <p:xfrm>
          <a:off x="1097280" y="988906"/>
          <a:ext cx="10058400" cy="579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8275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974614">
                  <a:extLst>
                    <a:ext uri="{9D8B030D-6E8A-4147-A177-3AD203B41FA5}">
                      <a16:colId xmlns:a16="http://schemas.microsoft.com/office/drawing/2014/main" val="3811224310"/>
                    </a:ext>
                  </a:extLst>
                </a:gridCol>
                <a:gridCol w="5575511">
                  <a:extLst>
                    <a:ext uri="{9D8B030D-6E8A-4147-A177-3AD203B41FA5}">
                      <a16:colId xmlns:a16="http://schemas.microsoft.com/office/drawing/2014/main" val="1031706964"/>
                    </a:ext>
                  </a:extLst>
                </a:gridCol>
              </a:tblGrid>
              <a:tr h="273708">
                <a:tc>
                  <a:txBody>
                    <a:bodyPr/>
                    <a:lstStyle/>
                    <a:p>
                      <a:r>
                        <a:rPr lang="en-US" sz="1300" b="1" dirty="0"/>
                        <a:t>COGNITIVE TESTS/SCREENS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INCLUDE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NOTES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CAM (Currently included)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590892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BIMS (Currently included)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024402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PHQ (Currently included)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68595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 dirty="0"/>
                        <a:t>Montreal Cognitive Assessment (</a:t>
                      </a:r>
                      <a:r>
                        <a:rPr lang="en-US" sz="1300" dirty="0" err="1"/>
                        <a:t>MoCA</a:t>
                      </a:r>
                      <a:r>
                        <a:rPr lang="en-US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Already a LOINC code. Proprietary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68846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Mini Mental State Exam (MMSE)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Still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857020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Trail Making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00379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Glasgow Coma Scale (GCS)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ICD 10 codes.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78161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FOUR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82130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Ranchos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51901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Mini Cog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19472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St Louis University Mental Status Exam (SLUMS)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20760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Brief Cognitive Assessment Test (BCAT)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This is the assessment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99874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Short BCAT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This is the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15495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Cognitive Performance Test (CPT)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90475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atin typeface="+mn-lt"/>
                        </a:rPr>
                        <a:t>Allen Scales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Based on the Allen Scales http://www.allen-cognitive-network.org/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26149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 Assessment Staging Tool (FAST)</a:t>
                      </a:r>
                      <a:endParaRPr lang="en-US" sz="13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Screen based on GDS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174339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atin typeface="+mn-lt"/>
                        </a:rPr>
                        <a:t>Global Deterioration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Assessment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90470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Rapid Geriatric Assessment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Similar to Allen scale or GDS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3212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4 Item Case Finding Tool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1" dirty="0">
                          <a:latin typeface="+mn-lt"/>
                        </a:rPr>
                        <a:t>Newer test. Subset of MOCA?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641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2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6902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C49B4F503B144CA18A456E918E9C09" ma:contentTypeVersion="5" ma:contentTypeDescription="Create a new document." ma:contentTypeScope="" ma:versionID="a9fae0c5cbc6e72f1329140241808fe2">
  <xsd:schema xmlns:xsd="http://www.w3.org/2001/XMLSchema" xmlns:xs="http://www.w3.org/2001/XMLSchema" xmlns:p="http://schemas.microsoft.com/office/2006/metadata/properties" xmlns:ns3="03881713-4334-4cb7-ae3c-5a546eac4809" xmlns:ns4="b5cf6ad4-4df9-42de-b689-edbcf2cc5ca9" targetNamespace="http://schemas.microsoft.com/office/2006/metadata/properties" ma:root="true" ma:fieldsID="2f603efed613009a2b118609d0765c46" ns3:_="" ns4:_="">
    <xsd:import namespace="03881713-4334-4cb7-ae3c-5a546eac4809"/>
    <xsd:import namespace="b5cf6ad4-4df9-42de-b689-edbcf2cc5c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81713-4334-4cb7-ae3c-5a546eac48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cf6ad4-4df9-42de-b689-edbcf2cc5c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E8D78E-39BA-483A-8E39-C729C3CA31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7B5B66-5816-47CE-9BA9-F76287B082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881713-4334-4cb7-ae3c-5a546eac4809"/>
    <ds:schemaRef ds:uri="b5cf6ad4-4df9-42de-b689-edbcf2cc5c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CA65DC-3BF8-42D4-A166-237AC00FD0F5}">
  <ds:schemaRefs>
    <ds:schemaRef ds:uri="03881713-4334-4cb7-ae3c-5a546eac4809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b5cf6ad4-4df9-42de-b689-edbcf2cc5ca9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290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Retrospect</vt:lpstr>
      <vt:lpstr>Cognitive Status</vt:lpstr>
      <vt:lpstr>Meeting Recap from 1/22/20 and 1/29/20</vt:lpstr>
      <vt:lpstr>Which Cognitive Tests Should be Included?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Status</dc:title>
  <dc:creator>Rizvi, Siama</dc:creator>
  <cp:lastModifiedBy>Rizvi, Siama</cp:lastModifiedBy>
  <cp:revision>9</cp:revision>
  <dcterms:created xsi:type="dcterms:W3CDTF">2020-02-04T20:51:17Z</dcterms:created>
  <dcterms:modified xsi:type="dcterms:W3CDTF">2020-02-05T20:00:55Z</dcterms:modified>
</cp:coreProperties>
</file>