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4"/>
  </p:notesMasterIdLst>
  <p:sldIdLst>
    <p:sldId id="2842" r:id="rId5"/>
    <p:sldId id="2856" r:id="rId6"/>
    <p:sldId id="2857" r:id="rId7"/>
    <p:sldId id="315" r:id="rId8"/>
    <p:sldId id="2868" r:id="rId9"/>
    <p:sldId id="2855" r:id="rId10"/>
    <p:sldId id="2858" r:id="rId11"/>
    <p:sldId id="2867" r:id="rId12"/>
    <p:sldId id="30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E1569-2EE5-4C4D-B017-2CBD7E3884B7}">
          <p14:sldIdLst>
            <p14:sldId id="2842"/>
            <p14:sldId id="2856"/>
            <p14:sldId id="2857"/>
            <p14:sldId id="315"/>
            <p14:sldId id="2868"/>
            <p14:sldId id="2855"/>
            <p14:sldId id="2858"/>
            <p14:sldId id="2867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1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6" autoAdjust="0"/>
    <p:restoredTop sz="94660"/>
  </p:normalViewPr>
  <p:slideViewPr>
    <p:cSldViewPr snapToGrid="0">
      <p:cViewPr>
        <p:scale>
          <a:sx n="88" d="100"/>
          <a:sy n="88" d="100"/>
        </p:scale>
        <p:origin x="5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241517"/>
            <a:ext cx="4937760" cy="4627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241517"/>
            <a:ext cx="4937760" cy="46275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9E328-B74B-4200-9AAA-4529689AC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3AC10-EC41-4E7C-AF81-4D874CB1A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C0F5C3-2B23-4BD1-AF4F-9A82DB6EE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A9F-7495-4728-9613-574AA84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E25D-76B3-49FB-81C5-537870E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3133-C030-471E-B3AD-DFBEC67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6891-E27B-4870-BE1D-92B4DE0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AC6484-0F19-4683-9D77-973FA5710D7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9800978"/>
              </p:ext>
            </p:extLst>
          </p:nvPr>
        </p:nvGraphicFramePr>
        <p:xfrm>
          <a:off x="1096963" y="1184276"/>
          <a:ext cx="10058399" cy="3182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999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5318406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</a:tblGrid>
              <a:tr h="353486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E23B5E-2240-4954-B180-F2804C460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4BDF3-F2DA-458B-89E6-4406AA253856}"/>
              </a:ext>
            </a:extLst>
          </p:cNvPr>
          <p:cNvSpPr txBox="1">
            <a:spLocks/>
          </p:cNvSpPr>
          <p:nvPr userDrawn="1"/>
        </p:nvSpPr>
        <p:spPr>
          <a:xfrm>
            <a:off x="560509" y="6661150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3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2" r:id="rId6"/>
    <p:sldLayoutId id="2147483753" r:id="rId7"/>
    <p:sldLayoutId id="2147483751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s/eltss/Condition-elt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/device-type" TargetMode="External"/><Relationship Id="rId2" Type="http://schemas.openxmlformats.org/officeDocument/2006/relationships/hyperlink" Target="https://www.hl7.org/fhir/valueset-condition-cod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observation-vitalsig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Weekly Contributors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4/29/20</a:t>
            </a:r>
          </a:p>
        </p:txBody>
      </p:sp>
    </p:spTree>
    <p:extLst>
      <p:ext uri="{BB962C8B-B14F-4D97-AF65-F5344CB8AC3E}">
        <p14:creationId xmlns:p14="http://schemas.microsoft.com/office/powerpoint/2010/main" val="15880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dirty="0"/>
            </a:br>
            <a:r>
              <a:rPr lang="en-US" sz="3100" dirty="0"/>
              <a:t>Prior Level of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54005-676C-8C4D-B44B-F3C8EADAA601}"/>
              </a:ext>
            </a:extLst>
          </p:cNvPr>
          <p:cNvSpPr txBox="1"/>
          <p:nvPr/>
        </p:nvSpPr>
        <p:spPr>
          <a:xfrm>
            <a:off x="1097280" y="1136549"/>
            <a:ext cx="995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Before current medical conditions/exacerbation for this episode.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8D24AE6-86D7-0D42-AFFA-57BDF595FD97}"/>
              </a:ext>
            </a:extLst>
          </p:cNvPr>
          <p:cNvSpPr/>
          <p:nvPr/>
        </p:nvSpPr>
        <p:spPr>
          <a:xfrm>
            <a:off x="1718308" y="1995055"/>
            <a:ext cx="2814452" cy="2268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Prior Assessment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87191-26A7-2646-865E-4F332D2485C6}"/>
              </a:ext>
            </a:extLst>
          </p:cNvPr>
          <p:cNvSpPr/>
          <p:nvPr/>
        </p:nvSpPr>
        <p:spPr>
          <a:xfrm>
            <a:off x="6717820" y="2695698"/>
            <a:ext cx="2458193" cy="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PACIO Functional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AE8-51CA-6E44-8E4D-9370F6704174}"/>
              </a:ext>
            </a:extLst>
          </p:cNvPr>
          <p:cNvSpPr/>
          <p:nvPr/>
        </p:nvSpPr>
        <p:spPr>
          <a:xfrm>
            <a:off x="1431360" y="5284520"/>
            <a:ext cx="3423973" cy="10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</a:t>
            </a:r>
            <a:r>
              <a:rPr lang="en-US" dirty="0" err="1">
                <a:solidFill>
                  <a:schemeClr val="tx1"/>
                </a:solidFill>
              </a:rPr>
              <a:t>PriorLevelofFunctionObservation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HasMember</a:t>
            </a:r>
            <a:r>
              <a:rPr lang="en-US" dirty="0">
                <a:solidFill>
                  <a:schemeClr val="tx1"/>
                </a:solidFill>
              </a:rPr>
              <a:t> empty)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7599D1-7E07-FB47-9808-F8ED20C5F85F}"/>
              </a:ext>
            </a:extLst>
          </p:cNvPr>
          <p:cNvCxnSpPr/>
          <p:nvPr/>
        </p:nvCxnSpPr>
        <p:spPr>
          <a:xfrm>
            <a:off x="4794017" y="3108367"/>
            <a:ext cx="1721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C020E8-3F49-364B-AB1A-ADCAB109820E}"/>
              </a:ext>
            </a:extLst>
          </p:cNvPr>
          <p:cNvCxnSpPr/>
          <p:nvPr/>
        </p:nvCxnSpPr>
        <p:spPr>
          <a:xfrm>
            <a:off x="3143347" y="4509655"/>
            <a:ext cx="0" cy="593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3222CF-4A32-1E44-AF0A-076A4B74DA0F}"/>
              </a:ext>
            </a:extLst>
          </p:cNvPr>
          <p:cNvSpPr txBox="1"/>
          <p:nvPr/>
        </p:nvSpPr>
        <p:spPr>
          <a:xfrm>
            <a:off x="5434097" y="269569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32657-560E-494F-A46E-E41505CE6940}"/>
              </a:ext>
            </a:extLst>
          </p:cNvPr>
          <p:cNvSpPr txBox="1"/>
          <p:nvPr/>
        </p:nvSpPr>
        <p:spPr>
          <a:xfrm>
            <a:off x="3201536" y="45957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2BBE3-C00B-B043-A728-7ADC25E34924}"/>
              </a:ext>
            </a:extLst>
          </p:cNvPr>
          <p:cNvSpPr txBox="1"/>
          <p:nvPr/>
        </p:nvSpPr>
        <p:spPr>
          <a:xfrm rot="19456340">
            <a:off x="7630096" y="4504322"/>
            <a:ext cx="2506133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APPROVED</a:t>
            </a:r>
          </a:p>
        </p:txBody>
      </p:sp>
    </p:spTree>
    <p:extLst>
      <p:ext uri="{BB962C8B-B14F-4D97-AF65-F5344CB8AC3E}">
        <p14:creationId xmlns:p14="http://schemas.microsoft.com/office/powerpoint/2010/main" val="344977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dirty="0"/>
            </a:br>
            <a:r>
              <a:rPr lang="en-US" sz="3100" dirty="0"/>
              <a:t>Risks and Precautions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CEE943-87E2-3C49-8156-15F168BACF8B}"/>
              </a:ext>
            </a:extLst>
          </p:cNvPr>
          <p:cNvGraphicFramePr>
            <a:graphicFrameLocks/>
          </p:cNvGraphicFramePr>
          <p:nvPr/>
        </p:nvGraphicFramePr>
        <p:xfrm>
          <a:off x="1041812" y="1348207"/>
          <a:ext cx="4559582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538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190044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CONDITION-ELTSS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health-concern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Code (SNOMED)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75313008</a:t>
                      </a:r>
                      <a:r>
                        <a:rPr lang="en-US" sz="1300" dirty="0">
                          <a:latin typeface="+mn-lt"/>
                        </a:rPr>
                        <a:t> | Orthotic splinting 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Evidence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0A79EB-6052-F848-9EAF-7AF0A4278EED}"/>
              </a:ext>
            </a:extLst>
          </p:cNvPr>
          <p:cNvSpPr txBox="1"/>
          <p:nvPr/>
        </p:nvSpPr>
        <p:spPr>
          <a:xfrm>
            <a:off x="6590608" y="1261265"/>
            <a:ext cx="4938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 risks and precautions: </a:t>
            </a:r>
            <a:r>
              <a:rPr lang="en-US" sz="1200" dirty="0"/>
              <a:t>Activity precautions (bed rest, use of orthosis), weight bearing (extremity, status), ROM, swallowing (use </a:t>
            </a:r>
          </a:p>
          <a:p>
            <a:r>
              <a:rPr lang="en-US" sz="1200" dirty="0"/>
              <a:t>of utensils, need for adaptive equipment, modified diet), cardiac (BP, HR, Sternal), fall, cognitive, restraints, safety (wandering), food allergies, isolation, vision</a:t>
            </a:r>
          </a:p>
          <a:p>
            <a:endParaRPr lang="en-US" sz="12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C546E9-73D4-5443-8317-F5D9E7B199BC}"/>
              </a:ext>
            </a:extLst>
          </p:cNvPr>
          <p:cNvGraphicFramePr>
            <a:graphicFrameLocks/>
          </p:cNvGraphicFramePr>
          <p:nvPr/>
        </p:nvGraphicFramePr>
        <p:xfrm>
          <a:off x="2520656" y="2748029"/>
          <a:ext cx="49384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645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372043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CONDITION-ELTSS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health-concern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Code (SNOMED)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386806002 | Impaired 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Evidence (reference, 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18AE9A-0EED-8D44-A9CD-FBBAF1FF493A}"/>
              </a:ext>
            </a:extLst>
          </p:cNvPr>
          <p:cNvGraphicFramePr>
            <a:graphicFrameLocks/>
          </p:cNvGraphicFramePr>
          <p:nvPr/>
        </p:nvGraphicFramePr>
        <p:xfrm>
          <a:off x="4009250" y="4118813"/>
          <a:ext cx="493849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645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372044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CONDITION-ELTSS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health-concern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Reference (e.g. 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389270004</a:t>
                      </a:r>
                      <a:r>
                        <a:rPr lang="en-US" sz="1300" dirty="0">
                          <a:latin typeface="+mn-lt"/>
                        </a:rPr>
                        <a:t> | Wandering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Evidence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5A3F88-8FF8-7544-96F8-D41A9B430395}"/>
              </a:ext>
            </a:extLst>
          </p:cNvPr>
          <p:cNvGraphicFramePr>
            <a:graphicFrameLocks/>
          </p:cNvGraphicFramePr>
          <p:nvPr/>
        </p:nvGraphicFramePr>
        <p:xfrm>
          <a:off x="5601394" y="5509793"/>
          <a:ext cx="4559582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538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190044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CONDITION-ELTSS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health-concern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Reference (e.g. 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40174006</a:t>
                      </a:r>
                      <a:r>
                        <a:rPr lang="en-US" sz="1300" dirty="0">
                          <a:latin typeface="+mn-lt"/>
                        </a:rPr>
                        <a:t> | Isolation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Evidence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8CC7F1-8E68-254C-B095-07BF6C209464}"/>
              </a:ext>
            </a:extLst>
          </p:cNvPr>
          <p:cNvSpPr/>
          <p:nvPr/>
        </p:nvSpPr>
        <p:spPr>
          <a:xfrm>
            <a:off x="8677244" y="2980778"/>
            <a:ext cx="2110456" cy="1056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Bundled </a:t>
            </a:r>
            <a:r>
              <a:rPr lang="en-US" dirty="0" err="1">
                <a:solidFill>
                  <a:schemeClr val="tx1"/>
                </a:solidFill>
              </a:rPr>
              <a:t>CognitiveStatus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F55D85-C37E-B340-8EEE-1DF132E84F74}"/>
              </a:ext>
            </a:extLst>
          </p:cNvPr>
          <p:cNvCxnSpPr>
            <a:cxnSpLocks/>
          </p:cNvCxnSpPr>
          <p:nvPr/>
        </p:nvCxnSpPr>
        <p:spPr>
          <a:xfrm flipV="1">
            <a:off x="7278942" y="3500979"/>
            <a:ext cx="1303949" cy="240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4D1A7D-462F-1341-8FFC-7836C2F3FCC4}"/>
              </a:ext>
            </a:extLst>
          </p:cNvPr>
          <p:cNvSpPr txBox="1"/>
          <p:nvPr/>
        </p:nvSpPr>
        <p:spPr>
          <a:xfrm>
            <a:off x="5696623" y="1318318"/>
            <a:ext cx="441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85DEE-75CD-1C4E-B9C9-39E0FCF1FD9C}"/>
              </a:ext>
            </a:extLst>
          </p:cNvPr>
          <p:cNvSpPr txBox="1"/>
          <p:nvPr/>
        </p:nvSpPr>
        <p:spPr>
          <a:xfrm>
            <a:off x="7440039" y="2839259"/>
            <a:ext cx="441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5232B-900A-6D45-BB41-37E86975916B}"/>
              </a:ext>
            </a:extLst>
          </p:cNvPr>
          <p:cNvSpPr txBox="1"/>
          <p:nvPr/>
        </p:nvSpPr>
        <p:spPr>
          <a:xfrm>
            <a:off x="8977272" y="4192703"/>
            <a:ext cx="441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4E61E-864F-D24F-82D3-A3472E78623B}"/>
              </a:ext>
            </a:extLst>
          </p:cNvPr>
          <p:cNvSpPr txBox="1"/>
          <p:nvPr/>
        </p:nvSpPr>
        <p:spPr>
          <a:xfrm>
            <a:off x="463138" y="4555686"/>
            <a:ext cx="2751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List of </a:t>
            </a:r>
            <a:r>
              <a:rPr lang="en-US" sz="2800" dirty="0">
                <a:hlinkClick r:id="rId2"/>
              </a:rPr>
              <a:t>Condition-eLTSS</a:t>
            </a:r>
            <a:r>
              <a:rPr lang="en-US" sz="2800" dirty="0"/>
              <a:t> resources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26EF34-3327-4F47-8378-529AC6E4D0C2}"/>
              </a:ext>
            </a:extLst>
          </p:cNvPr>
          <p:cNvSpPr txBox="1"/>
          <p:nvPr/>
        </p:nvSpPr>
        <p:spPr>
          <a:xfrm rot="19456340">
            <a:off x="-18847" y="3208487"/>
            <a:ext cx="2506133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APPROVED</a:t>
            </a:r>
          </a:p>
        </p:txBody>
      </p:sp>
    </p:spTree>
    <p:extLst>
      <p:ext uri="{BB962C8B-B14F-4D97-AF65-F5344CB8AC3E}">
        <p14:creationId xmlns:p14="http://schemas.microsoft.com/office/powerpoint/2010/main" val="429355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sz="3600" dirty="0"/>
            </a:br>
            <a:r>
              <a:rPr lang="en-US" sz="3100" dirty="0"/>
              <a:t>Assessment</a:t>
            </a:r>
            <a:r>
              <a:rPr lang="en-US" sz="3600" dirty="0"/>
              <a:t> </a:t>
            </a:r>
            <a:r>
              <a:rPr lang="en-US" sz="3100" dirty="0"/>
              <a:t>Observations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4DBCEA4-CF99-BA47-BF34-B435F951395C}"/>
              </a:ext>
            </a:extLst>
          </p:cNvPr>
          <p:cNvGraphicFramePr>
            <a:graphicFrameLocks/>
          </p:cNvGraphicFramePr>
          <p:nvPr/>
        </p:nvGraphicFramePr>
        <p:xfrm>
          <a:off x="1097280" y="1205975"/>
          <a:ext cx="485898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3907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25082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BO700, BO800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Seating/Positioning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085F8A-5DA5-0C4E-9076-230FCF477430}"/>
              </a:ext>
            </a:extLst>
          </p:cNvPr>
          <p:cNvGraphicFramePr>
            <a:graphicFrameLocks/>
          </p:cNvGraphicFramePr>
          <p:nvPr/>
        </p:nvGraphicFramePr>
        <p:xfrm>
          <a:off x="6296688" y="1202465"/>
          <a:ext cx="4858989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211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15778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MOBILITY 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Roll left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Sit to lying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Lying to sitting on side of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2076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Sit to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874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Chair/bed-to-chair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1549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Toilet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9047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Car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GG0170G3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5613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 10 feet</a:t>
                      </a:r>
                      <a:endParaRPr lang="en-US" sz="13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2364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Walk 50 feet with two 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GG0170J3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7683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Walk 150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GG0170K3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923124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Walking 10 feed on uneven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>
                          <a:latin typeface="+mn-lt"/>
                        </a:rPr>
                        <a:t>GG0170L3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2023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 step (curb)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GG0170M3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2555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4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GG0170N3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95847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12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GG0170O3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8539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Picking up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GG0170P3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21984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Wheel 50 feet with two 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GG0170R3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039959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Wheel 150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11694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CE1ABC0-E073-D449-B56F-9AD0B7FB9F3C}"/>
              </a:ext>
            </a:extLst>
          </p:cNvPr>
          <p:cNvGraphicFramePr>
            <a:graphicFrameLocks/>
          </p:cNvGraphicFramePr>
          <p:nvPr/>
        </p:nvGraphicFramePr>
        <p:xfrm>
          <a:off x="1097278" y="2483637"/>
          <a:ext cx="4858991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3908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25083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SELF-CARE 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GG0130A3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Oral 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GG0130B3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Toileting 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GG0130C3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Shower/bathe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Upper body 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Lower body 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GG0130G3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Putting on/taking off footwear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E83B8E-43F7-0947-AD96-F33C1D3B34E9}"/>
              </a:ext>
            </a:extLst>
          </p:cNvPr>
          <p:cNvSpPr txBox="1"/>
          <p:nvPr/>
        </p:nvSpPr>
        <p:spPr>
          <a:xfrm rot="19456340">
            <a:off x="3141535" y="5465212"/>
            <a:ext cx="2506133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APPROVED</a:t>
            </a:r>
          </a:p>
        </p:txBody>
      </p:sp>
    </p:spTree>
    <p:extLst>
      <p:ext uri="{BB962C8B-B14F-4D97-AF65-F5344CB8AC3E}">
        <p14:creationId xmlns:p14="http://schemas.microsoft.com/office/powerpoint/2010/main" val="370369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sz="3600" dirty="0"/>
            </a:br>
            <a:r>
              <a:rPr lang="en-US" sz="3100" dirty="0"/>
              <a:t>Device Screens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085F8A-5DA5-0C4E-9076-230FCF477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400186"/>
              </p:ext>
            </p:extLst>
          </p:nvPr>
        </p:nvGraphicFramePr>
        <p:xfrm>
          <a:off x="1097280" y="1202465"/>
          <a:ext cx="4858989" cy="504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6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442326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DEVICE 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Manual wheelchair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Motorized wheelchair or scooter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Specialized seating 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2076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Mechanical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874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Walker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1549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Walker with 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9047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Cane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5613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Reacher/Grabber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2364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Sock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7683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Orthotics/Brace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923124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Bed 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2023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Electronic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2555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Grab bars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9584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1CF977-728D-A345-B6B0-E2E993DD7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82046"/>
              </p:ext>
            </p:extLst>
          </p:nvPr>
        </p:nvGraphicFramePr>
        <p:xfrm>
          <a:off x="6296691" y="1202465"/>
          <a:ext cx="4858989" cy="504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7880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DEVICE 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Transfer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Shower/commode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Walk/wheel-in shower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2076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Glasses or contact lenses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874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Hearing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1549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Communication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FASI/LOINC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9047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Stair rails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5613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Lift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2364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Ramps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7683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Raised toilet 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923124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Glucometer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2023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CPAP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2555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r>
                        <a:rPr lang="en-US" sz="1800" dirty="0"/>
                        <a:t>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FASI/LOINC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9584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515D42-2662-8044-9E76-4608DB3A85D7}"/>
              </a:ext>
            </a:extLst>
          </p:cNvPr>
          <p:cNvSpPr txBox="1"/>
          <p:nvPr/>
        </p:nvSpPr>
        <p:spPr>
          <a:xfrm rot="19456340">
            <a:off x="3758746" y="3370742"/>
            <a:ext cx="2506133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APPROVED</a:t>
            </a:r>
          </a:p>
        </p:txBody>
      </p:sp>
    </p:spTree>
    <p:extLst>
      <p:ext uri="{BB962C8B-B14F-4D97-AF65-F5344CB8AC3E}">
        <p14:creationId xmlns:p14="http://schemas.microsoft.com/office/powerpoint/2010/main" val="55025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dirty="0"/>
            </a:br>
            <a:r>
              <a:rPr lang="en-US" sz="3100" dirty="0"/>
              <a:t>Equipment Needed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CEE943-87E2-3C49-8156-15F168BAC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545978"/>
              </p:ext>
            </p:extLst>
          </p:nvPr>
        </p:nvGraphicFramePr>
        <p:xfrm>
          <a:off x="1041812" y="1348207"/>
          <a:ext cx="4546262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3882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52380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DEVICE USE STATEMENT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Subject (Patient)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Timing (how often device was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Device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1..1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6049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Code (Code)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Reference (Condition, Observation,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85873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Derived From (QuestionnaireResponse)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299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C546E9-73D4-5443-8317-F5D9E7B19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440717"/>
              </p:ext>
            </p:extLst>
          </p:nvPr>
        </p:nvGraphicFramePr>
        <p:xfrm>
          <a:off x="2602850" y="3544887"/>
          <a:ext cx="4559582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872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326710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DEVICE USE STATEMENT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Subject (Patient)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Timing (how often device was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Device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1..1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6369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Code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Reference (Condition, Observation...)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79554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Derived From (QuestionnaireResponse)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9028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74D1A7D-462F-1341-8FFC-7836C2F3FCC4}"/>
              </a:ext>
            </a:extLst>
          </p:cNvPr>
          <p:cNvSpPr txBox="1"/>
          <p:nvPr/>
        </p:nvSpPr>
        <p:spPr>
          <a:xfrm>
            <a:off x="5654854" y="1956897"/>
            <a:ext cx="441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4E61E-864F-D24F-82D3-A3472E78623B}"/>
              </a:ext>
            </a:extLst>
          </p:cNvPr>
          <p:cNvSpPr txBox="1"/>
          <p:nvPr/>
        </p:nvSpPr>
        <p:spPr>
          <a:xfrm>
            <a:off x="384456" y="4817295"/>
            <a:ext cx="2480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List of Equipment Needed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D0DD8-B213-5645-9B42-99581C3C28FF}"/>
              </a:ext>
            </a:extLst>
          </p:cNvPr>
          <p:cNvSpPr txBox="1"/>
          <p:nvPr/>
        </p:nvSpPr>
        <p:spPr>
          <a:xfrm>
            <a:off x="6168651" y="1230488"/>
            <a:ext cx="571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 equipment: </a:t>
            </a:r>
            <a:r>
              <a:rPr lang="en-US" sz="1200" dirty="0"/>
              <a:t>manual wheelchair, motorized wheelchair or scooter, specialized seating (e.g. air-filled, gel, shaped foam), mechanical lift, walker, walker with seat, cane, reacher/grabber, sock aid, orthotics/brace, bed rail, electronic bed, grab bars, transfer board, shower/commode chair, walk/wheel-in shower, glasses or contact lenses, hearing aid, communication device, stair rails, ramps, raised toilet seat, glucometer, CPAP, oxygen concentrator, other, not applicable (no assistive device needed in past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E7D85-5DB4-114D-9A74-B86702361DB6}"/>
              </a:ext>
            </a:extLst>
          </p:cNvPr>
          <p:cNvSpPr txBox="1"/>
          <p:nvPr/>
        </p:nvSpPr>
        <p:spPr>
          <a:xfrm>
            <a:off x="7388515" y="2724373"/>
            <a:ext cx="45230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§ (example) </a:t>
            </a:r>
            <a:r>
              <a:rPr lang="en-US" sz="1200" dirty="0">
                <a:hlinkClick r:id="rId2"/>
              </a:rPr>
              <a:t>https://www.hl7.org/fhir/valueset-condition-code.html</a:t>
            </a:r>
            <a:endParaRPr lang="en-US" sz="1200" dirty="0"/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## FHIR Device Type Value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http://hl7.org/fhir/ValueSet/device-type</a:t>
            </a:r>
            <a:endParaRPr lang="en-US" sz="12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0CF90B-6622-F042-AFE1-E2B96716D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61500"/>
              </p:ext>
            </p:extLst>
          </p:nvPr>
        </p:nvGraphicFramePr>
        <p:xfrm>
          <a:off x="7827565" y="4479428"/>
          <a:ext cx="3820494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234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258260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DEVICE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Type (</a:t>
                      </a:r>
                      <a:r>
                        <a:rPr lang="en-US" sz="1300" dirty="0" err="1"/>
                        <a:t>DeviceType</a:t>
                      </a:r>
                      <a:r>
                        <a:rPr lang="en-US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##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Name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Name of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Note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Could also mention 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3FC48C-AD02-BD4F-844F-7CDD0086D34C}"/>
              </a:ext>
            </a:extLst>
          </p:cNvPr>
          <p:cNvCxnSpPr/>
          <p:nvPr/>
        </p:nvCxnSpPr>
        <p:spPr>
          <a:xfrm>
            <a:off x="7274104" y="4546125"/>
            <a:ext cx="4417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12DAD2-DB8C-2A4B-8DCD-8912A73B0D25}"/>
              </a:ext>
            </a:extLst>
          </p:cNvPr>
          <p:cNvSpPr txBox="1"/>
          <p:nvPr/>
        </p:nvSpPr>
        <p:spPr>
          <a:xfrm rot="19456340">
            <a:off x="70027" y="4040221"/>
            <a:ext cx="2506133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APPROVED</a:t>
            </a:r>
          </a:p>
        </p:txBody>
      </p:sp>
    </p:spTree>
    <p:extLst>
      <p:ext uri="{BB962C8B-B14F-4D97-AF65-F5344CB8AC3E}">
        <p14:creationId xmlns:p14="http://schemas.microsoft.com/office/powerpoint/2010/main" val="386139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40348EF-C816-D14E-AE28-6054CE1EA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52627"/>
              </p:ext>
            </p:extLst>
          </p:nvPr>
        </p:nvGraphicFramePr>
        <p:xfrm>
          <a:off x="1097280" y="1203733"/>
          <a:ext cx="4795521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6441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09080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IADL 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Make light cold 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4485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Make light hot 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76105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Light daily housework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52088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Heavier periodic housework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2170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Light shopping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84778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Telephone – answering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12449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Telephone – placing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1312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Medication management – oral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95375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Medication management – inhalant/mist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67145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Medication management – injectables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4912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Simple 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63250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Complex 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1630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ED5E77A-1651-C64C-ABCF-AB2FCEFEB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848869"/>
              </p:ext>
            </p:extLst>
          </p:nvPr>
        </p:nvGraphicFramePr>
        <p:xfrm>
          <a:off x="6299200" y="1203733"/>
          <a:ext cx="48564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0109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136371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ADDITIONAL 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Pain (in reference functional status)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Reference to SPADES Pain Assessment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4485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Reference to </a:t>
                      </a:r>
                      <a:r>
                        <a:rPr lang="en-US" sz="1300" dirty="0">
                          <a:hlinkClick r:id="rId2"/>
                        </a:rPr>
                        <a:t>Observation-</a:t>
                      </a:r>
                      <a:r>
                        <a:rPr lang="en-US" sz="1300" dirty="0" err="1">
                          <a:hlinkClick r:id="rId2"/>
                        </a:rPr>
                        <a:t>vitalsigns</a:t>
                      </a:r>
                      <a:r>
                        <a:rPr lang="en-US" sz="1300" dirty="0"/>
                        <a:t> resource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761057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2D150AD-8306-514A-94BB-A7D06E93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dirty="0"/>
            </a:br>
            <a:r>
              <a:rPr lang="en-US" sz="3100" dirty="0"/>
              <a:t>Instrumental Activities of Daily Living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40E75-F1A6-C942-8B56-6C70B2C7E278}"/>
              </a:ext>
            </a:extLst>
          </p:cNvPr>
          <p:cNvSpPr txBox="1"/>
          <p:nvPr/>
        </p:nvSpPr>
        <p:spPr>
          <a:xfrm rot="19456340">
            <a:off x="7089422" y="3837284"/>
            <a:ext cx="2506133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APPROVED</a:t>
            </a:r>
          </a:p>
        </p:txBody>
      </p:sp>
    </p:spTree>
    <p:extLst>
      <p:ext uri="{BB962C8B-B14F-4D97-AF65-F5344CB8AC3E}">
        <p14:creationId xmlns:p14="http://schemas.microsoft.com/office/powerpoint/2010/main" val="93003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24CE-4CDF-4C4E-9FB6-EE560A79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PACIO Resource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68A507-AB5E-E747-95E3-039104E14C01}"/>
              </a:ext>
            </a:extLst>
          </p:cNvPr>
          <p:cNvSpPr/>
          <p:nvPr/>
        </p:nvSpPr>
        <p:spPr>
          <a:xfrm>
            <a:off x="4701316" y="1513133"/>
            <a:ext cx="1078786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Bundled Functional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36567-A735-F447-850B-7A02076B595B}"/>
              </a:ext>
            </a:extLst>
          </p:cNvPr>
          <p:cNvSpPr/>
          <p:nvPr/>
        </p:nvSpPr>
        <p:spPr>
          <a:xfrm>
            <a:off x="10206380" y="1484582"/>
            <a:ext cx="1078786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Bundled Cognitive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A4091-0E2C-7547-BB13-2983BDDFB50D}"/>
              </a:ext>
            </a:extLst>
          </p:cNvPr>
          <p:cNvSpPr/>
          <p:nvPr/>
        </p:nvSpPr>
        <p:spPr>
          <a:xfrm>
            <a:off x="1343081" y="3207276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Status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23034-2835-2742-8B76-6EBEE477CB3A}"/>
              </a:ext>
            </a:extLst>
          </p:cNvPr>
          <p:cNvSpPr/>
          <p:nvPr/>
        </p:nvSpPr>
        <p:spPr>
          <a:xfrm>
            <a:off x="10206379" y="3225372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Cognitive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F4C98-E49A-CD4B-935C-D4BC71DF31CF}"/>
              </a:ext>
            </a:extLst>
          </p:cNvPr>
          <p:cNvSpPr/>
          <p:nvPr/>
        </p:nvSpPr>
        <p:spPr>
          <a:xfrm>
            <a:off x="733544" y="1484582"/>
            <a:ext cx="1114764" cy="8322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Level of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F0CD8-BACB-604E-9FF5-A750E5784262}"/>
              </a:ext>
            </a:extLst>
          </p:cNvPr>
          <p:cNvSpPr/>
          <p:nvPr/>
        </p:nvSpPr>
        <p:spPr>
          <a:xfrm>
            <a:off x="7761555" y="3221531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Precaution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7340D-7CB7-4042-B83A-A573C22D3967}"/>
              </a:ext>
            </a:extLst>
          </p:cNvPr>
          <p:cNvSpPr/>
          <p:nvPr/>
        </p:nvSpPr>
        <p:spPr>
          <a:xfrm>
            <a:off x="1340561" y="5469770"/>
            <a:ext cx="1078787" cy="832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 Use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ACF9AC-5767-7942-9C27-5280EC1302BA}"/>
              </a:ext>
            </a:extLst>
          </p:cNvPr>
          <p:cNvSpPr/>
          <p:nvPr/>
        </p:nvSpPr>
        <p:spPr>
          <a:xfrm>
            <a:off x="3519234" y="5530347"/>
            <a:ext cx="1078787" cy="832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1AF93B-A455-1C4A-931E-D3D045B7017D}"/>
              </a:ext>
            </a:extLst>
          </p:cNvPr>
          <p:cNvSpPr/>
          <p:nvPr/>
        </p:nvSpPr>
        <p:spPr>
          <a:xfrm>
            <a:off x="1433841" y="3304257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F888F8-C318-B24E-96F8-D945901091B0}"/>
              </a:ext>
            </a:extLst>
          </p:cNvPr>
          <p:cNvSpPr/>
          <p:nvPr/>
        </p:nvSpPr>
        <p:spPr>
          <a:xfrm>
            <a:off x="1524601" y="3401238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Status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191B8C-279A-644F-9080-917BBFDCCEEF}"/>
              </a:ext>
            </a:extLst>
          </p:cNvPr>
          <p:cNvSpPr/>
          <p:nvPr/>
        </p:nvSpPr>
        <p:spPr>
          <a:xfrm>
            <a:off x="7850601" y="3318512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Precaution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D9A65-E8E1-4E4B-8D72-22569E1F3296}"/>
              </a:ext>
            </a:extLst>
          </p:cNvPr>
          <p:cNvSpPr/>
          <p:nvPr/>
        </p:nvSpPr>
        <p:spPr>
          <a:xfrm>
            <a:off x="7943075" y="3415493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PACIO Risk and Precaution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86F827-F87C-2043-849A-D7FD17973133}"/>
              </a:ext>
            </a:extLst>
          </p:cNvPr>
          <p:cNvSpPr/>
          <p:nvPr/>
        </p:nvSpPr>
        <p:spPr>
          <a:xfrm>
            <a:off x="1429607" y="5565455"/>
            <a:ext cx="1078787" cy="832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 Use Statement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95D65-C1A1-8E40-A4D8-EF28D738BEED}"/>
              </a:ext>
            </a:extLst>
          </p:cNvPr>
          <p:cNvSpPr/>
          <p:nvPr/>
        </p:nvSpPr>
        <p:spPr>
          <a:xfrm>
            <a:off x="1522081" y="5663732"/>
            <a:ext cx="1078787" cy="832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 Use Statement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F3EABC-AAA6-3F49-85E8-C7459696269F}"/>
              </a:ext>
            </a:extLst>
          </p:cNvPr>
          <p:cNvSpPr/>
          <p:nvPr/>
        </p:nvSpPr>
        <p:spPr>
          <a:xfrm>
            <a:off x="3608279" y="5626032"/>
            <a:ext cx="1078787" cy="832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86B622-17C6-3043-9513-D54F83882200}"/>
              </a:ext>
            </a:extLst>
          </p:cNvPr>
          <p:cNvSpPr/>
          <p:nvPr/>
        </p:nvSpPr>
        <p:spPr>
          <a:xfrm>
            <a:off x="3700754" y="5724309"/>
            <a:ext cx="1078787" cy="82961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C98E6-9207-544B-864B-6EA306CBC5DA}"/>
              </a:ext>
            </a:extLst>
          </p:cNvPr>
          <p:cNvSpPr/>
          <p:nvPr/>
        </p:nvSpPr>
        <p:spPr>
          <a:xfrm>
            <a:off x="10295425" y="3317216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Cognitive Status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87756-F605-E747-A315-0B3CAC933ABC}"/>
              </a:ext>
            </a:extLst>
          </p:cNvPr>
          <p:cNvSpPr/>
          <p:nvPr/>
        </p:nvSpPr>
        <p:spPr>
          <a:xfrm>
            <a:off x="10387899" y="3431493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Cognitive Status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558A89-E42E-8E46-85E6-E67A0521C8E1}"/>
              </a:ext>
            </a:extLst>
          </p:cNvPr>
          <p:cNvCxnSpPr>
            <a:cxnSpLocks/>
          </p:cNvCxnSpPr>
          <p:nvPr/>
        </p:nvCxnSpPr>
        <p:spPr>
          <a:xfrm>
            <a:off x="5240709" y="2441021"/>
            <a:ext cx="1071783" cy="72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F73F2B-1150-0E49-A79A-828EA5184BFB}"/>
              </a:ext>
            </a:extLst>
          </p:cNvPr>
          <p:cNvCxnSpPr>
            <a:cxnSpLocks/>
          </p:cNvCxnSpPr>
          <p:nvPr/>
        </p:nvCxnSpPr>
        <p:spPr>
          <a:xfrm>
            <a:off x="5639801" y="2441021"/>
            <a:ext cx="2661147" cy="6739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3FA32D-AC29-D94A-B704-0302A133417C}"/>
              </a:ext>
            </a:extLst>
          </p:cNvPr>
          <p:cNvCxnSpPr>
            <a:cxnSpLocks/>
          </p:cNvCxnSpPr>
          <p:nvPr/>
        </p:nvCxnSpPr>
        <p:spPr>
          <a:xfrm>
            <a:off x="2730737" y="5995500"/>
            <a:ext cx="64130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41688-4A85-6246-AC96-D2B7AF395C85}"/>
              </a:ext>
            </a:extLst>
          </p:cNvPr>
          <p:cNvCxnSpPr/>
          <p:nvPr/>
        </p:nvCxnSpPr>
        <p:spPr>
          <a:xfrm>
            <a:off x="10757779" y="2406031"/>
            <a:ext cx="0" cy="7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A51163F-61B4-CB4A-9D2D-B5B9D0427197}"/>
              </a:ext>
            </a:extLst>
          </p:cNvPr>
          <p:cNvSpPr txBox="1"/>
          <p:nvPr/>
        </p:nvSpPr>
        <p:spPr>
          <a:xfrm>
            <a:off x="7731865" y="4245103"/>
            <a:ext cx="128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Risks and </a:t>
            </a:r>
          </a:p>
          <a:p>
            <a:pPr algn="ctr"/>
            <a:r>
              <a:rPr lang="en-US" dirty="0"/>
              <a:t>Precautions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6E28A3-E870-7C48-B597-7C882668A819}"/>
              </a:ext>
            </a:extLst>
          </p:cNvPr>
          <p:cNvSpPr txBox="1"/>
          <p:nvPr/>
        </p:nvSpPr>
        <p:spPr>
          <a:xfrm>
            <a:off x="2437722" y="5162400"/>
            <a:ext cx="120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Equipment</a:t>
            </a:r>
          </a:p>
          <a:p>
            <a:pPr algn="ctr"/>
            <a:r>
              <a:rPr lang="en-US" dirty="0"/>
              <a:t>Used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C2FF25-7752-4044-980D-EF13527FBB6C}"/>
              </a:ext>
            </a:extLst>
          </p:cNvPr>
          <p:cNvSpPr txBox="1"/>
          <p:nvPr/>
        </p:nvSpPr>
        <p:spPr>
          <a:xfrm>
            <a:off x="720435" y="4263310"/>
            <a:ext cx="112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9D2A12-BF77-3C41-BF16-7ACE3DFAD233}"/>
              </a:ext>
            </a:extLst>
          </p:cNvPr>
          <p:cNvSpPr txBox="1"/>
          <p:nvPr/>
        </p:nvSpPr>
        <p:spPr>
          <a:xfrm>
            <a:off x="10246339" y="4263915"/>
            <a:ext cx="112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B94FF4-C29B-F545-9E1C-4DC13AEF3694}"/>
              </a:ext>
            </a:extLst>
          </p:cNvPr>
          <p:cNvSpPr txBox="1"/>
          <p:nvPr/>
        </p:nvSpPr>
        <p:spPr>
          <a:xfrm>
            <a:off x="3378405" y="1589280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F2D1FC-E035-524C-B164-E3B22801CDF6}"/>
              </a:ext>
            </a:extLst>
          </p:cNvPr>
          <p:cNvSpPr txBox="1"/>
          <p:nvPr/>
        </p:nvSpPr>
        <p:spPr>
          <a:xfrm>
            <a:off x="8882746" y="1553350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802FC5-8B23-DF41-8E93-29DC1209087F}"/>
              </a:ext>
            </a:extLst>
          </p:cNvPr>
          <p:cNvCxnSpPr>
            <a:cxnSpLocks/>
          </p:cNvCxnSpPr>
          <p:nvPr/>
        </p:nvCxnSpPr>
        <p:spPr>
          <a:xfrm flipH="1">
            <a:off x="4143933" y="2441021"/>
            <a:ext cx="756614" cy="68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DAFF5A6-9B5B-3942-A935-7BF5AE79B5D1}"/>
              </a:ext>
            </a:extLst>
          </p:cNvPr>
          <p:cNvSpPr/>
          <p:nvPr/>
        </p:nvSpPr>
        <p:spPr>
          <a:xfrm>
            <a:off x="5690510" y="3201028"/>
            <a:ext cx="1203218" cy="8322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SPADES Pain Assessment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7C3196-2F1E-A54C-B1D2-54949E3B7FA4}"/>
              </a:ext>
            </a:extLst>
          </p:cNvPr>
          <p:cNvCxnSpPr>
            <a:cxnSpLocks/>
          </p:cNvCxnSpPr>
          <p:nvPr/>
        </p:nvCxnSpPr>
        <p:spPr>
          <a:xfrm flipV="1">
            <a:off x="9144005" y="2487126"/>
            <a:ext cx="1058946" cy="11592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3DFD341D-3FDD-1E4D-9ECF-951989451D69}"/>
              </a:ext>
            </a:extLst>
          </p:cNvPr>
          <p:cNvSpPr/>
          <p:nvPr/>
        </p:nvSpPr>
        <p:spPr>
          <a:xfrm rot="21350436">
            <a:off x="6325921" y="4080079"/>
            <a:ext cx="1367791" cy="419982"/>
          </a:xfrm>
          <a:custGeom>
            <a:avLst/>
            <a:gdLst>
              <a:gd name="connsiteX0" fmla="*/ 3689498 w 3689498"/>
              <a:gd name="connsiteY0" fmla="*/ 595423 h 1764755"/>
              <a:gd name="connsiteX1" fmla="*/ 1913861 w 3689498"/>
              <a:gd name="connsiteY1" fmla="*/ 1754372 h 1764755"/>
              <a:gd name="connsiteX2" fmla="*/ 0 w 3689498"/>
              <a:gd name="connsiteY2" fmla="*/ 0 h 1764755"/>
              <a:gd name="connsiteX3" fmla="*/ 0 w 3689498"/>
              <a:gd name="connsiteY3" fmla="*/ 0 h 176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498" h="1764755">
                <a:moveTo>
                  <a:pt x="3689498" y="595423"/>
                </a:moveTo>
                <a:cubicBezTo>
                  <a:pt x="3109137" y="1224516"/>
                  <a:pt x="2528777" y="1853609"/>
                  <a:pt x="1913861" y="1754372"/>
                </a:cubicBezTo>
                <a:cubicBezTo>
                  <a:pt x="1298945" y="165513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4996DF-8323-B14B-9E10-26223273CC30}"/>
              </a:ext>
            </a:extLst>
          </p:cNvPr>
          <p:cNvCxnSpPr>
            <a:cxnSpLocks/>
          </p:cNvCxnSpPr>
          <p:nvPr/>
        </p:nvCxnSpPr>
        <p:spPr>
          <a:xfrm flipH="1">
            <a:off x="1980223" y="4307037"/>
            <a:ext cx="808" cy="10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B2081B-BE4F-FB46-A23F-3AE31A0D7EB1}"/>
              </a:ext>
            </a:extLst>
          </p:cNvPr>
          <p:cNvSpPr/>
          <p:nvPr/>
        </p:nvSpPr>
        <p:spPr>
          <a:xfrm>
            <a:off x="3542324" y="3221530"/>
            <a:ext cx="1203218" cy="832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Observation</a:t>
            </a:r>
          </a:p>
          <a:p>
            <a:pPr algn="ctr"/>
            <a:r>
              <a:rPr lang="en-US" sz="1600" dirty="0"/>
              <a:t>Vital Sign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110796-86C3-0D4A-B6EF-827FA0AB8022}"/>
              </a:ext>
            </a:extLst>
          </p:cNvPr>
          <p:cNvCxnSpPr>
            <a:cxnSpLocks/>
          </p:cNvCxnSpPr>
          <p:nvPr/>
        </p:nvCxnSpPr>
        <p:spPr>
          <a:xfrm flipH="1">
            <a:off x="1897686" y="2382963"/>
            <a:ext cx="2770633" cy="73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>
            <a:extLst>
              <a:ext uri="{FF2B5EF4-FFF2-40B4-BE49-F238E27FC236}">
                <a16:creationId xmlns:a16="http://schemas.microsoft.com/office/drawing/2014/main" id="{45D28B4C-CA09-914A-AFF2-1BB8A637AB94}"/>
              </a:ext>
            </a:extLst>
          </p:cNvPr>
          <p:cNvSpPr/>
          <p:nvPr/>
        </p:nvSpPr>
        <p:spPr>
          <a:xfrm>
            <a:off x="1320805" y="2249715"/>
            <a:ext cx="3323771" cy="331172"/>
          </a:xfrm>
          <a:custGeom>
            <a:avLst/>
            <a:gdLst>
              <a:gd name="connsiteX0" fmla="*/ 0 w 3323771"/>
              <a:gd name="connsiteY0" fmla="*/ 174172 h 453525"/>
              <a:gd name="connsiteX1" fmla="*/ 1712685 w 3323771"/>
              <a:gd name="connsiteY1" fmla="*/ 449943 h 453525"/>
              <a:gd name="connsiteX2" fmla="*/ 3323771 w 3323771"/>
              <a:gd name="connsiteY2" fmla="*/ 0 h 453525"/>
              <a:gd name="connsiteX3" fmla="*/ 3323771 w 3323771"/>
              <a:gd name="connsiteY3" fmla="*/ 0 h 45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771" h="453525">
                <a:moveTo>
                  <a:pt x="0" y="174172"/>
                </a:moveTo>
                <a:cubicBezTo>
                  <a:pt x="579361" y="326572"/>
                  <a:pt x="1158723" y="478972"/>
                  <a:pt x="1712685" y="449943"/>
                </a:cubicBezTo>
                <a:cubicBezTo>
                  <a:pt x="2266647" y="420914"/>
                  <a:pt x="3323771" y="0"/>
                  <a:pt x="3323771" y="0"/>
                </a:cubicBezTo>
                <a:lnTo>
                  <a:pt x="3323771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A7FF83E-3A80-3C4B-AA67-EBC8B3C1FBFF}"/>
              </a:ext>
            </a:extLst>
          </p:cNvPr>
          <p:cNvSpPr/>
          <p:nvPr/>
        </p:nvSpPr>
        <p:spPr>
          <a:xfrm>
            <a:off x="1320805" y="1074032"/>
            <a:ext cx="9434285" cy="348368"/>
          </a:xfrm>
          <a:custGeom>
            <a:avLst/>
            <a:gdLst>
              <a:gd name="connsiteX0" fmla="*/ 0 w 9434285"/>
              <a:gd name="connsiteY0" fmla="*/ 333854 h 348368"/>
              <a:gd name="connsiteX1" fmla="*/ 3860800 w 9434285"/>
              <a:gd name="connsiteY1" fmla="*/ 25 h 348368"/>
              <a:gd name="connsiteX2" fmla="*/ 9434285 w 9434285"/>
              <a:gd name="connsiteY2" fmla="*/ 348368 h 34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85" h="348368">
                <a:moveTo>
                  <a:pt x="0" y="333854"/>
                </a:moveTo>
                <a:cubicBezTo>
                  <a:pt x="1144209" y="165730"/>
                  <a:pt x="2288419" y="-2394"/>
                  <a:pt x="3860800" y="25"/>
                </a:cubicBezTo>
                <a:cubicBezTo>
                  <a:pt x="5433181" y="2444"/>
                  <a:pt x="7433733" y="175406"/>
                  <a:pt x="9434285" y="348368"/>
                </a:cubicBezTo>
              </a:path>
            </a:pathLst>
          </a:custGeom>
          <a:noFill/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90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9B4F503B144CA18A456E918E9C09" ma:contentTypeVersion="5" ma:contentTypeDescription="Create a new document." ma:contentTypeScope="" ma:versionID="a9fae0c5cbc6e72f1329140241808fe2">
  <xsd:schema xmlns:xsd="http://www.w3.org/2001/XMLSchema" xmlns:xs="http://www.w3.org/2001/XMLSchema" xmlns:p="http://schemas.microsoft.com/office/2006/metadata/properties" xmlns:ns3="03881713-4334-4cb7-ae3c-5a546eac4809" xmlns:ns4="b5cf6ad4-4df9-42de-b689-edbcf2cc5ca9" targetNamespace="http://schemas.microsoft.com/office/2006/metadata/properties" ma:root="true" ma:fieldsID="2f603efed613009a2b118609d0765c46" ns3:_="" ns4:_="">
    <xsd:import namespace="03881713-4334-4cb7-ae3c-5a546eac4809"/>
    <xsd:import namespace="b5cf6ad4-4df9-42de-b689-edbcf2cc5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81713-4334-4cb7-ae3c-5a546eac4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6ad4-4df9-42de-b689-edbcf2cc5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7B5B66-5816-47CE-9BA9-F76287B08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881713-4334-4cb7-ae3c-5a546eac4809"/>
    <ds:schemaRef ds:uri="b5cf6ad4-4df9-42de-b689-edbcf2cc5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CA65DC-3BF8-42D4-A166-237AC00FD0F5}">
  <ds:schemaRefs>
    <ds:schemaRef ds:uri="03881713-4334-4cb7-ae3c-5a546eac4809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5cf6ad4-4df9-42de-b689-edbcf2cc5ca9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41869</TotalTime>
  <Words>949</Words>
  <Application>Microsoft Macintosh PowerPoint</Application>
  <PresentationFormat>Widescreen</PresentationFormat>
  <Paragraphs>276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Retrospect</vt:lpstr>
      <vt:lpstr>Weekly Contributors Meeting</vt:lpstr>
      <vt:lpstr>Functional Data Model for STU1 Ballot Prior Level of Function</vt:lpstr>
      <vt:lpstr>Functional Data Model for STU1 Ballot Risks and Precautions</vt:lpstr>
      <vt:lpstr>Functional Data Model for STU1 Ballot Assessment Observations</vt:lpstr>
      <vt:lpstr>Functional Data Model for STU1 Ballot Device Screens</vt:lpstr>
      <vt:lpstr>Functional Data Model for STU1 Ballot Equipment Needed</vt:lpstr>
      <vt:lpstr>Functional Data Model for STU1 Ballot Instrumental Activities of Daily Living</vt:lpstr>
      <vt:lpstr>PACIO Resource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Status</dc:title>
  <dc:creator>Rizvi, Siama</dc:creator>
  <cp:lastModifiedBy>David Hill</cp:lastModifiedBy>
  <cp:revision>122</cp:revision>
  <dcterms:created xsi:type="dcterms:W3CDTF">2020-02-04T20:51:17Z</dcterms:created>
  <dcterms:modified xsi:type="dcterms:W3CDTF">2020-05-06T19:31:29Z</dcterms:modified>
</cp:coreProperties>
</file>