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5"/>
  </p:sldMasterIdLst>
  <p:notesMasterIdLst>
    <p:notesMasterId r:id="rId10"/>
  </p:notesMasterIdLst>
  <p:sldIdLst>
    <p:sldId id="256" r:id="rId6"/>
    <p:sldId id="306" r:id="rId7"/>
    <p:sldId id="307" r:id="rId8"/>
    <p:sldId id="30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CE1569-2EE5-4C4D-B017-2CBD7E3884B7}">
          <p14:sldIdLst>
            <p14:sldId id="256"/>
            <p14:sldId id="306"/>
            <p14:sldId id="307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zvi, Siama" initials="RS" lastIdx="1" clrIdx="0">
    <p:extLst>
      <p:ext uri="{19B8F6BF-5375-455C-9EA6-DF929625EA0E}">
        <p15:presenceInfo xmlns:p15="http://schemas.microsoft.com/office/powerpoint/2012/main" userId="S::RIZVI@MITRE.ORG::a30a8b9a-5391-4b15-b2e0-f92c41bca0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6" autoAdjust="0"/>
    <p:restoredTop sz="94670" autoAdjust="0"/>
  </p:normalViewPr>
  <p:slideViewPr>
    <p:cSldViewPr snapToGrid="0">
      <p:cViewPr varScale="1">
        <p:scale>
          <a:sx n="63" d="100"/>
          <a:sy n="63" d="100"/>
        </p:scale>
        <p:origin x="113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184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0388-F1EB-49F1-8885-6CD1094DDC8D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BB080-279B-4550-9DC2-C1F712477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0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twitter.com/pacioproject" TargetMode="External"/><Relationship Id="rId7" Type="http://schemas.openxmlformats.org/officeDocument/2006/relationships/hyperlink" Target="https://pacioproject.slack.com/" TargetMode="External"/><Relationship Id="rId2" Type="http://schemas.openxmlformats.org/officeDocument/2006/relationships/hyperlink" Target="http://www.mitre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github.com/paciowg/PACIO-Project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E3B8DB8-9B87-4348-BCF9-95ECFD972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55"/>
            <a:ext cx="2597727" cy="11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1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/>
          <a:lstStyle>
            <a:lvl1pPr marL="0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1184564"/>
            <a:ext cx="10058400" cy="46845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8404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A96C-9AAA-4011-955A-EDABBC827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" y="240728"/>
            <a:ext cx="929669" cy="794052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ABB7159C-7AF6-45E9-B8F4-B30B8F8EB5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7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241517"/>
            <a:ext cx="4937760" cy="46275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241517"/>
            <a:ext cx="4937760" cy="46275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F198A8-2B0A-436E-A692-CF8495731C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7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2201"/>
            <a:ext cx="4937760" cy="49925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631452"/>
            <a:ext cx="4937760" cy="43290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32201"/>
            <a:ext cx="4937760" cy="49925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631452"/>
            <a:ext cx="4937760" cy="43290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E9E328-B74B-4200-9AAA-4529689ACA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3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93AC10-EC41-4E7C-AF81-4D874CB1A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5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D2C7AD-B8EC-41AF-BCD4-89B09F0B166A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C0F5C3-2B23-4BD1-AF4F-9A82DB6EE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5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AA9F-7495-4728-9613-574AA845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E25D-76B3-49FB-81C5-537870E9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03133-C030-471E-B3AD-DFBEC672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6891-E27B-4870-BE1D-92B4DE0E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5AC6484-0F19-4683-9D77-973FA5710D7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29800978"/>
              </p:ext>
            </p:extLst>
          </p:nvPr>
        </p:nvGraphicFramePr>
        <p:xfrm>
          <a:off x="1096963" y="1184276"/>
          <a:ext cx="10058399" cy="3182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9993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5318406">
                  <a:extLst>
                    <a:ext uri="{9D8B030D-6E8A-4147-A177-3AD203B41FA5}">
                      <a16:colId xmlns:a16="http://schemas.microsoft.com/office/drawing/2014/main" val="3811224310"/>
                    </a:ext>
                  </a:extLst>
                </a:gridCol>
              </a:tblGrid>
              <a:tr h="353486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9089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2440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68595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68846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57020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0379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7816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5E23B5E-2240-4954-B180-F2804C460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" y="240728"/>
            <a:ext cx="929669" cy="79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1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DD758-BE3D-46B6-9180-8EE07170224E}"/>
              </a:ext>
            </a:extLst>
          </p:cNvPr>
          <p:cNvSpPr txBox="1"/>
          <p:nvPr userDrawn="1"/>
        </p:nvSpPr>
        <p:spPr>
          <a:xfrm>
            <a:off x="3153845" y="2396381"/>
            <a:ext cx="57849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PACIO Project is a collaborative effort to advance interoperable health data exchange between post-acute care (PAC) and other providers, patients, and key stakeholders across health care and to promote health data exchange in collaboration with policy makers, standards organizations, and industry through a consensus-based approach.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 and share more about the PACIO Project at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www.PACIOproject.org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CBBDA78D-7978-4396-B9C7-6269D51E84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50" y="4871384"/>
            <a:ext cx="443605" cy="443605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B1E1AAF2-6467-4460-B5E5-8A859FBC69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16" y="4690662"/>
            <a:ext cx="706302" cy="706302"/>
          </a:xfrm>
          <a:prstGeom prst="rect">
            <a:avLst/>
          </a:prstGeom>
        </p:spPr>
      </p:pic>
      <p:pic>
        <p:nvPicPr>
          <p:cNvPr id="13" name="Picture 12">
            <a:hlinkClick r:id="rId7"/>
            <a:extLst>
              <a:ext uri="{FF2B5EF4-FFF2-40B4-BE49-F238E27FC236}">
                <a16:creationId xmlns:a16="http://schemas.microsoft.com/office/drawing/2014/main" id="{AE1A56C7-0C12-4F06-B97B-BB5A256C064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204" y="4795501"/>
            <a:ext cx="883906" cy="496628"/>
          </a:xfrm>
          <a:prstGeom prst="rect">
            <a:avLst/>
          </a:prstGeom>
        </p:spPr>
      </p:pic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9480FE53-1AFE-49FF-87E0-086535CB17B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11" y="1162057"/>
            <a:ext cx="2850373" cy="12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7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26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84569"/>
            <a:ext cx="10058400" cy="46845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901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01285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D306814C-787C-445D-9AA0-E9BD6BE0225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434BDF3-F2DA-458B-89E6-4406AA253856}"/>
              </a:ext>
            </a:extLst>
          </p:cNvPr>
          <p:cNvSpPr txBox="1">
            <a:spLocks/>
          </p:cNvSpPr>
          <p:nvPr userDrawn="1"/>
        </p:nvSpPr>
        <p:spPr>
          <a:xfrm>
            <a:off x="560509" y="6661150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2020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342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8" r:id="rId3"/>
    <p:sldLayoutId id="2147483749" r:id="rId4"/>
    <p:sldLayoutId id="2147483750" r:id="rId5"/>
    <p:sldLayoutId id="2147483752" r:id="rId6"/>
    <p:sldLayoutId id="2147483753" r:id="rId7"/>
    <p:sldLayoutId id="2147483751" r:id="rId8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monkey.com/r/HNQ96MY" TargetMode="External"/><Relationship Id="rId7" Type="http://schemas.openxmlformats.org/officeDocument/2006/relationships/hyperlink" Target="mailto:smahoney@mitre.org" TargetMode="External"/><Relationship Id="rId2" Type="http://schemas.openxmlformats.org/officeDocument/2006/relationships/hyperlink" Target="https://www.hl7.org/events/fhir/connectathon/2020/0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izvi@mitre.org" TargetMode="External"/><Relationship Id="rId5" Type="http://schemas.openxmlformats.org/officeDocument/2006/relationships/hyperlink" Target="mailto:dwhill@mitre.org" TargetMode="External"/><Relationship Id="rId4" Type="http://schemas.openxmlformats.org/officeDocument/2006/relationships/hyperlink" Target="https://confluence.hl7.org/display/FHIR/2020-05+PACIO-eLTSS+Post-Acute+Care+Transition+Summar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5513-94CB-4FED-A2E0-41E7E0D8B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Leadership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134BC-0915-4BFB-A6E9-9DB2044B0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5/6/20</a:t>
            </a:r>
          </a:p>
        </p:txBody>
      </p:sp>
    </p:spTree>
    <p:extLst>
      <p:ext uri="{BB962C8B-B14F-4D97-AF65-F5344CB8AC3E}">
        <p14:creationId xmlns:p14="http://schemas.microsoft.com/office/powerpoint/2010/main" val="49729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1734-7175-4F01-BBBA-17329DFD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HL7 May Connectathon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C5FA-91CD-4D2C-A6CA-2DE6E28D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4564"/>
            <a:ext cx="10058400" cy="50454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To participate in the connectathon, register online at:</a:t>
            </a:r>
          </a:p>
          <a:p>
            <a:pPr lvl="1"/>
            <a:r>
              <a:rPr lang="en-US" u="sng" dirty="0">
                <a:hlinkClick r:id="rId2"/>
              </a:rPr>
              <a:t>https://www.hl7.org/events/fhir/connectathon/2020/05/</a:t>
            </a:r>
            <a:endParaRPr lang="en-US" u="sng" dirty="0"/>
          </a:p>
          <a:p>
            <a:pPr lvl="1"/>
            <a:r>
              <a:rPr lang="en-US" dirty="0"/>
              <a:t>Online registration is available until the end of the day E.T. on Tuesday, May 12th</a:t>
            </a:r>
          </a:p>
          <a:p>
            <a:pPr lvl="1"/>
            <a:r>
              <a:rPr lang="en-US" dirty="0"/>
              <a:t>Don’t forget to complete the </a:t>
            </a:r>
            <a:r>
              <a:rPr lang="en-US" dirty="0">
                <a:hlinkClick r:id="rId3"/>
              </a:rPr>
              <a:t>HL7 Pre Connectathon Survey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Track interest</a:t>
            </a:r>
          </a:p>
          <a:p>
            <a:pPr lvl="1"/>
            <a:endParaRPr lang="en-US" dirty="0"/>
          </a:p>
          <a:p>
            <a:pPr marL="0">
              <a:buNone/>
            </a:pPr>
            <a:r>
              <a:rPr lang="en-US" b="1" dirty="0"/>
              <a:t>Track Information</a:t>
            </a:r>
          </a:p>
          <a:p>
            <a:pPr lvl="1"/>
            <a:r>
              <a:rPr lang="en-US" dirty="0"/>
              <a:t>2020-05 PACIO-eLTSS Post-Acute Care Transition Summary Track</a:t>
            </a:r>
          </a:p>
          <a:p>
            <a:pPr lvl="1"/>
            <a:r>
              <a:rPr lang="en-US" dirty="0"/>
              <a:t>Confluence page: </a:t>
            </a:r>
            <a:r>
              <a:rPr lang="en-US" dirty="0">
                <a:hlinkClick r:id="rId4"/>
              </a:rPr>
              <a:t>https://confluence.hl7.org/display/FHIR/2020-05+PACIO-eLTSS+Post-Acute+Care+Transition+Summary</a:t>
            </a:r>
            <a:endParaRPr lang="en-US" dirty="0"/>
          </a:p>
          <a:p>
            <a:pPr lvl="1"/>
            <a:r>
              <a:rPr lang="en-US" dirty="0"/>
              <a:t>Webinar was hosted on Thursday, April 30th</a:t>
            </a:r>
          </a:p>
          <a:p>
            <a:pPr lvl="2"/>
            <a:r>
              <a:rPr lang="en-US" dirty="0"/>
              <a:t>The webinar has been posted on the track page</a:t>
            </a:r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Track Leads</a:t>
            </a:r>
          </a:p>
          <a:p>
            <a:r>
              <a:rPr lang="en-US" b="1" dirty="0"/>
              <a:t> Dave Hill </a:t>
            </a:r>
            <a:r>
              <a:rPr lang="en-US" dirty="0">
                <a:hlinkClick r:id="rId5"/>
              </a:rPr>
              <a:t>dwhill@mitre.org</a:t>
            </a:r>
            <a:endParaRPr lang="en-US" b="1" dirty="0"/>
          </a:p>
          <a:p>
            <a:r>
              <a:rPr lang="en-US" b="1" dirty="0"/>
              <a:t> Siama Rizvi </a:t>
            </a:r>
            <a:r>
              <a:rPr lang="en-US" dirty="0">
                <a:hlinkClick r:id="rId6"/>
              </a:rPr>
              <a:t>rizvi@mitre.org</a:t>
            </a:r>
            <a:endParaRPr lang="en-US" b="1" dirty="0"/>
          </a:p>
          <a:p>
            <a:r>
              <a:rPr lang="en-US" b="1" dirty="0"/>
              <a:t> Sean Mahoney </a:t>
            </a:r>
            <a:r>
              <a:rPr lang="en-US" u="sng" dirty="0">
                <a:hlinkClick r:id="rId7"/>
              </a:rPr>
              <a:t>smahoney@mitre.org</a:t>
            </a:r>
            <a:endParaRPr lang="en-US" b="1" dirty="0"/>
          </a:p>
          <a:p>
            <a:pPr marL="251460" indent="-34290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885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6470-46F7-42B2-9C78-1DFB3481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Communication Channels for Track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5700-0489-4245-B69F-1218F7D1F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4564"/>
            <a:ext cx="10058400" cy="5241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Zulip</a:t>
            </a:r>
          </a:p>
          <a:p>
            <a:r>
              <a:rPr lang="en-US" dirty="0"/>
              <a:t> Channel name: </a:t>
            </a:r>
            <a:r>
              <a:rPr lang="en-US" b="1" dirty="0"/>
              <a:t>#Post-Acute Care</a:t>
            </a:r>
          </a:p>
          <a:p>
            <a:pPr lvl="1"/>
            <a:r>
              <a:rPr lang="en-US" dirty="0"/>
              <a:t>communicate here when discussing anything related to the Implementation Guide (IG), Reference Implementation (RI) or for general track discussions</a:t>
            </a:r>
          </a:p>
          <a:p>
            <a:pPr lvl="1"/>
            <a:endParaRPr lang="en-US" dirty="0"/>
          </a:p>
          <a:p>
            <a:pPr marL="0">
              <a:buNone/>
            </a:pPr>
            <a:r>
              <a:rPr lang="en-US" sz="2800" b="1" dirty="0">
                <a:solidFill>
                  <a:srgbClr val="00B050"/>
                </a:solidFill>
              </a:rPr>
              <a:t>Slack</a:t>
            </a:r>
          </a:p>
          <a:p>
            <a:r>
              <a:rPr lang="en-US" dirty="0"/>
              <a:t>Workspace: pacioproject </a:t>
            </a:r>
          </a:p>
          <a:p>
            <a:r>
              <a:rPr lang="en-US" dirty="0"/>
              <a:t> Channel name: </a:t>
            </a:r>
            <a:r>
              <a:rPr lang="en-US" b="1" dirty="0"/>
              <a:t>#general</a:t>
            </a:r>
          </a:p>
          <a:p>
            <a:pPr lvl="1"/>
            <a:r>
              <a:rPr lang="en-US" dirty="0"/>
              <a:t>communicate here when discussing anything administrative items, logistical items and for cross track coordination 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50"/>
                </a:solidFill>
              </a:rPr>
              <a:t>JIRA</a:t>
            </a:r>
          </a:p>
          <a:p>
            <a:r>
              <a:rPr lang="en-US" sz="2100" dirty="0"/>
              <a:t> </a:t>
            </a:r>
            <a:r>
              <a:rPr lang="en-US" sz="1800" dirty="0"/>
              <a:t>communicate here when recording and discussing any bugs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0338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6902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  <fiscal_year xmlns="ba9988bd-10e2-4a39-8d16-ed6eb9f9083e">FY19</fiscal_year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305FB80C47976C4B916AEC60E81206C0" ma:contentTypeVersion="3" ma:contentTypeDescription="Materials and documents that contain MITRE authored content and other content directly attributable to MITRE and its work" ma:contentTypeScope="" ma:versionID="2a92e56f0ad5ad08dc37a23d9f09ec13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ba9988bd-10e2-4a39-8d16-ed6eb9f9083e" targetNamespace="http://schemas.microsoft.com/office/2006/metadata/properties" ma:root="true" ma:fieldsID="534764579952a550a42652e8a364ba6e" ns1:_="" ns2:_="" ns3:_="">
    <xsd:import namespace="http://schemas.microsoft.com/sharepoint/v3"/>
    <xsd:import namespace="http://schemas.microsoft.com/sharepoint/v3/fields"/>
    <xsd:import namespace="ba9988bd-10e2-4a39-8d16-ed6eb9f9083e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fiscal_year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988bd-10e2-4a39-8d16-ed6eb9f9083e" elementFormDefault="qualified">
    <xsd:import namespace="http://schemas.microsoft.com/office/2006/documentManagement/types"/>
    <xsd:import namespace="http://schemas.microsoft.com/office/infopath/2007/PartnerControls"/>
    <xsd:element name="fiscal_year" ma:index="12" ma:displayName="Fiscal Year" ma:default="FY19" ma:format="Dropdown" ma:internalName="fiscal_year">
      <xsd:simpleType>
        <xsd:restriction base="dms:Choice">
          <xsd:enumeration value="FY19"/>
          <xsd:enumeration value="FY20"/>
        </xsd:restriction>
      </xsd:simpleType>
    </xsd:element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E8D78E-39BA-483A-8E39-C729C3CA31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177AB0-ECC3-4C09-AC27-673822FBE673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9ECA65DC-3BF8-42D4-A166-237AC00FD0F5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3"/>
    <ds:schemaRef ds:uri="http://schemas.microsoft.com/sharepoint/v3/fields"/>
    <ds:schemaRef ds:uri="ba9988bd-10e2-4a39-8d16-ed6eb9f9083e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0EE9ACD0-5E4B-42C0-8D0B-92E7654B8C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ba9988bd-10e2-4a39-8d16-ed6eb9f908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212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Retrospect</vt:lpstr>
      <vt:lpstr>Leadership Update</vt:lpstr>
      <vt:lpstr>Virtual HL7 May Connectathon</vt:lpstr>
      <vt:lpstr>Communication Channels for Track Participants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HL7/CMS Connectathon</dc:title>
  <dc:creator>Rizvi, Siama</dc:creator>
  <cp:lastModifiedBy>Slater, Leina S</cp:lastModifiedBy>
  <cp:revision>58</cp:revision>
  <dcterms:created xsi:type="dcterms:W3CDTF">2020-01-03T18:03:29Z</dcterms:created>
  <dcterms:modified xsi:type="dcterms:W3CDTF">2020-05-12T18:43:57Z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0x010100823A99C636F7423283FB0D200866C61300305FB80C47976C4B916AEC60E81206C0</vt:lpwstr>
  </property>
</Properties>
</file>