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4"/>
    <p:sldMasterId id="2147483684" r:id="rId5"/>
    <p:sldMasterId id="2147483709" r:id="rId6"/>
  </p:sldMasterIdLst>
  <p:notesMasterIdLst>
    <p:notesMasterId r:id="rId37"/>
  </p:notesMasterIdLst>
  <p:sldIdLst>
    <p:sldId id="704" r:id="rId7"/>
    <p:sldId id="781" r:id="rId8"/>
    <p:sldId id="782" r:id="rId9"/>
    <p:sldId id="729" r:id="rId10"/>
    <p:sldId id="732" r:id="rId11"/>
    <p:sldId id="778" r:id="rId12"/>
    <p:sldId id="735" r:id="rId13"/>
    <p:sldId id="736" r:id="rId14"/>
    <p:sldId id="784" r:id="rId15"/>
    <p:sldId id="780" r:id="rId16"/>
    <p:sldId id="786" r:id="rId17"/>
    <p:sldId id="785" r:id="rId18"/>
    <p:sldId id="787" r:id="rId19"/>
    <p:sldId id="758" r:id="rId20"/>
    <p:sldId id="783" r:id="rId21"/>
    <p:sldId id="740" r:id="rId22"/>
    <p:sldId id="741" r:id="rId23"/>
    <p:sldId id="770" r:id="rId24"/>
    <p:sldId id="258" r:id="rId25"/>
    <p:sldId id="796" r:id="rId26"/>
    <p:sldId id="266" r:id="rId27"/>
    <p:sldId id="272" r:id="rId28"/>
    <p:sldId id="797" r:id="rId29"/>
    <p:sldId id="798" r:id="rId30"/>
    <p:sldId id="799" r:id="rId31"/>
    <p:sldId id="795" r:id="rId32"/>
    <p:sldId id="800" r:id="rId33"/>
    <p:sldId id="789" r:id="rId34"/>
    <p:sldId id="788" r:id="rId35"/>
    <p:sldId id="8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0383A0A-3217-44CC-9494-FCC33FCEB32D}">
          <p14:sldIdLst>
            <p14:sldId id="704"/>
            <p14:sldId id="781"/>
            <p14:sldId id="782"/>
            <p14:sldId id="729"/>
          </p14:sldIdLst>
        </p14:section>
        <p14:section name="Post-Acute Care Background" id="{D2E805E9-E80E-400D-B82A-A17464F12B99}">
          <p14:sldIdLst>
            <p14:sldId id="732"/>
            <p14:sldId id="778"/>
            <p14:sldId id="735"/>
            <p14:sldId id="736"/>
          </p14:sldIdLst>
        </p14:section>
        <p14:section name="Data Element Library" id="{7AC7B434-F945-4F3E-BCD8-4C9A17328F10}">
          <p14:sldIdLst>
            <p14:sldId id="784"/>
            <p14:sldId id="780"/>
            <p14:sldId id="786"/>
            <p14:sldId id="785"/>
            <p14:sldId id="787"/>
            <p14:sldId id="758"/>
          </p14:sldIdLst>
        </p14:section>
        <p14:section name="Interoperability" id="{03037962-8277-4704-AC90-0560303A308A}">
          <p14:sldIdLst>
            <p14:sldId id="783"/>
            <p14:sldId id="740"/>
            <p14:sldId id="741"/>
          </p14:sldIdLst>
        </p14:section>
        <p14:section name="PACIO/FHIR Development" id="{6DBB3559-3DCC-4FAA-A822-1D23BF707488}">
          <p14:sldIdLst>
            <p14:sldId id="770"/>
            <p14:sldId id="258"/>
            <p14:sldId id="796"/>
            <p14:sldId id="266"/>
            <p14:sldId id="272"/>
            <p14:sldId id="797"/>
            <p14:sldId id="798"/>
            <p14:sldId id="799"/>
            <p14:sldId id="795"/>
            <p14:sldId id="800"/>
            <p14:sldId id="789"/>
            <p14:sldId id="788"/>
            <p14:sldId id="801"/>
          </p14:sldIdLst>
        </p14:section>
        <p14:section name="Extras" id="{543047AA-655B-40DC-B998-A40B4C79A6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Pratt" initials="MP" lastIdx="7" clrIdx="0"/>
  <p:cmAuthor id="1" name="Dougherty, Michelle" initials="DM" lastIdx="3" clrIdx="1"/>
  <p:cmAuthor id="2" name="jboel" initials="j" lastIdx="6" clrIdx="2"/>
  <p:cmAuthor id="3" name="gstone" initials="g" lastIdx="1" clrIdx="3"/>
  <p:cmAuthor id="4" name="Beth Connor" initials="BC" lastIdx="54" clrIdx="4"/>
  <p:cmAuthor id="5" name="Jennifer Kennedy" initials="JK" lastIdx="1" clrIdx="5">
    <p:extLst>
      <p:ext uri="{19B8F6BF-5375-455C-9EA6-DF929625EA0E}">
        <p15:presenceInfo xmlns:p15="http://schemas.microsoft.com/office/powerpoint/2012/main" userId="S-1-5-21-1454471165-688789844-1708537768-23125" providerId="AD"/>
      </p:ext>
    </p:extLst>
  </p:cmAuthor>
  <p:cmAuthor id="6" name="Michelle Dougherty" initials="MD" lastIdx="3" clrIdx="6">
    <p:extLst>
      <p:ext uri="{19B8F6BF-5375-455C-9EA6-DF929625EA0E}">
        <p15:presenceInfo xmlns:p15="http://schemas.microsoft.com/office/powerpoint/2012/main" userId="Michelle Dougherty" providerId="None"/>
      </p:ext>
    </p:extLst>
  </p:cmAuthor>
  <p:cmAuthor id="7" name="jkennedy" initials="jrk" lastIdx="22" clrIdx="7">
    <p:extLst>
      <p:ext uri="{19B8F6BF-5375-455C-9EA6-DF929625EA0E}">
        <p15:presenceInfo xmlns:p15="http://schemas.microsoft.com/office/powerpoint/2012/main" userId="jkennedy" providerId="None"/>
      </p:ext>
    </p:extLst>
  </p:cmAuthor>
  <p:cmAuthor id="8" name="Rachel Lopez" initials="RL" lastIdx="10" clrIdx="8">
    <p:extLst>
      <p:ext uri="{19B8F6BF-5375-455C-9EA6-DF929625EA0E}">
        <p15:presenceInfo xmlns:p15="http://schemas.microsoft.com/office/powerpoint/2012/main" userId="Rachel Lopez" providerId="None"/>
      </p:ext>
    </p:extLst>
  </p:cmAuthor>
  <p:cmAuthor id="9" name="Levi Castle" initials="LC" lastIdx="8" clrIdx="9">
    <p:extLst>
      <p:ext uri="{19B8F6BF-5375-455C-9EA6-DF929625EA0E}">
        <p15:presenceInfo xmlns:p15="http://schemas.microsoft.com/office/powerpoint/2012/main" userId="Levi Castle" providerId="None"/>
      </p:ext>
    </p:extLst>
  </p:cmAuthor>
  <p:cmAuthor id="10" name="STELLA MANDL" initials="SM" lastIdx="3" clrIdx="10">
    <p:extLst>
      <p:ext uri="{19B8F6BF-5375-455C-9EA6-DF929625EA0E}">
        <p15:presenceInfo xmlns:p15="http://schemas.microsoft.com/office/powerpoint/2012/main" userId="S-1-5-21-4095628063-3556742122-3606576086-70153" providerId="AD"/>
      </p:ext>
    </p:extLst>
  </p:cmAuthor>
  <p:cmAuthor id="11" name="Qudsi, Hibah" initials="QH" lastIdx="2" clrIdx="11">
    <p:extLst>
      <p:ext uri="{19B8F6BF-5375-455C-9EA6-DF929625EA0E}">
        <p15:presenceInfo xmlns:p15="http://schemas.microsoft.com/office/powerpoint/2012/main" userId="S::HQUDSI@MITRE.ORG::9d76da78-2090-426a-9fa3-a54baf882139" providerId="AD"/>
      </p:ext>
    </p:extLst>
  </p:cmAuthor>
  <p:cmAuthor id="12" name="David Hill" initials="DH" lastIdx="9" clrIdx="12">
    <p:extLst>
      <p:ext uri="{19B8F6BF-5375-455C-9EA6-DF929625EA0E}">
        <p15:presenceInfo xmlns:p15="http://schemas.microsoft.com/office/powerpoint/2012/main" userId="David Hill" providerId="None"/>
      </p:ext>
    </p:extLst>
  </p:cmAuthor>
  <p:cmAuthor id="13" name="Rizvi, Siama" initials="RS" lastIdx="10" clrIdx="13">
    <p:extLst>
      <p:ext uri="{19B8F6BF-5375-455C-9EA6-DF929625EA0E}">
        <p15:presenceInfo xmlns:p15="http://schemas.microsoft.com/office/powerpoint/2012/main" userId="S::RIZVI@MITRE.ORG::a30a8b9a-5391-4b15-b2e0-f92c41bca009" providerId="AD"/>
      </p:ext>
    </p:extLst>
  </p:cmAuthor>
  <p:cmAuthor id="14" name="Skopac, Jessica S" initials="SJS" lastIdx="9" clrIdx="14">
    <p:extLst>
      <p:ext uri="{19B8F6BF-5375-455C-9EA6-DF929625EA0E}">
        <p15:presenceInfo xmlns:p15="http://schemas.microsoft.com/office/powerpoint/2012/main" userId="S::JSKOPAC@MITRE.ORG::634fd837-4742-4121-9b4d-8524b41d18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C97"/>
    <a:srgbClr val="3F8FEF"/>
    <a:srgbClr val="FF5050"/>
    <a:srgbClr val="D1403C"/>
    <a:srgbClr val="000099"/>
    <a:srgbClr val="F0F5FF"/>
    <a:srgbClr val="E5EEFF"/>
    <a:srgbClr val="0E55AA"/>
    <a:srgbClr val="64A4F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18" autoAdjust="0"/>
    <p:restoredTop sz="94249" autoAdjust="0"/>
  </p:normalViewPr>
  <p:slideViewPr>
    <p:cSldViewPr>
      <p:cViewPr varScale="1">
        <p:scale>
          <a:sx n="69" d="100"/>
          <a:sy n="69" d="100"/>
        </p:scale>
        <p:origin x="1170" y="66"/>
      </p:cViewPr>
      <p:guideLst>
        <p:guide orient="horz" pos="2160"/>
        <p:guide pos="2880"/>
      </p:guideLst>
    </p:cSldViewPr>
  </p:slideViewPr>
  <p:outlineViewPr>
    <p:cViewPr>
      <p:scale>
        <a:sx n="33" d="100"/>
        <a:sy n="33" d="100"/>
      </p:scale>
      <p:origin x="0" y="-26490"/>
    </p:cViewPr>
  </p:outlineViewPr>
  <p:notesTextViewPr>
    <p:cViewPr>
      <p:scale>
        <a:sx n="150" d="100"/>
        <a:sy n="150" d="100"/>
      </p:scale>
      <p:origin x="0" y="0"/>
    </p:cViewPr>
  </p:notesTextViewPr>
  <p:sorterViewPr>
    <p:cViewPr varScale="1">
      <p:scale>
        <a:sx n="1" d="1"/>
        <a:sy n="1" d="1"/>
      </p:scale>
      <p:origin x="0" y="-10422"/>
    </p:cViewPr>
  </p:sorterViewPr>
  <p:notesViewPr>
    <p:cSldViewPr>
      <p:cViewPr varScale="1">
        <p:scale>
          <a:sx n="69" d="100"/>
          <a:sy n="69" d="100"/>
        </p:scale>
        <p:origin x="-32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HHA</a:t>
            </a:r>
          </a:p>
        </c:rich>
      </c:tx>
      <c:layout>
        <c:manualLayout>
          <c:xMode val="edge"/>
          <c:yMode val="edge"/>
          <c:x val="0.43406161922067432"/>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48757937515875"/>
          <c:y val="0.12730102053808132"/>
          <c:w val="0.55643384836140619"/>
          <c:h val="0.87006019925601696"/>
        </c:manualLayout>
      </c:layout>
      <c:pieChart>
        <c:varyColors val="1"/>
        <c:ser>
          <c:idx val="0"/>
          <c:order val="0"/>
          <c:tx>
            <c:strRef>
              <c:f>'Fig 1 EHR_Use'!$A$2</c:f>
              <c:strCache>
                <c:ptCount val="1"/>
                <c:pt idx="0">
                  <c:v>HHA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6C8-46DB-89FB-62CDC5542A7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6C8-46DB-89FB-62CDC5542A72}"/>
              </c:ext>
            </c:extLst>
          </c:dPt>
          <c:dLbls>
            <c:dLbl>
              <c:idx val="0"/>
              <c:layout>
                <c:manualLayout>
                  <c:x val="-0.17536065134513093"/>
                  <c:y val="-0.2274829518678495"/>
                </c:manualLayout>
              </c:layout>
              <c:tx>
                <c:rich>
                  <a:bodyPr/>
                  <a:lstStyle/>
                  <a:p>
                    <a:r>
                      <a:rPr lang="en-US" dirty="0"/>
                      <a:t>EHR </a:t>
                    </a:r>
                  </a:p>
                  <a:p>
                    <a:fld id="{78D6D201-E498-43E8-9F9B-A7A6CFAE8688}" type="VALUE">
                      <a:rPr lang="en-US"/>
                      <a:pPr/>
                      <a:t>[VALUE]</a:t>
                    </a:fld>
                    <a:r>
                      <a:rPr lang="en-US" dirty="0"/>
                      <a:t>*</a:t>
                    </a: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25919216232418796"/>
                      <c:h val="0.27287473655181022"/>
                    </c:manualLayout>
                  </c15:layout>
                  <c15:dlblFieldTable/>
                  <c15:showDataLabelsRange val="0"/>
                </c:ext>
                <c:ext xmlns:c16="http://schemas.microsoft.com/office/drawing/2014/chart" uri="{C3380CC4-5D6E-409C-BE32-E72D297353CC}">
                  <c16:uniqueId val="{00000001-36C8-46DB-89FB-62CDC5542A72}"/>
                </c:ext>
              </c:extLst>
            </c:dLbl>
            <c:dLbl>
              <c:idx val="1"/>
              <c:layout>
                <c:manualLayout>
                  <c:x val="0.21731220833064901"/>
                  <c:y val="0.20818773800963711"/>
                </c:manualLayout>
              </c:layout>
              <c:tx>
                <c:rich>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r>
                      <a:rPr lang="en-US" sz="1200" dirty="0"/>
                      <a:t>No EHR 22%</a:t>
                    </a:r>
                  </a:p>
                </c:rich>
              </c:tx>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24667946287913545"/>
                      <c:h val="0.41926217307735325"/>
                    </c:manualLayout>
                  </c15:layout>
                </c:ext>
                <c:ext xmlns:c16="http://schemas.microsoft.com/office/drawing/2014/chart" uri="{C3380CC4-5D6E-409C-BE32-E72D297353CC}">
                  <c16:uniqueId val="{00000003-36C8-46DB-89FB-62CDC5542A72}"/>
                </c:ext>
              </c:extLst>
            </c:dLbl>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'Fig 1 EHR_Use'!$B$1:$C$1</c:f>
              <c:strCache>
                <c:ptCount val="2"/>
                <c:pt idx="0">
                  <c:v>Yes</c:v>
                </c:pt>
                <c:pt idx="1">
                  <c:v>No</c:v>
                </c:pt>
              </c:strCache>
            </c:strRef>
          </c:cat>
          <c:val>
            <c:numRef>
              <c:f>'Fig 1 EHR_Use'!$B$2:$C$2</c:f>
              <c:numCache>
                <c:formatCode>0%</c:formatCode>
                <c:ptCount val="2"/>
                <c:pt idx="0">
                  <c:v>0.78</c:v>
                </c:pt>
                <c:pt idx="1">
                  <c:v>0.22</c:v>
                </c:pt>
              </c:numCache>
            </c:numRef>
          </c:val>
          <c:extLst>
            <c:ext xmlns:c16="http://schemas.microsoft.com/office/drawing/2014/chart" uri="{C3380CC4-5D6E-409C-BE32-E72D297353CC}">
              <c16:uniqueId val="{00000004-36C8-46DB-89FB-62CDC5542A7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9551586278915405"/>
          <c:y val="2.4783045041024132E-3"/>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8080954166443478"/>
          <c:y val="0.23378388633711603"/>
          <c:w val="0.6056538872835997"/>
          <c:h val="0.6103869886884622"/>
        </c:manualLayout>
      </c:layout>
      <c:pieChart>
        <c:varyColors val="1"/>
        <c:ser>
          <c:idx val="0"/>
          <c:order val="0"/>
          <c:tx>
            <c:strRef>
              <c:f>'Fig 1 EHR_Use'!$A$5</c:f>
              <c:strCache>
                <c:ptCount val="1"/>
                <c:pt idx="0">
                  <c:v>SNF</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0CE-42E6-8582-070233CF2646}"/>
              </c:ext>
            </c:extLst>
          </c:dPt>
          <c:dPt>
            <c:idx val="1"/>
            <c:bubble3D val="0"/>
            <c:explosion val="4"/>
            <c:spPr>
              <a:solidFill>
                <a:schemeClr val="accent2"/>
              </a:solidFill>
              <a:ln w="19050">
                <a:solidFill>
                  <a:schemeClr val="lt1"/>
                </a:solidFill>
              </a:ln>
              <a:effectLst/>
            </c:spPr>
            <c:extLst>
              <c:ext xmlns:c16="http://schemas.microsoft.com/office/drawing/2014/chart" uri="{C3380CC4-5D6E-409C-BE32-E72D297353CC}">
                <c16:uniqueId val="{00000003-60CE-42E6-8582-070233CF2646}"/>
              </c:ext>
            </c:extLst>
          </c:dPt>
          <c:dLbls>
            <c:dLbl>
              <c:idx val="0"/>
              <c:layout>
                <c:manualLayout>
                  <c:x val="-0.18546425014684134"/>
                  <c:y val="-0.11795440572083134"/>
                </c:manualLayout>
              </c:layout>
              <c:tx>
                <c:rich>
                  <a:bodyPr/>
                  <a:lstStyle/>
                  <a:p>
                    <a:r>
                      <a:rPr lang="en-US" dirty="0"/>
                      <a:t>EHR</a:t>
                    </a:r>
                  </a:p>
                  <a:p>
                    <a:r>
                      <a:rPr lang="en-US" dirty="0"/>
                      <a:t> </a:t>
                    </a:r>
                    <a:fld id="{0E983CB3-1CEF-467D-9A1E-15273A7C31D8}" type="VALUE">
                      <a:rPr lang="en-US"/>
                      <a:pPr/>
                      <a:t>[VALUE]</a:t>
                    </a:fld>
                    <a:endParaRPr lang="en-US" dirty="0"/>
                  </a:p>
                </c:rich>
              </c:tx>
              <c:showLegendKey val="0"/>
              <c:showVal val="1"/>
              <c:showCatName val="0"/>
              <c:showSerName val="0"/>
              <c:showPercent val="0"/>
              <c:showBubbleSize val="0"/>
              <c:separator> </c:separator>
              <c:extLst>
                <c:ext xmlns:c15="http://schemas.microsoft.com/office/drawing/2012/chart" uri="{CE6537A1-D6FC-4f65-9D91-7224C49458BB}">
                  <c15:layout>
                    <c:manualLayout>
                      <c:w val="0.2302026532397736"/>
                      <c:h val="0.25537268981273709"/>
                    </c:manualLayout>
                  </c15:layout>
                  <c15:dlblFieldTable/>
                  <c15:showDataLabelsRange val="0"/>
                </c:ext>
                <c:ext xmlns:c16="http://schemas.microsoft.com/office/drawing/2014/chart" uri="{C3380CC4-5D6E-409C-BE32-E72D297353CC}">
                  <c16:uniqueId val="{00000001-60CE-42E6-8582-070233CF2646}"/>
                </c:ext>
              </c:extLst>
            </c:dLbl>
            <c:dLbl>
              <c:idx val="1"/>
              <c:layout>
                <c:manualLayout>
                  <c:x val="0.23033755806701406"/>
                  <c:y val="0.13162953298663846"/>
                </c:manualLayout>
              </c:layout>
              <c:tx>
                <c:rich>
                  <a:bodyPr/>
                  <a:lstStyle/>
                  <a:p>
                    <a:r>
                      <a:rPr lang="en-US" dirty="0"/>
                      <a:t>No EHR </a:t>
                    </a:r>
                    <a:fld id="{2E0C49A6-F2E3-41B2-9D95-8089507B324B}" type="VALUE">
                      <a:rPr lang="en-US"/>
                      <a:pPr/>
                      <a:t>[VALUE]</a:t>
                    </a:fld>
                    <a:endParaRPr lang="en-US" dirty="0"/>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60CE-42E6-8582-070233CF2646}"/>
                </c:ext>
              </c:extLst>
            </c:dLbl>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'Fig 1 EHR_Use'!$B$4:$C$4</c:f>
              <c:strCache>
                <c:ptCount val="2"/>
                <c:pt idx="0">
                  <c:v>Yes</c:v>
                </c:pt>
                <c:pt idx="1">
                  <c:v>No</c:v>
                </c:pt>
              </c:strCache>
            </c:strRef>
          </c:cat>
          <c:val>
            <c:numRef>
              <c:f>'Fig 1 EHR_Use'!$B$5:$C$5</c:f>
              <c:numCache>
                <c:formatCode>0%</c:formatCode>
                <c:ptCount val="2"/>
                <c:pt idx="0">
                  <c:v>0.66</c:v>
                </c:pt>
                <c:pt idx="1">
                  <c:v>0.34</c:v>
                </c:pt>
              </c:numCache>
            </c:numRef>
          </c:val>
          <c:extLst>
            <c:ext xmlns:c16="http://schemas.microsoft.com/office/drawing/2014/chart" uri="{C3380CC4-5D6E-409C-BE32-E72D297353CC}">
              <c16:uniqueId val="{00000004-60CE-42E6-8582-070233CF264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33753130228745326"/>
          <c:w val="0.98859129229935572"/>
          <c:h val="0.30081975497187008"/>
        </c:manualLayout>
      </c:layout>
      <c:barChart>
        <c:barDir val="col"/>
        <c:grouping val="clustered"/>
        <c:varyColors val="0"/>
        <c:ser>
          <c:idx val="0"/>
          <c:order val="0"/>
          <c:tx>
            <c:strRef>
              <c:f>'Fig 4 Interop Domains'!$A$2</c:f>
              <c:strCache>
                <c:ptCount val="1"/>
                <c:pt idx="0">
                  <c:v>HHA</c:v>
                </c:pt>
              </c:strCache>
            </c:strRef>
          </c:tx>
          <c:spPr>
            <a:solidFill>
              <a:schemeClr val="accent1"/>
            </a:solidFill>
            <a:ln>
              <a:noFill/>
            </a:ln>
            <a:effectLst/>
          </c:spPr>
          <c:invertIfNegative val="0"/>
          <c:dLbls>
            <c:dLbl>
              <c:idx val="0"/>
              <c:tx>
                <c:rich>
                  <a:bodyPr/>
                  <a:lstStyle/>
                  <a:p>
                    <a:fld id="{C06AAE59-4F32-437F-A244-68D3B9C032CB}" type="VALUE">
                      <a:rPr lang="en-US" sz="1600"/>
                      <a:pPr/>
                      <a:t>[VALUE]</a:t>
                    </a:fld>
                    <a:r>
                      <a:rPr lang="en-US" sz="1600"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D51-485A-8936-ACF9C00E0824}"/>
                </c:ext>
              </c:extLst>
            </c:dLbl>
            <c:dLbl>
              <c:idx val="1"/>
              <c:tx>
                <c:rich>
                  <a:bodyPr/>
                  <a:lstStyle/>
                  <a:p>
                    <a:fld id="{32BC3156-0843-4B29-B36E-46E8C9BC2421}" type="VALUE">
                      <a:rPr lang="en-US"/>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D51-485A-8936-ACF9C00E0824}"/>
                </c:ext>
              </c:extLst>
            </c:dLbl>
            <c:dLbl>
              <c:idx val="2"/>
              <c:tx>
                <c:rich>
                  <a:bodyPr/>
                  <a:lstStyle/>
                  <a:p>
                    <a:fld id="{0398AABC-6356-4A18-8D48-43F77DB698B0}" type="VALUE">
                      <a:rPr lang="en-US"/>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D51-485A-8936-ACF9C00E0824}"/>
                </c:ext>
              </c:extLst>
            </c:dLbl>
            <c:dLbl>
              <c:idx val="3"/>
              <c:tx>
                <c:rich>
                  <a:bodyPr/>
                  <a:lstStyle/>
                  <a:p>
                    <a:fld id="{0E5FC12E-1452-4C98-8427-C0723067BA86}" type="VALUE">
                      <a:rPr lang="en-US"/>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D51-485A-8936-ACF9C00E0824}"/>
                </c:ext>
              </c:extLst>
            </c:dLbl>
            <c:dLbl>
              <c:idx val="4"/>
              <c:tx>
                <c:rich>
                  <a:bodyPr/>
                  <a:lstStyle/>
                  <a:p>
                    <a:fld id="{00177A61-9118-4A42-9C73-73BCA9D54C67}" type="VALUE">
                      <a:rPr lang="en-US"/>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D51-485A-8936-ACF9C00E0824}"/>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 4 Interop Domains'!$B$1:$F$1</c:f>
              <c:strCache>
                <c:ptCount val="5"/>
                <c:pt idx="0">
                  <c:v>Find</c:v>
                </c:pt>
                <c:pt idx="1">
                  <c:v>Send </c:v>
                </c:pt>
                <c:pt idx="2">
                  <c:v>Receive</c:v>
                </c:pt>
                <c:pt idx="3">
                  <c:v>Integrate</c:v>
                </c:pt>
                <c:pt idx="4">
                  <c:v>Outside Info Available</c:v>
                </c:pt>
              </c:strCache>
            </c:strRef>
          </c:cat>
          <c:val>
            <c:numRef>
              <c:f>'Fig 4 Interop Domains'!$B$2:$F$2</c:f>
              <c:numCache>
                <c:formatCode>0%</c:formatCode>
                <c:ptCount val="5"/>
                <c:pt idx="0">
                  <c:v>0.41</c:v>
                </c:pt>
                <c:pt idx="1">
                  <c:v>0.52</c:v>
                </c:pt>
                <c:pt idx="2">
                  <c:v>0.53</c:v>
                </c:pt>
                <c:pt idx="3">
                  <c:v>0.36</c:v>
                </c:pt>
                <c:pt idx="4">
                  <c:v>0.55000000000000004</c:v>
                </c:pt>
              </c:numCache>
            </c:numRef>
          </c:val>
          <c:extLst>
            <c:ext xmlns:c16="http://schemas.microsoft.com/office/drawing/2014/chart" uri="{C3380CC4-5D6E-409C-BE32-E72D297353CC}">
              <c16:uniqueId val="{00000005-4D51-485A-8936-ACF9C00E0824}"/>
            </c:ext>
          </c:extLst>
        </c:ser>
        <c:ser>
          <c:idx val="1"/>
          <c:order val="1"/>
          <c:tx>
            <c:strRef>
              <c:f>'Fig 4 Interop Domains'!$A$3</c:f>
              <c:strCache>
                <c:ptCount val="1"/>
                <c:pt idx="0">
                  <c:v>SNF</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 4 Interop Domains'!$B$1:$F$1</c:f>
              <c:strCache>
                <c:ptCount val="5"/>
                <c:pt idx="0">
                  <c:v>Find</c:v>
                </c:pt>
                <c:pt idx="1">
                  <c:v>Send </c:v>
                </c:pt>
                <c:pt idx="2">
                  <c:v>Receive</c:v>
                </c:pt>
                <c:pt idx="3">
                  <c:v>Integrate</c:v>
                </c:pt>
                <c:pt idx="4">
                  <c:v>Outside Info Available</c:v>
                </c:pt>
              </c:strCache>
            </c:strRef>
          </c:cat>
          <c:val>
            <c:numRef>
              <c:f>'Fig 4 Interop Domains'!$B$3:$F$3</c:f>
              <c:numCache>
                <c:formatCode>0%</c:formatCode>
                <c:ptCount val="5"/>
                <c:pt idx="0">
                  <c:v>0.27</c:v>
                </c:pt>
                <c:pt idx="1">
                  <c:v>0.41</c:v>
                </c:pt>
                <c:pt idx="2">
                  <c:v>0.41</c:v>
                </c:pt>
                <c:pt idx="3">
                  <c:v>0.18</c:v>
                </c:pt>
                <c:pt idx="4">
                  <c:v>0.48</c:v>
                </c:pt>
              </c:numCache>
            </c:numRef>
          </c:val>
          <c:extLst>
            <c:ext xmlns:c16="http://schemas.microsoft.com/office/drawing/2014/chart" uri="{C3380CC4-5D6E-409C-BE32-E72D297353CC}">
              <c16:uniqueId val="{00000006-4D51-485A-8936-ACF9C00E0824}"/>
            </c:ext>
          </c:extLst>
        </c:ser>
        <c:dLbls>
          <c:showLegendKey val="0"/>
          <c:showVal val="0"/>
          <c:showCatName val="0"/>
          <c:showSerName val="0"/>
          <c:showPercent val="0"/>
          <c:showBubbleSize val="0"/>
        </c:dLbls>
        <c:gapWidth val="219"/>
        <c:overlap val="-27"/>
        <c:axId val="398399544"/>
        <c:axId val="398397584"/>
      </c:barChart>
      <c:catAx>
        <c:axId val="398399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98397584"/>
        <c:crosses val="autoZero"/>
        <c:auto val="1"/>
        <c:lblAlgn val="ctr"/>
        <c:lblOffset val="100"/>
        <c:noMultiLvlLbl val="0"/>
      </c:catAx>
      <c:valAx>
        <c:axId val="398397584"/>
        <c:scaling>
          <c:orientation val="minMax"/>
        </c:scaling>
        <c:delete val="1"/>
        <c:axPos val="l"/>
        <c:numFmt formatCode="0%" sourceLinked="1"/>
        <c:majorTickMark val="none"/>
        <c:minorTickMark val="none"/>
        <c:tickLblPos val="nextTo"/>
        <c:crossAx val="3983995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D6A90-E4B6-4FF8-AE4E-8C16E983D0F8}"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B43DC5CD-C4C2-4A39-B3BE-9D390C2819E5}">
      <dgm:prSet phldrT="[Text]"/>
      <dgm:spPr/>
      <dgm:t>
        <a:bodyPr/>
        <a:lstStyle/>
        <a:p>
          <a:r>
            <a:rPr lang="en-US" dirty="0"/>
            <a:t>Hospitalization</a:t>
          </a:r>
        </a:p>
      </dgm:t>
    </dgm:pt>
    <dgm:pt modelId="{8F1FA3F8-4EF1-4C07-92F0-FC2A73311624}" type="parTrans" cxnId="{AC7799F5-9EC3-4D55-BFBC-076A0F26B3A8}">
      <dgm:prSet/>
      <dgm:spPr/>
      <dgm:t>
        <a:bodyPr/>
        <a:lstStyle/>
        <a:p>
          <a:endParaRPr lang="en-US"/>
        </a:p>
      </dgm:t>
    </dgm:pt>
    <dgm:pt modelId="{772112F6-ADCE-4EDB-AC51-87FF4DE22126}" type="sibTrans" cxnId="{AC7799F5-9EC3-4D55-BFBC-076A0F26B3A8}">
      <dgm:prSet/>
      <dgm:spPr/>
      <dgm:t>
        <a:bodyPr/>
        <a:lstStyle/>
        <a:p>
          <a:endParaRPr lang="en-US"/>
        </a:p>
      </dgm:t>
    </dgm:pt>
    <dgm:pt modelId="{506B54D8-3D83-45DD-9C99-BD6AA3EBBBE9}">
      <dgm:prSet phldrT="[Text]"/>
      <dgm:spPr/>
      <dgm:t>
        <a:bodyPr/>
        <a:lstStyle/>
        <a:p>
          <a:r>
            <a:rPr lang="en-US" dirty="0"/>
            <a:t>HHA (47.8%)</a:t>
          </a:r>
        </a:p>
      </dgm:t>
    </dgm:pt>
    <dgm:pt modelId="{4B4D2FFA-A668-4F91-AB74-6FD272E3E053}" type="parTrans" cxnId="{3B27018D-2110-49B7-BD6E-19B34AF4C1F6}">
      <dgm:prSet/>
      <dgm:spPr/>
      <dgm:t>
        <a:bodyPr/>
        <a:lstStyle/>
        <a:p>
          <a:endParaRPr lang="en-US" dirty="0"/>
        </a:p>
      </dgm:t>
    </dgm:pt>
    <dgm:pt modelId="{4F558A36-02FB-4B63-AF44-ED2CCB8F8D3F}" type="sibTrans" cxnId="{3B27018D-2110-49B7-BD6E-19B34AF4C1F6}">
      <dgm:prSet/>
      <dgm:spPr/>
      <dgm:t>
        <a:bodyPr/>
        <a:lstStyle/>
        <a:p>
          <a:endParaRPr lang="en-US"/>
        </a:p>
      </dgm:t>
    </dgm:pt>
    <dgm:pt modelId="{75EA91F8-9D94-4445-82C2-2E972D093ADF}">
      <dgm:prSet phldrT="[Text]"/>
      <dgm:spPr/>
      <dgm:t>
        <a:bodyPr/>
        <a:lstStyle/>
        <a:p>
          <a:r>
            <a:rPr lang="en-US" dirty="0"/>
            <a:t>SNF (42.1%)</a:t>
          </a:r>
        </a:p>
      </dgm:t>
    </dgm:pt>
    <dgm:pt modelId="{8993F1F2-5C13-44B8-84A5-F6FAA9A86E20}" type="parTrans" cxnId="{AEE266E0-DA00-43B7-91EF-93B6739254DB}">
      <dgm:prSet/>
      <dgm:spPr/>
      <dgm:t>
        <a:bodyPr/>
        <a:lstStyle/>
        <a:p>
          <a:endParaRPr lang="en-US" dirty="0"/>
        </a:p>
      </dgm:t>
    </dgm:pt>
    <dgm:pt modelId="{ACB1BCB9-8E0A-4EDA-8802-B0C004249098}" type="sibTrans" cxnId="{AEE266E0-DA00-43B7-91EF-93B6739254DB}">
      <dgm:prSet/>
      <dgm:spPr/>
      <dgm:t>
        <a:bodyPr/>
        <a:lstStyle/>
        <a:p>
          <a:endParaRPr lang="en-US"/>
        </a:p>
      </dgm:t>
    </dgm:pt>
    <dgm:pt modelId="{40E4029C-E3F7-4391-B9A3-1BEFA3D63C02}">
      <dgm:prSet phldrT="[Text]"/>
      <dgm:spPr/>
      <dgm:t>
        <a:bodyPr/>
        <a:lstStyle/>
        <a:p>
          <a:r>
            <a:rPr lang="en-US" dirty="0"/>
            <a:t>IRF (8.4%)</a:t>
          </a:r>
        </a:p>
      </dgm:t>
    </dgm:pt>
    <dgm:pt modelId="{F294A2CC-0EE9-4AD8-840B-833B7944B236}" type="parTrans" cxnId="{9289BBE1-3CB5-406B-8311-1DF43F5E2567}">
      <dgm:prSet/>
      <dgm:spPr/>
      <dgm:t>
        <a:bodyPr/>
        <a:lstStyle/>
        <a:p>
          <a:endParaRPr lang="en-US" dirty="0"/>
        </a:p>
      </dgm:t>
    </dgm:pt>
    <dgm:pt modelId="{A0C61882-B1C9-4772-A570-B917B2A7A868}" type="sibTrans" cxnId="{9289BBE1-3CB5-406B-8311-1DF43F5E2567}">
      <dgm:prSet/>
      <dgm:spPr/>
      <dgm:t>
        <a:bodyPr/>
        <a:lstStyle/>
        <a:p>
          <a:endParaRPr lang="en-US"/>
        </a:p>
      </dgm:t>
    </dgm:pt>
    <dgm:pt modelId="{E1C3E1C3-45AE-4BDF-BA61-8C1DE11EB7A6}">
      <dgm:prSet phldrT="[Text]"/>
      <dgm:spPr/>
      <dgm:t>
        <a:bodyPr/>
        <a:lstStyle/>
        <a:p>
          <a:r>
            <a:rPr lang="en-US" dirty="0"/>
            <a:t>PAC (45%)</a:t>
          </a:r>
        </a:p>
      </dgm:t>
    </dgm:pt>
    <dgm:pt modelId="{58578A6A-B4A9-49C9-9437-D49B538585F3}" type="parTrans" cxnId="{389C41C6-EC0A-43DA-91A0-BB043AD6D37D}">
      <dgm:prSet/>
      <dgm:spPr/>
      <dgm:t>
        <a:bodyPr/>
        <a:lstStyle/>
        <a:p>
          <a:endParaRPr lang="en-US" dirty="0"/>
        </a:p>
      </dgm:t>
    </dgm:pt>
    <dgm:pt modelId="{8F4B0FAF-744F-4A67-A9FF-20DA9BCFCC83}" type="sibTrans" cxnId="{389C41C6-EC0A-43DA-91A0-BB043AD6D37D}">
      <dgm:prSet/>
      <dgm:spPr/>
      <dgm:t>
        <a:bodyPr/>
        <a:lstStyle/>
        <a:p>
          <a:endParaRPr lang="en-US"/>
        </a:p>
      </dgm:t>
    </dgm:pt>
    <dgm:pt modelId="{CCB2927F-EFF7-40B2-96EB-1D84554B8249}">
      <dgm:prSet phldrT="[Text]"/>
      <dgm:spPr/>
      <dgm:t>
        <a:bodyPr/>
        <a:lstStyle/>
        <a:p>
          <a:r>
            <a:rPr lang="en-US" dirty="0"/>
            <a:t>No PAC services (55%)</a:t>
          </a:r>
        </a:p>
      </dgm:t>
    </dgm:pt>
    <dgm:pt modelId="{3482C1A4-29C6-44FD-B429-0A43D0EBCBD6}" type="parTrans" cxnId="{ADCBD4D4-931F-42C9-B7D7-35708EA6D747}">
      <dgm:prSet/>
      <dgm:spPr/>
      <dgm:t>
        <a:bodyPr/>
        <a:lstStyle/>
        <a:p>
          <a:endParaRPr lang="en-US" dirty="0"/>
        </a:p>
      </dgm:t>
    </dgm:pt>
    <dgm:pt modelId="{27D19082-12C6-48AD-BA56-37D0C45F021D}" type="sibTrans" cxnId="{ADCBD4D4-931F-42C9-B7D7-35708EA6D747}">
      <dgm:prSet/>
      <dgm:spPr/>
      <dgm:t>
        <a:bodyPr/>
        <a:lstStyle/>
        <a:p>
          <a:endParaRPr lang="en-US"/>
        </a:p>
      </dgm:t>
    </dgm:pt>
    <dgm:pt modelId="{4805EFCC-A6DD-4EA6-BDBC-080FFAD80186}">
      <dgm:prSet phldrT="[Text]"/>
      <dgm:spPr/>
      <dgm:t>
        <a:bodyPr/>
        <a:lstStyle/>
        <a:p>
          <a:r>
            <a:rPr lang="en-US" dirty="0"/>
            <a:t>HHA Only (72.3%)</a:t>
          </a:r>
        </a:p>
      </dgm:t>
    </dgm:pt>
    <dgm:pt modelId="{CA40BA44-BD94-455A-87FD-9A971D021D8F}" type="parTrans" cxnId="{29FB34FC-F26A-44D6-9063-065CB4EBFAB2}">
      <dgm:prSet/>
      <dgm:spPr/>
      <dgm:t>
        <a:bodyPr/>
        <a:lstStyle/>
        <a:p>
          <a:endParaRPr lang="en-US" dirty="0"/>
        </a:p>
      </dgm:t>
    </dgm:pt>
    <dgm:pt modelId="{63967462-26F2-4C70-9928-D55607C787EA}" type="sibTrans" cxnId="{29FB34FC-F26A-44D6-9063-065CB4EBFAB2}">
      <dgm:prSet/>
      <dgm:spPr/>
      <dgm:t>
        <a:bodyPr/>
        <a:lstStyle/>
        <a:p>
          <a:endParaRPr lang="en-US"/>
        </a:p>
      </dgm:t>
    </dgm:pt>
    <dgm:pt modelId="{B579E0E0-DE16-48C9-B545-AD87530F3995}">
      <dgm:prSet phldrT="[Text]"/>
      <dgm:spPr/>
      <dgm:t>
        <a:bodyPr/>
        <a:lstStyle/>
        <a:p>
          <a:r>
            <a:rPr lang="en-US" dirty="0"/>
            <a:t>Acute (24.5%)</a:t>
          </a:r>
        </a:p>
      </dgm:t>
    </dgm:pt>
    <dgm:pt modelId="{0BD8CE8D-8A51-442B-AD48-D6313EA5347F}" type="parTrans" cxnId="{F79DEB92-AAFF-42CC-BAD3-A86FF13FEF65}">
      <dgm:prSet/>
      <dgm:spPr/>
      <dgm:t>
        <a:bodyPr/>
        <a:lstStyle/>
        <a:p>
          <a:endParaRPr lang="en-US" dirty="0"/>
        </a:p>
      </dgm:t>
    </dgm:pt>
    <dgm:pt modelId="{C8DC204F-458A-4DB0-A821-512C5BD65BC6}" type="sibTrans" cxnId="{F79DEB92-AAFF-42CC-BAD3-A86FF13FEF65}">
      <dgm:prSet/>
      <dgm:spPr/>
      <dgm:t>
        <a:bodyPr/>
        <a:lstStyle/>
        <a:p>
          <a:endParaRPr lang="en-US"/>
        </a:p>
      </dgm:t>
    </dgm:pt>
    <dgm:pt modelId="{0B7D6781-806D-4BBA-8800-5599285DCC63}">
      <dgm:prSet phldrT="[Text]"/>
      <dgm:spPr/>
      <dgm:t>
        <a:bodyPr/>
        <a:lstStyle/>
        <a:p>
          <a:r>
            <a:rPr lang="en-US" dirty="0"/>
            <a:t>SNF (2.5%)</a:t>
          </a:r>
        </a:p>
      </dgm:t>
    </dgm:pt>
    <dgm:pt modelId="{CB80D479-0545-416C-B7F7-4C387D111869}" type="parTrans" cxnId="{AC10932E-2254-4A5B-A13C-FE88FBA3A522}">
      <dgm:prSet/>
      <dgm:spPr/>
      <dgm:t>
        <a:bodyPr/>
        <a:lstStyle/>
        <a:p>
          <a:endParaRPr lang="en-US" dirty="0"/>
        </a:p>
      </dgm:t>
    </dgm:pt>
    <dgm:pt modelId="{F8665CC9-C29D-4D82-910E-7BDE9D8FA44A}" type="sibTrans" cxnId="{AC10932E-2254-4A5B-A13C-FE88FBA3A522}">
      <dgm:prSet/>
      <dgm:spPr/>
      <dgm:t>
        <a:bodyPr/>
        <a:lstStyle/>
        <a:p>
          <a:endParaRPr lang="en-US"/>
        </a:p>
      </dgm:t>
    </dgm:pt>
    <dgm:pt modelId="{238D54FF-7B5A-4222-9ED6-BECA9D447EFD}">
      <dgm:prSet phldrT="[Text]"/>
      <dgm:spPr/>
      <dgm:t>
        <a:bodyPr/>
        <a:lstStyle/>
        <a:p>
          <a:r>
            <a:rPr lang="en-US" dirty="0"/>
            <a:t>IRF (0.4%)</a:t>
          </a:r>
        </a:p>
      </dgm:t>
    </dgm:pt>
    <dgm:pt modelId="{23F0A0A6-7B20-4C72-9B58-043FAE25EDE2}" type="parTrans" cxnId="{CA7A211D-C283-409E-A800-E2EC9B61E3A9}">
      <dgm:prSet/>
      <dgm:spPr/>
      <dgm:t>
        <a:bodyPr/>
        <a:lstStyle/>
        <a:p>
          <a:endParaRPr lang="en-US" dirty="0"/>
        </a:p>
      </dgm:t>
    </dgm:pt>
    <dgm:pt modelId="{E3582788-E064-4C4F-A0B6-36A2C32799B4}" type="sibTrans" cxnId="{CA7A211D-C283-409E-A800-E2EC9B61E3A9}">
      <dgm:prSet/>
      <dgm:spPr/>
      <dgm:t>
        <a:bodyPr/>
        <a:lstStyle/>
        <a:p>
          <a:endParaRPr lang="en-US"/>
        </a:p>
      </dgm:t>
    </dgm:pt>
    <dgm:pt modelId="{20FB4062-3D56-493C-BD1A-8B0E0C029D25}">
      <dgm:prSet phldrT="[Text]"/>
      <dgm:spPr/>
      <dgm:t>
        <a:bodyPr/>
        <a:lstStyle/>
        <a:p>
          <a:r>
            <a:rPr lang="en-US" dirty="0"/>
            <a:t>LTCH/ LTCH SN (0.2%)</a:t>
          </a:r>
        </a:p>
      </dgm:t>
    </dgm:pt>
    <dgm:pt modelId="{13EBBAFB-640A-4491-BEC7-9A503DF0ACA1}" type="parTrans" cxnId="{1697C4C0-C208-4434-A6C2-1A7E4B75F7B8}">
      <dgm:prSet/>
      <dgm:spPr/>
      <dgm:t>
        <a:bodyPr/>
        <a:lstStyle/>
        <a:p>
          <a:endParaRPr lang="en-US" dirty="0"/>
        </a:p>
      </dgm:t>
    </dgm:pt>
    <dgm:pt modelId="{D3622478-90E4-48F2-BC85-10BC4F774CA8}" type="sibTrans" cxnId="{1697C4C0-C208-4434-A6C2-1A7E4B75F7B8}">
      <dgm:prSet/>
      <dgm:spPr/>
      <dgm:t>
        <a:bodyPr/>
        <a:lstStyle/>
        <a:p>
          <a:endParaRPr lang="en-US"/>
        </a:p>
      </dgm:t>
    </dgm:pt>
    <dgm:pt modelId="{116B813D-18DC-4880-A865-68F43B7170AB}">
      <dgm:prSet phldrT="[Text]"/>
      <dgm:spPr/>
      <dgm:t>
        <a:bodyPr/>
        <a:lstStyle/>
        <a:p>
          <a:r>
            <a:rPr lang="en-US" dirty="0"/>
            <a:t>LTCH/ LTCH SN (1.7%)</a:t>
          </a:r>
        </a:p>
      </dgm:t>
    </dgm:pt>
    <dgm:pt modelId="{32E1AB27-006E-4032-B462-FEA72BCA407F}" type="sibTrans" cxnId="{A445AB9C-F251-47F7-8F70-5DA94B547D01}">
      <dgm:prSet/>
      <dgm:spPr/>
      <dgm:t>
        <a:bodyPr/>
        <a:lstStyle/>
        <a:p>
          <a:endParaRPr lang="en-US"/>
        </a:p>
      </dgm:t>
    </dgm:pt>
    <dgm:pt modelId="{644D6E33-F09E-408C-ADBB-DC5569ADC20C}" type="parTrans" cxnId="{A445AB9C-F251-47F7-8F70-5DA94B547D01}">
      <dgm:prSet/>
      <dgm:spPr/>
      <dgm:t>
        <a:bodyPr/>
        <a:lstStyle/>
        <a:p>
          <a:endParaRPr lang="en-US" dirty="0"/>
        </a:p>
      </dgm:t>
    </dgm:pt>
    <dgm:pt modelId="{C7390958-4969-452F-971C-35B476AE45B4}">
      <dgm:prSet phldrT="[Text]"/>
      <dgm:spPr/>
      <dgm:t>
        <a:bodyPr/>
        <a:lstStyle/>
        <a:p>
          <a:r>
            <a:rPr lang="en-US" dirty="0"/>
            <a:t>SNF Only (38.7%)</a:t>
          </a:r>
        </a:p>
      </dgm:t>
    </dgm:pt>
    <dgm:pt modelId="{47A536FF-F6B5-4B7A-8986-A28B8B290DCA}" type="parTrans" cxnId="{9AD4EA91-D920-4F05-91EE-08CF18EED387}">
      <dgm:prSet/>
      <dgm:spPr/>
      <dgm:t>
        <a:bodyPr/>
        <a:lstStyle/>
        <a:p>
          <a:endParaRPr lang="en-US" dirty="0"/>
        </a:p>
      </dgm:t>
    </dgm:pt>
    <dgm:pt modelId="{D43F3A15-251E-4FC1-A64A-D5C779588596}" type="sibTrans" cxnId="{9AD4EA91-D920-4F05-91EE-08CF18EED387}">
      <dgm:prSet/>
      <dgm:spPr/>
      <dgm:t>
        <a:bodyPr/>
        <a:lstStyle/>
        <a:p>
          <a:endParaRPr lang="en-US"/>
        </a:p>
      </dgm:t>
    </dgm:pt>
    <dgm:pt modelId="{8748AF14-815D-4AF8-A428-D9B784B0ED0A}">
      <dgm:prSet phldrT="[Text]"/>
      <dgm:spPr/>
      <dgm:t>
        <a:bodyPr/>
        <a:lstStyle/>
        <a:p>
          <a:r>
            <a:rPr lang="en-US" dirty="0"/>
            <a:t>HHA (42.2%)</a:t>
          </a:r>
        </a:p>
      </dgm:t>
    </dgm:pt>
    <dgm:pt modelId="{0E5CA431-CF88-45F4-A3F4-8840C39F360A}" type="parTrans" cxnId="{462C53A4-F5C5-48D3-9A34-930826625B26}">
      <dgm:prSet/>
      <dgm:spPr/>
      <dgm:t>
        <a:bodyPr/>
        <a:lstStyle/>
        <a:p>
          <a:endParaRPr lang="en-US" dirty="0"/>
        </a:p>
      </dgm:t>
    </dgm:pt>
    <dgm:pt modelId="{5AAC872F-707B-4F1C-8CD5-61283D054318}" type="sibTrans" cxnId="{462C53A4-F5C5-48D3-9A34-930826625B26}">
      <dgm:prSet/>
      <dgm:spPr/>
      <dgm:t>
        <a:bodyPr/>
        <a:lstStyle/>
        <a:p>
          <a:endParaRPr lang="en-US"/>
        </a:p>
      </dgm:t>
    </dgm:pt>
    <dgm:pt modelId="{54BA65C5-5103-4E1A-AB28-5C233DE760B3}">
      <dgm:prSet phldrT="[Text]"/>
      <dgm:spPr/>
      <dgm:t>
        <a:bodyPr/>
        <a:lstStyle/>
        <a:p>
          <a:r>
            <a:rPr lang="en-US" dirty="0"/>
            <a:t>Acute (18.8%)</a:t>
          </a:r>
        </a:p>
      </dgm:t>
    </dgm:pt>
    <dgm:pt modelId="{E2D1D1CF-C21F-4B03-9E45-61C5DB787511}" type="parTrans" cxnId="{213A192E-8BB5-4D71-AE20-6359B78988C3}">
      <dgm:prSet/>
      <dgm:spPr/>
      <dgm:t>
        <a:bodyPr/>
        <a:lstStyle/>
        <a:p>
          <a:endParaRPr lang="en-US" dirty="0"/>
        </a:p>
      </dgm:t>
    </dgm:pt>
    <dgm:pt modelId="{903C8D8F-68C2-48B1-98E7-A92BE611BF78}" type="sibTrans" cxnId="{213A192E-8BB5-4D71-AE20-6359B78988C3}">
      <dgm:prSet/>
      <dgm:spPr/>
      <dgm:t>
        <a:bodyPr/>
        <a:lstStyle/>
        <a:p>
          <a:endParaRPr lang="en-US"/>
        </a:p>
      </dgm:t>
    </dgm:pt>
    <dgm:pt modelId="{8B26B868-4C85-4E72-8F69-514EEBCA8133}">
      <dgm:prSet phldrT="[Text]"/>
      <dgm:spPr/>
      <dgm:t>
        <a:bodyPr/>
        <a:lstStyle/>
        <a:p>
          <a:r>
            <a:rPr lang="en-US" dirty="0"/>
            <a:t>IRF (0.3%)</a:t>
          </a:r>
        </a:p>
      </dgm:t>
    </dgm:pt>
    <dgm:pt modelId="{06FF2065-5855-4BB4-AF6E-F0EFBB507479}" type="parTrans" cxnId="{2A0310E5-8150-4615-9D17-2A38C079CA1D}">
      <dgm:prSet/>
      <dgm:spPr/>
      <dgm:t>
        <a:bodyPr/>
        <a:lstStyle/>
        <a:p>
          <a:endParaRPr lang="en-US" dirty="0"/>
        </a:p>
      </dgm:t>
    </dgm:pt>
    <dgm:pt modelId="{F9160CF8-FB13-493C-84A8-2AD8DFFAFB82}" type="sibTrans" cxnId="{2A0310E5-8150-4615-9D17-2A38C079CA1D}">
      <dgm:prSet/>
      <dgm:spPr/>
      <dgm:t>
        <a:bodyPr/>
        <a:lstStyle/>
        <a:p>
          <a:endParaRPr lang="en-US"/>
        </a:p>
      </dgm:t>
    </dgm:pt>
    <dgm:pt modelId="{3DB9AE40-E80F-4E8E-890A-93673C160CFA}">
      <dgm:prSet phldrT="[Text]"/>
      <dgm:spPr/>
      <dgm:t>
        <a:bodyPr/>
        <a:lstStyle/>
        <a:p>
          <a:r>
            <a:rPr lang="en-US" dirty="0"/>
            <a:t>LTCH/ LTCH SN (0.1%)</a:t>
          </a:r>
        </a:p>
      </dgm:t>
    </dgm:pt>
    <dgm:pt modelId="{422598F8-B43B-4F17-A89A-BBD79B7DA94D}" type="parTrans" cxnId="{6A8B3498-3C37-43E7-A56A-0835BADFEDFA}">
      <dgm:prSet/>
      <dgm:spPr/>
      <dgm:t>
        <a:bodyPr/>
        <a:lstStyle/>
        <a:p>
          <a:endParaRPr lang="en-US" dirty="0"/>
        </a:p>
      </dgm:t>
    </dgm:pt>
    <dgm:pt modelId="{C1D0A7BD-92EB-4873-9634-258CCAB39307}" type="sibTrans" cxnId="{6A8B3498-3C37-43E7-A56A-0835BADFEDFA}">
      <dgm:prSet/>
      <dgm:spPr/>
      <dgm:t>
        <a:bodyPr/>
        <a:lstStyle/>
        <a:p>
          <a:endParaRPr lang="en-US"/>
        </a:p>
      </dgm:t>
    </dgm:pt>
    <dgm:pt modelId="{EC0D27DA-ECB9-473D-9474-79DB5631EDAA}" type="pres">
      <dgm:prSet presAssocID="{7DED6A90-E4B6-4FF8-AE4E-8C16E983D0F8}" presName="Name0" presStyleCnt="0">
        <dgm:presLayoutVars>
          <dgm:chPref val="1"/>
          <dgm:dir/>
          <dgm:animOne val="branch"/>
          <dgm:animLvl val="lvl"/>
          <dgm:resizeHandles val="exact"/>
        </dgm:presLayoutVars>
      </dgm:prSet>
      <dgm:spPr/>
      <dgm:t>
        <a:bodyPr/>
        <a:lstStyle/>
        <a:p>
          <a:endParaRPr lang="en-US"/>
        </a:p>
      </dgm:t>
    </dgm:pt>
    <dgm:pt modelId="{2180D4FA-1E55-4907-8BA4-8A3ACF5B6DE3}" type="pres">
      <dgm:prSet presAssocID="{B43DC5CD-C4C2-4A39-B3BE-9D390C2819E5}" presName="root1" presStyleCnt="0"/>
      <dgm:spPr/>
    </dgm:pt>
    <dgm:pt modelId="{1F91B9A0-1860-41A9-98C0-032C5F635E4A}" type="pres">
      <dgm:prSet presAssocID="{B43DC5CD-C4C2-4A39-B3BE-9D390C2819E5}" presName="LevelOneTextNode" presStyleLbl="node0" presStyleIdx="0" presStyleCnt="1">
        <dgm:presLayoutVars>
          <dgm:chPref val="3"/>
        </dgm:presLayoutVars>
      </dgm:prSet>
      <dgm:spPr/>
      <dgm:t>
        <a:bodyPr/>
        <a:lstStyle/>
        <a:p>
          <a:endParaRPr lang="en-US"/>
        </a:p>
      </dgm:t>
    </dgm:pt>
    <dgm:pt modelId="{4CF9EE05-D06B-4F6D-BDD1-0505E6CE7A7B}" type="pres">
      <dgm:prSet presAssocID="{B43DC5CD-C4C2-4A39-B3BE-9D390C2819E5}" presName="level2hierChild" presStyleCnt="0"/>
      <dgm:spPr/>
    </dgm:pt>
    <dgm:pt modelId="{3620E042-CCA8-4A1C-A06E-6807F19DA0DF}" type="pres">
      <dgm:prSet presAssocID="{58578A6A-B4A9-49C9-9437-D49B538585F3}" presName="conn2-1" presStyleLbl="parChTrans1D2" presStyleIdx="0" presStyleCnt="2"/>
      <dgm:spPr/>
      <dgm:t>
        <a:bodyPr/>
        <a:lstStyle/>
        <a:p>
          <a:endParaRPr lang="en-US"/>
        </a:p>
      </dgm:t>
    </dgm:pt>
    <dgm:pt modelId="{BD2EC772-EA7F-4338-AAA8-3E95526D01ED}" type="pres">
      <dgm:prSet presAssocID="{58578A6A-B4A9-49C9-9437-D49B538585F3}" presName="connTx" presStyleLbl="parChTrans1D2" presStyleIdx="0" presStyleCnt="2"/>
      <dgm:spPr/>
      <dgm:t>
        <a:bodyPr/>
        <a:lstStyle/>
        <a:p>
          <a:endParaRPr lang="en-US"/>
        </a:p>
      </dgm:t>
    </dgm:pt>
    <dgm:pt modelId="{C81F45E7-211B-4C97-8BE1-715138245E9E}" type="pres">
      <dgm:prSet presAssocID="{E1C3E1C3-45AE-4BDF-BA61-8C1DE11EB7A6}" presName="root2" presStyleCnt="0"/>
      <dgm:spPr/>
    </dgm:pt>
    <dgm:pt modelId="{9C57DC32-E559-428E-859E-75F4EEF6B22F}" type="pres">
      <dgm:prSet presAssocID="{E1C3E1C3-45AE-4BDF-BA61-8C1DE11EB7A6}" presName="LevelTwoTextNode" presStyleLbl="node2" presStyleIdx="0" presStyleCnt="2">
        <dgm:presLayoutVars>
          <dgm:chPref val="3"/>
        </dgm:presLayoutVars>
      </dgm:prSet>
      <dgm:spPr/>
      <dgm:t>
        <a:bodyPr/>
        <a:lstStyle/>
        <a:p>
          <a:endParaRPr lang="en-US"/>
        </a:p>
      </dgm:t>
    </dgm:pt>
    <dgm:pt modelId="{F013D015-CA44-43E3-AA18-2488D3B3751E}" type="pres">
      <dgm:prSet presAssocID="{E1C3E1C3-45AE-4BDF-BA61-8C1DE11EB7A6}" presName="level3hierChild" presStyleCnt="0"/>
      <dgm:spPr/>
    </dgm:pt>
    <dgm:pt modelId="{141DC90D-9876-4D91-84BE-C3D08C6D69F8}" type="pres">
      <dgm:prSet presAssocID="{4B4D2FFA-A668-4F91-AB74-6FD272E3E053}" presName="conn2-1" presStyleLbl="parChTrans1D3" presStyleIdx="0" presStyleCnt="4"/>
      <dgm:spPr/>
      <dgm:t>
        <a:bodyPr/>
        <a:lstStyle/>
        <a:p>
          <a:endParaRPr lang="en-US"/>
        </a:p>
      </dgm:t>
    </dgm:pt>
    <dgm:pt modelId="{9BA7CD7D-356A-404A-B3A1-8805AF89D72B}" type="pres">
      <dgm:prSet presAssocID="{4B4D2FFA-A668-4F91-AB74-6FD272E3E053}" presName="connTx" presStyleLbl="parChTrans1D3" presStyleIdx="0" presStyleCnt="4"/>
      <dgm:spPr/>
      <dgm:t>
        <a:bodyPr/>
        <a:lstStyle/>
        <a:p>
          <a:endParaRPr lang="en-US"/>
        </a:p>
      </dgm:t>
    </dgm:pt>
    <dgm:pt modelId="{4BDDD259-6C8B-4EE6-86C7-550E2E3E9643}" type="pres">
      <dgm:prSet presAssocID="{506B54D8-3D83-45DD-9C99-BD6AA3EBBBE9}" presName="root2" presStyleCnt="0"/>
      <dgm:spPr/>
    </dgm:pt>
    <dgm:pt modelId="{0679E697-B7EA-48AA-8328-06D1988CC89A}" type="pres">
      <dgm:prSet presAssocID="{506B54D8-3D83-45DD-9C99-BD6AA3EBBBE9}" presName="LevelTwoTextNode" presStyleLbl="node3" presStyleIdx="0" presStyleCnt="4">
        <dgm:presLayoutVars>
          <dgm:chPref val="3"/>
        </dgm:presLayoutVars>
      </dgm:prSet>
      <dgm:spPr/>
      <dgm:t>
        <a:bodyPr/>
        <a:lstStyle/>
        <a:p>
          <a:endParaRPr lang="en-US"/>
        </a:p>
      </dgm:t>
    </dgm:pt>
    <dgm:pt modelId="{635014D9-BF0D-4B0B-A148-4463A11555DA}" type="pres">
      <dgm:prSet presAssocID="{506B54D8-3D83-45DD-9C99-BD6AA3EBBBE9}" presName="level3hierChild" presStyleCnt="0"/>
      <dgm:spPr/>
    </dgm:pt>
    <dgm:pt modelId="{CEAF2A39-A205-4627-A6F2-30F618A301CD}" type="pres">
      <dgm:prSet presAssocID="{CA40BA44-BD94-455A-87FD-9A971D021D8F}" presName="conn2-1" presStyleLbl="parChTrans1D4" presStyleIdx="0" presStyleCnt="10"/>
      <dgm:spPr/>
      <dgm:t>
        <a:bodyPr/>
        <a:lstStyle/>
        <a:p>
          <a:endParaRPr lang="en-US"/>
        </a:p>
      </dgm:t>
    </dgm:pt>
    <dgm:pt modelId="{09A862E7-2652-447E-837D-67A4EF4537B2}" type="pres">
      <dgm:prSet presAssocID="{CA40BA44-BD94-455A-87FD-9A971D021D8F}" presName="connTx" presStyleLbl="parChTrans1D4" presStyleIdx="0" presStyleCnt="10"/>
      <dgm:spPr/>
      <dgm:t>
        <a:bodyPr/>
        <a:lstStyle/>
        <a:p>
          <a:endParaRPr lang="en-US"/>
        </a:p>
      </dgm:t>
    </dgm:pt>
    <dgm:pt modelId="{24D73F3E-1F22-40E4-A811-7131F020044C}" type="pres">
      <dgm:prSet presAssocID="{4805EFCC-A6DD-4EA6-BDBC-080FFAD80186}" presName="root2" presStyleCnt="0"/>
      <dgm:spPr/>
    </dgm:pt>
    <dgm:pt modelId="{F0B6FEC2-EDE4-417D-92F0-FBE409A6C39F}" type="pres">
      <dgm:prSet presAssocID="{4805EFCC-A6DD-4EA6-BDBC-080FFAD80186}" presName="LevelTwoTextNode" presStyleLbl="node4" presStyleIdx="0" presStyleCnt="10">
        <dgm:presLayoutVars>
          <dgm:chPref val="3"/>
        </dgm:presLayoutVars>
      </dgm:prSet>
      <dgm:spPr/>
      <dgm:t>
        <a:bodyPr/>
        <a:lstStyle/>
        <a:p>
          <a:endParaRPr lang="en-US"/>
        </a:p>
      </dgm:t>
    </dgm:pt>
    <dgm:pt modelId="{666621BB-4F34-45AB-9B33-63202668D81F}" type="pres">
      <dgm:prSet presAssocID="{4805EFCC-A6DD-4EA6-BDBC-080FFAD80186}" presName="level3hierChild" presStyleCnt="0"/>
      <dgm:spPr/>
    </dgm:pt>
    <dgm:pt modelId="{7AC45E8A-A78E-4AA0-9F98-80497D05CF4D}" type="pres">
      <dgm:prSet presAssocID="{0BD8CE8D-8A51-442B-AD48-D6313EA5347F}" presName="conn2-1" presStyleLbl="parChTrans1D4" presStyleIdx="1" presStyleCnt="10"/>
      <dgm:spPr/>
      <dgm:t>
        <a:bodyPr/>
        <a:lstStyle/>
        <a:p>
          <a:endParaRPr lang="en-US"/>
        </a:p>
      </dgm:t>
    </dgm:pt>
    <dgm:pt modelId="{9A36842B-6820-439D-AE82-32034267F5B3}" type="pres">
      <dgm:prSet presAssocID="{0BD8CE8D-8A51-442B-AD48-D6313EA5347F}" presName="connTx" presStyleLbl="parChTrans1D4" presStyleIdx="1" presStyleCnt="10"/>
      <dgm:spPr/>
      <dgm:t>
        <a:bodyPr/>
        <a:lstStyle/>
        <a:p>
          <a:endParaRPr lang="en-US"/>
        </a:p>
      </dgm:t>
    </dgm:pt>
    <dgm:pt modelId="{51042E4A-5872-414E-BD39-4FDFE288C512}" type="pres">
      <dgm:prSet presAssocID="{B579E0E0-DE16-48C9-B545-AD87530F3995}" presName="root2" presStyleCnt="0"/>
      <dgm:spPr/>
    </dgm:pt>
    <dgm:pt modelId="{2D57C4FB-DBDD-4820-A92B-58FBD6E858F7}" type="pres">
      <dgm:prSet presAssocID="{B579E0E0-DE16-48C9-B545-AD87530F3995}" presName="LevelTwoTextNode" presStyleLbl="node4" presStyleIdx="1" presStyleCnt="10">
        <dgm:presLayoutVars>
          <dgm:chPref val="3"/>
        </dgm:presLayoutVars>
      </dgm:prSet>
      <dgm:spPr/>
      <dgm:t>
        <a:bodyPr/>
        <a:lstStyle/>
        <a:p>
          <a:endParaRPr lang="en-US"/>
        </a:p>
      </dgm:t>
    </dgm:pt>
    <dgm:pt modelId="{BDB80BD2-ED15-43FE-B665-BEDF8A0F0A23}" type="pres">
      <dgm:prSet presAssocID="{B579E0E0-DE16-48C9-B545-AD87530F3995}" presName="level3hierChild" presStyleCnt="0"/>
      <dgm:spPr/>
    </dgm:pt>
    <dgm:pt modelId="{25823A99-6528-4C9C-9305-9E14448432D9}" type="pres">
      <dgm:prSet presAssocID="{CB80D479-0545-416C-B7F7-4C387D111869}" presName="conn2-1" presStyleLbl="parChTrans1D4" presStyleIdx="2" presStyleCnt="10"/>
      <dgm:spPr/>
      <dgm:t>
        <a:bodyPr/>
        <a:lstStyle/>
        <a:p>
          <a:endParaRPr lang="en-US"/>
        </a:p>
      </dgm:t>
    </dgm:pt>
    <dgm:pt modelId="{2CBE47E3-FDC0-4ECF-9BBA-AACA29A71FE6}" type="pres">
      <dgm:prSet presAssocID="{CB80D479-0545-416C-B7F7-4C387D111869}" presName="connTx" presStyleLbl="parChTrans1D4" presStyleIdx="2" presStyleCnt="10"/>
      <dgm:spPr/>
      <dgm:t>
        <a:bodyPr/>
        <a:lstStyle/>
        <a:p>
          <a:endParaRPr lang="en-US"/>
        </a:p>
      </dgm:t>
    </dgm:pt>
    <dgm:pt modelId="{A8216654-B13A-4B03-8014-BA3A823FE9B4}" type="pres">
      <dgm:prSet presAssocID="{0B7D6781-806D-4BBA-8800-5599285DCC63}" presName="root2" presStyleCnt="0"/>
      <dgm:spPr/>
    </dgm:pt>
    <dgm:pt modelId="{1C29013A-470F-4A16-B784-2473843512DB}" type="pres">
      <dgm:prSet presAssocID="{0B7D6781-806D-4BBA-8800-5599285DCC63}" presName="LevelTwoTextNode" presStyleLbl="node4" presStyleIdx="2" presStyleCnt="10">
        <dgm:presLayoutVars>
          <dgm:chPref val="3"/>
        </dgm:presLayoutVars>
      </dgm:prSet>
      <dgm:spPr/>
      <dgm:t>
        <a:bodyPr/>
        <a:lstStyle/>
        <a:p>
          <a:endParaRPr lang="en-US"/>
        </a:p>
      </dgm:t>
    </dgm:pt>
    <dgm:pt modelId="{B1C59E42-0A05-46B4-B993-F1127F7BAEC1}" type="pres">
      <dgm:prSet presAssocID="{0B7D6781-806D-4BBA-8800-5599285DCC63}" presName="level3hierChild" presStyleCnt="0"/>
      <dgm:spPr/>
    </dgm:pt>
    <dgm:pt modelId="{AB5C49CE-185B-4E84-9E8B-46A37FD71A04}" type="pres">
      <dgm:prSet presAssocID="{23F0A0A6-7B20-4C72-9B58-043FAE25EDE2}" presName="conn2-1" presStyleLbl="parChTrans1D4" presStyleIdx="3" presStyleCnt="10"/>
      <dgm:spPr/>
      <dgm:t>
        <a:bodyPr/>
        <a:lstStyle/>
        <a:p>
          <a:endParaRPr lang="en-US"/>
        </a:p>
      </dgm:t>
    </dgm:pt>
    <dgm:pt modelId="{2E3D7A99-F9F5-422F-B16C-D1028ED81F1C}" type="pres">
      <dgm:prSet presAssocID="{23F0A0A6-7B20-4C72-9B58-043FAE25EDE2}" presName="connTx" presStyleLbl="parChTrans1D4" presStyleIdx="3" presStyleCnt="10"/>
      <dgm:spPr/>
      <dgm:t>
        <a:bodyPr/>
        <a:lstStyle/>
        <a:p>
          <a:endParaRPr lang="en-US"/>
        </a:p>
      </dgm:t>
    </dgm:pt>
    <dgm:pt modelId="{1AB242BF-4253-45E8-A2E5-5C2A0F169901}" type="pres">
      <dgm:prSet presAssocID="{238D54FF-7B5A-4222-9ED6-BECA9D447EFD}" presName="root2" presStyleCnt="0"/>
      <dgm:spPr/>
    </dgm:pt>
    <dgm:pt modelId="{328A6C44-F44A-45FD-BFFF-8BB109B36DC8}" type="pres">
      <dgm:prSet presAssocID="{238D54FF-7B5A-4222-9ED6-BECA9D447EFD}" presName="LevelTwoTextNode" presStyleLbl="node4" presStyleIdx="3" presStyleCnt="10">
        <dgm:presLayoutVars>
          <dgm:chPref val="3"/>
        </dgm:presLayoutVars>
      </dgm:prSet>
      <dgm:spPr/>
      <dgm:t>
        <a:bodyPr/>
        <a:lstStyle/>
        <a:p>
          <a:endParaRPr lang="en-US"/>
        </a:p>
      </dgm:t>
    </dgm:pt>
    <dgm:pt modelId="{45AE028F-4562-4BFC-A58E-9C04A60C410A}" type="pres">
      <dgm:prSet presAssocID="{238D54FF-7B5A-4222-9ED6-BECA9D447EFD}" presName="level3hierChild" presStyleCnt="0"/>
      <dgm:spPr/>
    </dgm:pt>
    <dgm:pt modelId="{97E35922-1098-42B2-A7EF-8D8C406289F9}" type="pres">
      <dgm:prSet presAssocID="{13EBBAFB-640A-4491-BEC7-9A503DF0ACA1}" presName="conn2-1" presStyleLbl="parChTrans1D4" presStyleIdx="4" presStyleCnt="10"/>
      <dgm:spPr/>
      <dgm:t>
        <a:bodyPr/>
        <a:lstStyle/>
        <a:p>
          <a:endParaRPr lang="en-US"/>
        </a:p>
      </dgm:t>
    </dgm:pt>
    <dgm:pt modelId="{90A7338B-DF04-4894-AF06-B34A0265B2CE}" type="pres">
      <dgm:prSet presAssocID="{13EBBAFB-640A-4491-BEC7-9A503DF0ACA1}" presName="connTx" presStyleLbl="parChTrans1D4" presStyleIdx="4" presStyleCnt="10"/>
      <dgm:spPr/>
      <dgm:t>
        <a:bodyPr/>
        <a:lstStyle/>
        <a:p>
          <a:endParaRPr lang="en-US"/>
        </a:p>
      </dgm:t>
    </dgm:pt>
    <dgm:pt modelId="{03308F7C-E41F-4825-BB30-005B43028F28}" type="pres">
      <dgm:prSet presAssocID="{20FB4062-3D56-493C-BD1A-8B0E0C029D25}" presName="root2" presStyleCnt="0"/>
      <dgm:spPr/>
    </dgm:pt>
    <dgm:pt modelId="{A254E852-4554-4BB6-954A-21E14D968277}" type="pres">
      <dgm:prSet presAssocID="{20FB4062-3D56-493C-BD1A-8B0E0C029D25}" presName="LevelTwoTextNode" presStyleLbl="node4" presStyleIdx="4" presStyleCnt="10">
        <dgm:presLayoutVars>
          <dgm:chPref val="3"/>
        </dgm:presLayoutVars>
      </dgm:prSet>
      <dgm:spPr/>
      <dgm:t>
        <a:bodyPr/>
        <a:lstStyle/>
        <a:p>
          <a:endParaRPr lang="en-US"/>
        </a:p>
      </dgm:t>
    </dgm:pt>
    <dgm:pt modelId="{027584AB-893B-4502-B03C-955C26528D17}" type="pres">
      <dgm:prSet presAssocID="{20FB4062-3D56-493C-BD1A-8B0E0C029D25}" presName="level3hierChild" presStyleCnt="0"/>
      <dgm:spPr/>
    </dgm:pt>
    <dgm:pt modelId="{5DFE5022-B07C-4FCA-A6D2-9307017A9E9B}" type="pres">
      <dgm:prSet presAssocID="{8993F1F2-5C13-44B8-84A5-F6FAA9A86E20}" presName="conn2-1" presStyleLbl="parChTrans1D3" presStyleIdx="1" presStyleCnt="4"/>
      <dgm:spPr/>
      <dgm:t>
        <a:bodyPr/>
        <a:lstStyle/>
        <a:p>
          <a:endParaRPr lang="en-US"/>
        </a:p>
      </dgm:t>
    </dgm:pt>
    <dgm:pt modelId="{CACB0296-A649-43BD-8883-D667D6E60336}" type="pres">
      <dgm:prSet presAssocID="{8993F1F2-5C13-44B8-84A5-F6FAA9A86E20}" presName="connTx" presStyleLbl="parChTrans1D3" presStyleIdx="1" presStyleCnt="4"/>
      <dgm:spPr/>
      <dgm:t>
        <a:bodyPr/>
        <a:lstStyle/>
        <a:p>
          <a:endParaRPr lang="en-US"/>
        </a:p>
      </dgm:t>
    </dgm:pt>
    <dgm:pt modelId="{9EDD90D3-1820-49AE-88F0-EEBC66FD28D7}" type="pres">
      <dgm:prSet presAssocID="{75EA91F8-9D94-4445-82C2-2E972D093ADF}" presName="root2" presStyleCnt="0"/>
      <dgm:spPr/>
    </dgm:pt>
    <dgm:pt modelId="{7E121C18-568D-4F73-AAFB-D4D0FD4774A9}" type="pres">
      <dgm:prSet presAssocID="{75EA91F8-9D94-4445-82C2-2E972D093ADF}" presName="LevelTwoTextNode" presStyleLbl="node3" presStyleIdx="1" presStyleCnt="4">
        <dgm:presLayoutVars>
          <dgm:chPref val="3"/>
        </dgm:presLayoutVars>
      </dgm:prSet>
      <dgm:spPr/>
      <dgm:t>
        <a:bodyPr/>
        <a:lstStyle/>
        <a:p>
          <a:endParaRPr lang="en-US"/>
        </a:p>
      </dgm:t>
    </dgm:pt>
    <dgm:pt modelId="{3DDC4ED3-1774-4293-BDDF-B4354B6EF75E}" type="pres">
      <dgm:prSet presAssocID="{75EA91F8-9D94-4445-82C2-2E972D093ADF}" presName="level3hierChild" presStyleCnt="0"/>
      <dgm:spPr/>
    </dgm:pt>
    <dgm:pt modelId="{90857F1B-41AA-49F6-9898-29D10EA19615}" type="pres">
      <dgm:prSet presAssocID="{47A536FF-F6B5-4B7A-8986-A28B8B290DCA}" presName="conn2-1" presStyleLbl="parChTrans1D4" presStyleIdx="5" presStyleCnt="10"/>
      <dgm:spPr/>
      <dgm:t>
        <a:bodyPr/>
        <a:lstStyle/>
        <a:p>
          <a:endParaRPr lang="en-US"/>
        </a:p>
      </dgm:t>
    </dgm:pt>
    <dgm:pt modelId="{53DF588C-516F-4CD0-9E4C-42409FF80588}" type="pres">
      <dgm:prSet presAssocID="{47A536FF-F6B5-4B7A-8986-A28B8B290DCA}" presName="connTx" presStyleLbl="parChTrans1D4" presStyleIdx="5" presStyleCnt="10"/>
      <dgm:spPr/>
      <dgm:t>
        <a:bodyPr/>
        <a:lstStyle/>
        <a:p>
          <a:endParaRPr lang="en-US"/>
        </a:p>
      </dgm:t>
    </dgm:pt>
    <dgm:pt modelId="{53CEDE62-5F73-4C0B-827A-147755153549}" type="pres">
      <dgm:prSet presAssocID="{C7390958-4969-452F-971C-35B476AE45B4}" presName="root2" presStyleCnt="0"/>
      <dgm:spPr/>
    </dgm:pt>
    <dgm:pt modelId="{9EDD5840-F8E6-4BA6-B5F4-59A1934EB2D2}" type="pres">
      <dgm:prSet presAssocID="{C7390958-4969-452F-971C-35B476AE45B4}" presName="LevelTwoTextNode" presStyleLbl="node4" presStyleIdx="5" presStyleCnt="10">
        <dgm:presLayoutVars>
          <dgm:chPref val="3"/>
        </dgm:presLayoutVars>
      </dgm:prSet>
      <dgm:spPr/>
      <dgm:t>
        <a:bodyPr/>
        <a:lstStyle/>
        <a:p>
          <a:endParaRPr lang="en-US"/>
        </a:p>
      </dgm:t>
    </dgm:pt>
    <dgm:pt modelId="{E94353B5-8CF2-4857-9FA1-40C87F303A6E}" type="pres">
      <dgm:prSet presAssocID="{C7390958-4969-452F-971C-35B476AE45B4}" presName="level3hierChild" presStyleCnt="0"/>
      <dgm:spPr/>
    </dgm:pt>
    <dgm:pt modelId="{95EFCBD8-209C-4409-AF9F-7B5AB48F6101}" type="pres">
      <dgm:prSet presAssocID="{0E5CA431-CF88-45F4-A3F4-8840C39F360A}" presName="conn2-1" presStyleLbl="parChTrans1D4" presStyleIdx="6" presStyleCnt="10"/>
      <dgm:spPr/>
      <dgm:t>
        <a:bodyPr/>
        <a:lstStyle/>
        <a:p>
          <a:endParaRPr lang="en-US"/>
        </a:p>
      </dgm:t>
    </dgm:pt>
    <dgm:pt modelId="{9B9D6346-6C96-4FA3-946B-FAE7891DD561}" type="pres">
      <dgm:prSet presAssocID="{0E5CA431-CF88-45F4-A3F4-8840C39F360A}" presName="connTx" presStyleLbl="parChTrans1D4" presStyleIdx="6" presStyleCnt="10"/>
      <dgm:spPr/>
      <dgm:t>
        <a:bodyPr/>
        <a:lstStyle/>
        <a:p>
          <a:endParaRPr lang="en-US"/>
        </a:p>
      </dgm:t>
    </dgm:pt>
    <dgm:pt modelId="{B541BFC0-84FA-4135-B1F4-D66ABFF4BDBF}" type="pres">
      <dgm:prSet presAssocID="{8748AF14-815D-4AF8-A428-D9B784B0ED0A}" presName="root2" presStyleCnt="0"/>
      <dgm:spPr/>
    </dgm:pt>
    <dgm:pt modelId="{91F6E81E-80B3-434D-A616-6434392891E8}" type="pres">
      <dgm:prSet presAssocID="{8748AF14-815D-4AF8-A428-D9B784B0ED0A}" presName="LevelTwoTextNode" presStyleLbl="node4" presStyleIdx="6" presStyleCnt="10">
        <dgm:presLayoutVars>
          <dgm:chPref val="3"/>
        </dgm:presLayoutVars>
      </dgm:prSet>
      <dgm:spPr/>
      <dgm:t>
        <a:bodyPr/>
        <a:lstStyle/>
        <a:p>
          <a:endParaRPr lang="en-US"/>
        </a:p>
      </dgm:t>
    </dgm:pt>
    <dgm:pt modelId="{BC96E301-8119-4B5B-944B-CF0E71E25C03}" type="pres">
      <dgm:prSet presAssocID="{8748AF14-815D-4AF8-A428-D9B784B0ED0A}" presName="level3hierChild" presStyleCnt="0"/>
      <dgm:spPr/>
    </dgm:pt>
    <dgm:pt modelId="{969D80B9-984A-4C4D-B94E-BFF7C70C1296}" type="pres">
      <dgm:prSet presAssocID="{E2D1D1CF-C21F-4B03-9E45-61C5DB787511}" presName="conn2-1" presStyleLbl="parChTrans1D4" presStyleIdx="7" presStyleCnt="10"/>
      <dgm:spPr/>
      <dgm:t>
        <a:bodyPr/>
        <a:lstStyle/>
        <a:p>
          <a:endParaRPr lang="en-US"/>
        </a:p>
      </dgm:t>
    </dgm:pt>
    <dgm:pt modelId="{3D0F20D4-43B5-4573-AC12-D062602C001C}" type="pres">
      <dgm:prSet presAssocID="{E2D1D1CF-C21F-4B03-9E45-61C5DB787511}" presName="connTx" presStyleLbl="parChTrans1D4" presStyleIdx="7" presStyleCnt="10"/>
      <dgm:spPr/>
      <dgm:t>
        <a:bodyPr/>
        <a:lstStyle/>
        <a:p>
          <a:endParaRPr lang="en-US"/>
        </a:p>
      </dgm:t>
    </dgm:pt>
    <dgm:pt modelId="{5BC43098-F636-4D3C-A9E3-763E3F0E7921}" type="pres">
      <dgm:prSet presAssocID="{54BA65C5-5103-4E1A-AB28-5C233DE760B3}" presName="root2" presStyleCnt="0"/>
      <dgm:spPr/>
    </dgm:pt>
    <dgm:pt modelId="{C04C1D11-4808-4A0C-B1B7-BC7333DCD683}" type="pres">
      <dgm:prSet presAssocID="{54BA65C5-5103-4E1A-AB28-5C233DE760B3}" presName="LevelTwoTextNode" presStyleLbl="node4" presStyleIdx="7" presStyleCnt="10">
        <dgm:presLayoutVars>
          <dgm:chPref val="3"/>
        </dgm:presLayoutVars>
      </dgm:prSet>
      <dgm:spPr/>
      <dgm:t>
        <a:bodyPr/>
        <a:lstStyle/>
        <a:p>
          <a:endParaRPr lang="en-US"/>
        </a:p>
      </dgm:t>
    </dgm:pt>
    <dgm:pt modelId="{51314A40-24EC-42ED-A483-3293506B00F6}" type="pres">
      <dgm:prSet presAssocID="{54BA65C5-5103-4E1A-AB28-5C233DE760B3}" presName="level3hierChild" presStyleCnt="0"/>
      <dgm:spPr/>
    </dgm:pt>
    <dgm:pt modelId="{A3A60873-448A-437A-A3AF-83F32E1FFFC6}" type="pres">
      <dgm:prSet presAssocID="{06FF2065-5855-4BB4-AF6E-F0EFBB507479}" presName="conn2-1" presStyleLbl="parChTrans1D4" presStyleIdx="8" presStyleCnt="10"/>
      <dgm:spPr/>
      <dgm:t>
        <a:bodyPr/>
        <a:lstStyle/>
        <a:p>
          <a:endParaRPr lang="en-US"/>
        </a:p>
      </dgm:t>
    </dgm:pt>
    <dgm:pt modelId="{D782177F-E633-4E14-A857-D4D7AB008265}" type="pres">
      <dgm:prSet presAssocID="{06FF2065-5855-4BB4-AF6E-F0EFBB507479}" presName="connTx" presStyleLbl="parChTrans1D4" presStyleIdx="8" presStyleCnt="10"/>
      <dgm:spPr/>
      <dgm:t>
        <a:bodyPr/>
        <a:lstStyle/>
        <a:p>
          <a:endParaRPr lang="en-US"/>
        </a:p>
      </dgm:t>
    </dgm:pt>
    <dgm:pt modelId="{F218C988-E782-4BED-87DC-57707DF27E91}" type="pres">
      <dgm:prSet presAssocID="{8B26B868-4C85-4E72-8F69-514EEBCA8133}" presName="root2" presStyleCnt="0"/>
      <dgm:spPr/>
    </dgm:pt>
    <dgm:pt modelId="{99AEDE2E-8970-484A-9CA7-71F5AECEFA8E}" type="pres">
      <dgm:prSet presAssocID="{8B26B868-4C85-4E72-8F69-514EEBCA8133}" presName="LevelTwoTextNode" presStyleLbl="node4" presStyleIdx="8" presStyleCnt="10">
        <dgm:presLayoutVars>
          <dgm:chPref val="3"/>
        </dgm:presLayoutVars>
      </dgm:prSet>
      <dgm:spPr/>
      <dgm:t>
        <a:bodyPr/>
        <a:lstStyle/>
        <a:p>
          <a:endParaRPr lang="en-US"/>
        </a:p>
      </dgm:t>
    </dgm:pt>
    <dgm:pt modelId="{76B7A44F-C598-4256-8265-0D834D1E9376}" type="pres">
      <dgm:prSet presAssocID="{8B26B868-4C85-4E72-8F69-514EEBCA8133}" presName="level3hierChild" presStyleCnt="0"/>
      <dgm:spPr/>
    </dgm:pt>
    <dgm:pt modelId="{F6C08BEE-5ADD-4625-8514-DC5BD91DC3B3}" type="pres">
      <dgm:prSet presAssocID="{422598F8-B43B-4F17-A89A-BBD79B7DA94D}" presName="conn2-1" presStyleLbl="parChTrans1D4" presStyleIdx="9" presStyleCnt="10"/>
      <dgm:spPr/>
      <dgm:t>
        <a:bodyPr/>
        <a:lstStyle/>
        <a:p>
          <a:endParaRPr lang="en-US"/>
        </a:p>
      </dgm:t>
    </dgm:pt>
    <dgm:pt modelId="{E7E974D7-CC90-42D4-B3E7-74CA7AAFDD55}" type="pres">
      <dgm:prSet presAssocID="{422598F8-B43B-4F17-A89A-BBD79B7DA94D}" presName="connTx" presStyleLbl="parChTrans1D4" presStyleIdx="9" presStyleCnt="10"/>
      <dgm:spPr/>
      <dgm:t>
        <a:bodyPr/>
        <a:lstStyle/>
        <a:p>
          <a:endParaRPr lang="en-US"/>
        </a:p>
      </dgm:t>
    </dgm:pt>
    <dgm:pt modelId="{E7585A3F-847B-4B5F-9225-6185B24834FF}" type="pres">
      <dgm:prSet presAssocID="{3DB9AE40-E80F-4E8E-890A-93673C160CFA}" presName="root2" presStyleCnt="0"/>
      <dgm:spPr/>
    </dgm:pt>
    <dgm:pt modelId="{53225377-878B-4C9E-9736-B89A599C5262}" type="pres">
      <dgm:prSet presAssocID="{3DB9AE40-E80F-4E8E-890A-93673C160CFA}" presName="LevelTwoTextNode" presStyleLbl="node4" presStyleIdx="9" presStyleCnt="10">
        <dgm:presLayoutVars>
          <dgm:chPref val="3"/>
        </dgm:presLayoutVars>
      </dgm:prSet>
      <dgm:spPr/>
      <dgm:t>
        <a:bodyPr/>
        <a:lstStyle/>
        <a:p>
          <a:endParaRPr lang="en-US"/>
        </a:p>
      </dgm:t>
    </dgm:pt>
    <dgm:pt modelId="{24181BED-1DCF-459F-8960-649C9DC263CB}" type="pres">
      <dgm:prSet presAssocID="{3DB9AE40-E80F-4E8E-890A-93673C160CFA}" presName="level3hierChild" presStyleCnt="0"/>
      <dgm:spPr/>
    </dgm:pt>
    <dgm:pt modelId="{D5F3D78D-9E66-45A5-BED9-D4024114930E}" type="pres">
      <dgm:prSet presAssocID="{F294A2CC-0EE9-4AD8-840B-833B7944B236}" presName="conn2-1" presStyleLbl="parChTrans1D3" presStyleIdx="2" presStyleCnt="4"/>
      <dgm:spPr/>
      <dgm:t>
        <a:bodyPr/>
        <a:lstStyle/>
        <a:p>
          <a:endParaRPr lang="en-US"/>
        </a:p>
      </dgm:t>
    </dgm:pt>
    <dgm:pt modelId="{79B34654-D1C6-40EB-846B-C3F538BDB55F}" type="pres">
      <dgm:prSet presAssocID="{F294A2CC-0EE9-4AD8-840B-833B7944B236}" presName="connTx" presStyleLbl="parChTrans1D3" presStyleIdx="2" presStyleCnt="4"/>
      <dgm:spPr/>
      <dgm:t>
        <a:bodyPr/>
        <a:lstStyle/>
        <a:p>
          <a:endParaRPr lang="en-US"/>
        </a:p>
      </dgm:t>
    </dgm:pt>
    <dgm:pt modelId="{C008447A-BCFE-4C6C-BCBF-90F0C1F5C66F}" type="pres">
      <dgm:prSet presAssocID="{40E4029C-E3F7-4391-B9A3-1BEFA3D63C02}" presName="root2" presStyleCnt="0"/>
      <dgm:spPr/>
    </dgm:pt>
    <dgm:pt modelId="{1569B5FF-12C6-4886-904A-A132F79358E7}" type="pres">
      <dgm:prSet presAssocID="{40E4029C-E3F7-4391-B9A3-1BEFA3D63C02}" presName="LevelTwoTextNode" presStyleLbl="node3" presStyleIdx="2" presStyleCnt="4">
        <dgm:presLayoutVars>
          <dgm:chPref val="3"/>
        </dgm:presLayoutVars>
      </dgm:prSet>
      <dgm:spPr/>
      <dgm:t>
        <a:bodyPr/>
        <a:lstStyle/>
        <a:p>
          <a:endParaRPr lang="en-US"/>
        </a:p>
      </dgm:t>
    </dgm:pt>
    <dgm:pt modelId="{8475E6B0-7F88-43B0-A871-DA478807C777}" type="pres">
      <dgm:prSet presAssocID="{40E4029C-E3F7-4391-B9A3-1BEFA3D63C02}" presName="level3hierChild" presStyleCnt="0"/>
      <dgm:spPr/>
    </dgm:pt>
    <dgm:pt modelId="{C43E6455-99F9-4A7B-93EA-728388524931}" type="pres">
      <dgm:prSet presAssocID="{644D6E33-F09E-408C-ADBB-DC5569ADC20C}" presName="conn2-1" presStyleLbl="parChTrans1D3" presStyleIdx="3" presStyleCnt="4"/>
      <dgm:spPr/>
      <dgm:t>
        <a:bodyPr/>
        <a:lstStyle/>
        <a:p>
          <a:endParaRPr lang="en-US"/>
        </a:p>
      </dgm:t>
    </dgm:pt>
    <dgm:pt modelId="{EB240E35-7365-44EB-9FF2-D88F76A8AB6E}" type="pres">
      <dgm:prSet presAssocID="{644D6E33-F09E-408C-ADBB-DC5569ADC20C}" presName="connTx" presStyleLbl="parChTrans1D3" presStyleIdx="3" presStyleCnt="4"/>
      <dgm:spPr/>
      <dgm:t>
        <a:bodyPr/>
        <a:lstStyle/>
        <a:p>
          <a:endParaRPr lang="en-US"/>
        </a:p>
      </dgm:t>
    </dgm:pt>
    <dgm:pt modelId="{0C8E57E7-2E14-4B7E-8BFD-46E78D69F7C7}" type="pres">
      <dgm:prSet presAssocID="{116B813D-18DC-4880-A865-68F43B7170AB}" presName="root2" presStyleCnt="0"/>
      <dgm:spPr/>
    </dgm:pt>
    <dgm:pt modelId="{F957440E-D122-4123-AAFD-9DCFF5F109B2}" type="pres">
      <dgm:prSet presAssocID="{116B813D-18DC-4880-A865-68F43B7170AB}" presName="LevelTwoTextNode" presStyleLbl="node3" presStyleIdx="3" presStyleCnt="4">
        <dgm:presLayoutVars>
          <dgm:chPref val="3"/>
        </dgm:presLayoutVars>
      </dgm:prSet>
      <dgm:spPr/>
      <dgm:t>
        <a:bodyPr/>
        <a:lstStyle/>
        <a:p>
          <a:endParaRPr lang="en-US"/>
        </a:p>
      </dgm:t>
    </dgm:pt>
    <dgm:pt modelId="{AC0A974E-E0B3-44C3-9D15-B4CF8907FB0E}" type="pres">
      <dgm:prSet presAssocID="{116B813D-18DC-4880-A865-68F43B7170AB}" presName="level3hierChild" presStyleCnt="0"/>
      <dgm:spPr/>
    </dgm:pt>
    <dgm:pt modelId="{01D63215-8210-4A4E-930A-38C6D05F6170}" type="pres">
      <dgm:prSet presAssocID="{3482C1A4-29C6-44FD-B429-0A43D0EBCBD6}" presName="conn2-1" presStyleLbl="parChTrans1D2" presStyleIdx="1" presStyleCnt="2"/>
      <dgm:spPr/>
      <dgm:t>
        <a:bodyPr/>
        <a:lstStyle/>
        <a:p>
          <a:endParaRPr lang="en-US"/>
        </a:p>
      </dgm:t>
    </dgm:pt>
    <dgm:pt modelId="{616EDE5D-0B50-4343-9095-B918774B1067}" type="pres">
      <dgm:prSet presAssocID="{3482C1A4-29C6-44FD-B429-0A43D0EBCBD6}" presName="connTx" presStyleLbl="parChTrans1D2" presStyleIdx="1" presStyleCnt="2"/>
      <dgm:spPr/>
      <dgm:t>
        <a:bodyPr/>
        <a:lstStyle/>
        <a:p>
          <a:endParaRPr lang="en-US"/>
        </a:p>
      </dgm:t>
    </dgm:pt>
    <dgm:pt modelId="{3218CADE-5C35-451B-B0A2-578F8B44CB2A}" type="pres">
      <dgm:prSet presAssocID="{CCB2927F-EFF7-40B2-96EB-1D84554B8249}" presName="root2" presStyleCnt="0"/>
      <dgm:spPr/>
    </dgm:pt>
    <dgm:pt modelId="{5D4EBF5F-07C4-4DCF-944D-53AF9E4D0C48}" type="pres">
      <dgm:prSet presAssocID="{CCB2927F-EFF7-40B2-96EB-1D84554B8249}" presName="LevelTwoTextNode" presStyleLbl="node2" presStyleIdx="1" presStyleCnt="2">
        <dgm:presLayoutVars>
          <dgm:chPref val="3"/>
        </dgm:presLayoutVars>
      </dgm:prSet>
      <dgm:spPr/>
      <dgm:t>
        <a:bodyPr/>
        <a:lstStyle/>
        <a:p>
          <a:endParaRPr lang="en-US"/>
        </a:p>
      </dgm:t>
    </dgm:pt>
    <dgm:pt modelId="{2713A45E-7814-4266-9E5D-A4ADAFE48D03}" type="pres">
      <dgm:prSet presAssocID="{CCB2927F-EFF7-40B2-96EB-1D84554B8249}" presName="level3hierChild" presStyleCnt="0"/>
      <dgm:spPr/>
    </dgm:pt>
  </dgm:ptLst>
  <dgm:cxnLst>
    <dgm:cxn modelId="{23C0A66E-5D63-4B79-9CC7-779356B3CBF8}" type="presOf" srcId="{7DED6A90-E4B6-4FF8-AE4E-8C16E983D0F8}" destId="{EC0D27DA-ECB9-473D-9474-79DB5631EDAA}" srcOrd="0" destOrd="0" presId="urn:microsoft.com/office/officeart/2008/layout/HorizontalMultiLevelHierarchy"/>
    <dgm:cxn modelId="{ADCBD4D4-931F-42C9-B7D7-35708EA6D747}" srcId="{B43DC5CD-C4C2-4A39-B3BE-9D390C2819E5}" destId="{CCB2927F-EFF7-40B2-96EB-1D84554B8249}" srcOrd="1" destOrd="0" parTransId="{3482C1A4-29C6-44FD-B429-0A43D0EBCBD6}" sibTransId="{27D19082-12C6-48AD-BA56-37D0C45F021D}"/>
    <dgm:cxn modelId="{9AD4EA91-D920-4F05-91EE-08CF18EED387}" srcId="{75EA91F8-9D94-4445-82C2-2E972D093ADF}" destId="{C7390958-4969-452F-971C-35B476AE45B4}" srcOrd="0" destOrd="0" parTransId="{47A536FF-F6B5-4B7A-8986-A28B8B290DCA}" sibTransId="{D43F3A15-251E-4FC1-A64A-D5C779588596}"/>
    <dgm:cxn modelId="{3B4F88FE-CD94-4467-ACD6-9FB44CA517C0}" type="presOf" srcId="{75EA91F8-9D94-4445-82C2-2E972D093ADF}" destId="{7E121C18-568D-4F73-AAFB-D4D0FD4774A9}" srcOrd="0" destOrd="0" presId="urn:microsoft.com/office/officeart/2008/layout/HorizontalMultiLevelHierarchy"/>
    <dgm:cxn modelId="{AC7799F5-9EC3-4D55-BFBC-076A0F26B3A8}" srcId="{7DED6A90-E4B6-4FF8-AE4E-8C16E983D0F8}" destId="{B43DC5CD-C4C2-4A39-B3BE-9D390C2819E5}" srcOrd="0" destOrd="0" parTransId="{8F1FA3F8-4EF1-4C07-92F0-FC2A73311624}" sibTransId="{772112F6-ADCE-4EDB-AC51-87FF4DE22126}"/>
    <dgm:cxn modelId="{494CC21A-996D-4BB3-AEAC-9F74BEB713D2}" type="presOf" srcId="{58578A6A-B4A9-49C9-9437-D49B538585F3}" destId="{3620E042-CCA8-4A1C-A06E-6807F19DA0DF}" srcOrd="0" destOrd="0" presId="urn:microsoft.com/office/officeart/2008/layout/HorizontalMultiLevelHierarchy"/>
    <dgm:cxn modelId="{8EBFD52F-DE10-4D2C-8C00-4FFE3B18D9B7}" type="presOf" srcId="{0BD8CE8D-8A51-442B-AD48-D6313EA5347F}" destId="{9A36842B-6820-439D-AE82-32034267F5B3}" srcOrd="1" destOrd="0" presId="urn:microsoft.com/office/officeart/2008/layout/HorizontalMultiLevelHierarchy"/>
    <dgm:cxn modelId="{CB96D282-222B-487B-9039-7C0C74BE2445}" type="presOf" srcId="{B43DC5CD-C4C2-4A39-B3BE-9D390C2819E5}" destId="{1F91B9A0-1860-41A9-98C0-032C5F635E4A}" srcOrd="0" destOrd="0" presId="urn:microsoft.com/office/officeart/2008/layout/HorizontalMultiLevelHierarchy"/>
    <dgm:cxn modelId="{8852C078-0E16-4527-9C5C-BEB99FF7E189}" type="presOf" srcId="{422598F8-B43B-4F17-A89A-BBD79B7DA94D}" destId="{E7E974D7-CC90-42D4-B3E7-74CA7AAFDD55}" srcOrd="1" destOrd="0" presId="urn:microsoft.com/office/officeart/2008/layout/HorizontalMultiLevelHierarchy"/>
    <dgm:cxn modelId="{7D8CF602-3CBA-4696-AF6B-7702ADEF2E39}" type="presOf" srcId="{13EBBAFB-640A-4491-BEC7-9A503DF0ACA1}" destId="{90A7338B-DF04-4894-AF06-B34A0265B2CE}" srcOrd="1" destOrd="0" presId="urn:microsoft.com/office/officeart/2008/layout/HorizontalMultiLevelHierarchy"/>
    <dgm:cxn modelId="{213A192E-8BB5-4D71-AE20-6359B78988C3}" srcId="{75EA91F8-9D94-4445-82C2-2E972D093ADF}" destId="{54BA65C5-5103-4E1A-AB28-5C233DE760B3}" srcOrd="2" destOrd="0" parTransId="{E2D1D1CF-C21F-4B03-9E45-61C5DB787511}" sibTransId="{903C8D8F-68C2-48B1-98E7-A92BE611BF78}"/>
    <dgm:cxn modelId="{34336000-4C36-43A1-BB2C-71ED20D1750F}" type="presOf" srcId="{4B4D2FFA-A668-4F91-AB74-6FD272E3E053}" destId="{141DC90D-9876-4D91-84BE-C3D08C6D69F8}" srcOrd="0" destOrd="0" presId="urn:microsoft.com/office/officeart/2008/layout/HorizontalMultiLevelHierarchy"/>
    <dgm:cxn modelId="{3B27018D-2110-49B7-BD6E-19B34AF4C1F6}" srcId="{E1C3E1C3-45AE-4BDF-BA61-8C1DE11EB7A6}" destId="{506B54D8-3D83-45DD-9C99-BD6AA3EBBBE9}" srcOrd="0" destOrd="0" parTransId="{4B4D2FFA-A668-4F91-AB74-6FD272E3E053}" sibTransId="{4F558A36-02FB-4B63-AF44-ED2CCB8F8D3F}"/>
    <dgm:cxn modelId="{BB047AFD-E68C-4571-83B7-DE2467CC3C9B}" type="presOf" srcId="{C7390958-4969-452F-971C-35B476AE45B4}" destId="{9EDD5840-F8E6-4BA6-B5F4-59A1934EB2D2}" srcOrd="0" destOrd="0" presId="urn:microsoft.com/office/officeart/2008/layout/HorizontalMultiLevelHierarchy"/>
    <dgm:cxn modelId="{ACBB4BA4-9AA9-4BEE-A63A-548155F7B175}" type="presOf" srcId="{0E5CA431-CF88-45F4-A3F4-8840C39F360A}" destId="{9B9D6346-6C96-4FA3-946B-FAE7891DD561}" srcOrd="1" destOrd="0" presId="urn:microsoft.com/office/officeart/2008/layout/HorizontalMultiLevelHierarchy"/>
    <dgm:cxn modelId="{1F47CACE-7E4C-47A8-8AF9-A3EBC0B0D72B}" type="presOf" srcId="{23F0A0A6-7B20-4C72-9B58-043FAE25EDE2}" destId="{AB5C49CE-185B-4E84-9E8B-46A37FD71A04}" srcOrd="0" destOrd="0" presId="urn:microsoft.com/office/officeart/2008/layout/HorizontalMultiLevelHierarchy"/>
    <dgm:cxn modelId="{BFA38031-0403-44A7-B9B2-6F5E0DF08CD6}" type="presOf" srcId="{CB80D479-0545-416C-B7F7-4C387D111869}" destId="{25823A99-6528-4C9C-9305-9E14448432D9}" srcOrd="0" destOrd="0" presId="urn:microsoft.com/office/officeart/2008/layout/HorizontalMultiLevelHierarchy"/>
    <dgm:cxn modelId="{AEE266E0-DA00-43B7-91EF-93B6739254DB}" srcId="{E1C3E1C3-45AE-4BDF-BA61-8C1DE11EB7A6}" destId="{75EA91F8-9D94-4445-82C2-2E972D093ADF}" srcOrd="1" destOrd="0" parTransId="{8993F1F2-5C13-44B8-84A5-F6FAA9A86E20}" sibTransId="{ACB1BCB9-8E0A-4EDA-8802-B0C004249098}"/>
    <dgm:cxn modelId="{FA40384D-3D65-44E2-8616-AFF45F1D2032}" type="presOf" srcId="{644D6E33-F09E-408C-ADBB-DC5569ADC20C}" destId="{C43E6455-99F9-4A7B-93EA-728388524931}" srcOrd="0" destOrd="0" presId="urn:microsoft.com/office/officeart/2008/layout/HorizontalMultiLevelHierarchy"/>
    <dgm:cxn modelId="{F9DD7079-FB36-4A8C-A480-322AACB62514}" type="presOf" srcId="{116B813D-18DC-4880-A865-68F43B7170AB}" destId="{F957440E-D122-4123-AAFD-9DCFF5F109B2}" srcOrd="0" destOrd="0" presId="urn:microsoft.com/office/officeart/2008/layout/HorizontalMultiLevelHierarchy"/>
    <dgm:cxn modelId="{74669AA4-145C-4CCC-9F33-45878937EEFB}" type="presOf" srcId="{20FB4062-3D56-493C-BD1A-8B0E0C029D25}" destId="{A254E852-4554-4BB6-954A-21E14D968277}" srcOrd="0" destOrd="0" presId="urn:microsoft.com/office/officeart/2008/layout/HorizontalMultiLevelHierarchy"/>
    <dgm:cxn modelId="{AC10932E-2254-4A5B-A13C-FE88FBA3A522}" srcId="{506B54D8-3D83-45DD-9C99-BD6AA3EBBBE9}" destId="{0B7D6781-806D-4BBA-8800-5599285DCC63}" srcOrd="2" destOrd="0" parTransId="{CB80D479-0545-416C-B7F7-4C387D111869}" sibTransId="{F8665CC9-C29D-4D82-910E-7BDE9D8FA44A}"/>
    <dgm:cxn modelId="{6A8B3498-3C37-43E7-A56A-0835BADFEDFA}" srcId="{75EA91F8-9D94-4445-82C2-2E972D093ADF}" destId="{3DB9AE40-E80F-4E8E-890A-93673C160CFA}" srcOrd="4" destOrd="0" parTransId="{422598F8-B43B-4F17-A89A-BBD79B7DA94D}" sibTransId="{C1D0A7BD-92EB-4873-9634-258CCAB39307}"/>
    <dgm:cxn modelId="{369B09C1-3574-4DDF-B8B2-B90E11D17EA6}" type="presOf" srcId="{3482C1A4-29C6-44FD-B429-0A43D0EBCBD6}" destId="{01D63215-8210-4A4E-930A-38C6D05F6170}" srcOrd="0" destOrd="0" presId="urn:microsoft.com/office/officeart/2008/layout/HorizontalMultiLevelHierarchy"/>
    <dgm:cxn modelId="{E4B82ABC-D4DB-45A0-A8B6-3450B9870FF5}" type="presOf" srcId="{0B7D6781-806D-4BBA-8800-5599285DCC63}" destId="{1C29013A-470F-4A16-B784-2473843512DB}" srcOrd="0" destOrd="0" presId="urn:microsoft.com/office/officeart/2008/layout/HorizontalMultiLevelHierarchy"/>
    <dgm:cxn modelId="{30B5731E-915F-434F-85D3-D0E8DB87817D}" type="presOf" srcId="{E2D1D1CF-C21F-4B03-9E45-61C5DB787511}" destId="{3D0F20D4-43B5-4573-AC12-D062602C001C}" srcOrd="1" destOrd="0" presId="urn:microsoft.com/office/officeart/2008/layout/HorizontalMultiLevelHierarchy"/>
    <dgm:cxn modelId="{2A5D3505-D6FD-4E04-A3AB-7A15151DADAD}" type="presOf" srcId="{06FF2065-5855-4BB4-AF6E-F0EFBB507479}" destId="{A3A60873-448A-437A-A3AF-83F32E1FFFC6}" srcOrd="0" destOrd="0" presId="urn:microsoft.com/office/officeart/2008/layout/HorizontalMultiLevelHierarchy"/>
    <dgm:cxn modelId="{C8CDA2C2-0F64-4BD7-A6C9-AE5BD3783CF8}" type="presOf" srcId="{8B26B868-4C85-4E72-8F69-514EEBCA8133}" destId="{99AEDE2E-8970-484A-9CA7-71F5AECEFA8E}" srcOrd="0" destOrd="0" presId="urn:microsoft.com/office/officeart/2008/layout/HorizontalMultiLevelHierarchy"/>
    <dgm:cxn modelId="{2A0310E5-8150-4615-9D17-2A38C079CA1D}" srcId="{75EA91F8-9D94-4445-82C2-2E972D093ADF}" destId="{8B26B868-4C85-4E72-8F69-514EEBCA8133}" srcOrd="3" destOrd="0" parTransId="{06FF2065-5855-4BB4-AF6E-F0EFBB507479}" sibTransId="{F9160CF8-FB13-493C-84A8-2AD8DFFAFB82}"/>
    <dgm:cxn modelId="{C81BF5BE-9A73-499D-B504-B212BB9A9735}" type="presOf" srcId="{E2D1D1CF-C21F-4B03-9E45-61C5DB787511}" destId="{969D80B9-984A-4C4D-B94E-BFF7C70C1296}" srcOrd="0" destOrd="0" presId="urn:microsoft.com/office/officeart/2008/layout/HorizontalMultiLevelHierarchy"/>
    <dgm:cxn modelId="{364D16D2-C5D3-4177-B0A5-7DA08BC5BAF9}" type="presOf" srcId="{0BD8CE8D-8A51-442B-AD48-D6313EA5347F}" destId="{7AC45E8A-A78E-4AA0-9F98-80497D05CF4D}" srcOrd="0" destOrd="0" presId="urn:microsoft.com/office/officeart/2008/layout/HorizontalMultiLevelHierarchy"/>
    <dgm:cxn modelId="{5C717545-0C08-48BB-B14B-0FB04104F82E}" type="presOf" srcId="{8993F1F2-5C13-44B8-84A5-F6FAA9A86E20}" destId="{CACB0296-A649-43BD-8883-D667D6E60336}" srcOrd="1" destOrd="0" presId="urn:microsoft.com/office/officeart/2008/layout/HorizontalMultiLevelHierarchy"/>
    <dgm:cxn modelId="{40EE8079-CA6D-4C5C-9A84-3AB2A6B32177}" type="presOf" srcId="{58578A6A-B4A9-49C9-9437-D49B538585F3}" destId="{BD2EC772-EA7F-4338-AAA8-3E95526D01ED}" srcOrd="1" destOrd="0" presId="urn:microsoft.com/office/officeart/2008/layout/HorizontalMultiLevelHierarchy"/>
    <dgm:cxn modelId="{ECF02B1F-2793-43EC-B6D8-7BEA783EB389}" type="presOf" srcId="{4805EFCC-A6DD-4EA6-BDBC-080FFAD80186}" destId="{F0B6FEC2-EDE4-417D-92F0-FBE409A6C39F}" srcOrd="0" destOrd="0" presId="urn:microsoft.com/office/officeart/2008/layout/HorizontalMultiLevelHierarchy"/>
    <dgm:cxn modelId="{651663EB-940B-4675-8AFE-556C2E2CC9A6}" type="presOf" srcId="{47A536FF-F6B5-4B7A-8986-A28B8B290DCA}" destId="{90857F1B-41AA-49F6-9898-29D10EA19615}" srcOrd="0" destOrd="0" presId="urn:microsoft.com/office/officeart/2008/layout/HorizontalMultiLevelHierarchy"/>
    <dgm:cxn modelId="{462C53A4-F5C5-48D3-9A34-930826625B26}" srcId="{75EA91F8-9D94-4445-82C2-2E972D093ADF}" destId="{8748AF14-815D-4AF8-A428-D9B784B0ED0A}" srcOrd="1" destOrd="0" parTransId="{0E5CA431-CF88-45F4-A3F4-8840C39F360A}" sibTransId="{5AAC872F-707B-4F1C-8CD5-61283D054318}"/>
    <dgm:cxn modelId="{A5CD310E-D69B-4777-868E-4347A0D5610B}" type="presOf" srcId="{8748AF14-815D-4AF8-A428-D9B784B0ED0A}" destId="{91F6E81E-80B3-434D-A616-6434392891E8}" srcOrd="0" destOrd="0" presId="urn:microsoft.com/office/officeart/2008/layout/HorizontalMultiLevelHierarchy"/>
    <dgm:cxn modelId="{CA7A211D-C283-409E-A800-E2EC9B61E3A9}" srcId="{506B54D8-3D83-45DD-9C99-BD6AA3EBBBE9}" destId="{238D54FF-7B5A-4222-9ED6-BECA9D447EFD}" srcOrd="3" destOrd="0" parTransId="{23F0A0A6-7B20-4C72-9B58-043FAE25EDE2}" sibTransId="{E3582788-E064-4C4F-A0B6-36A2C32799B4}"/>
    <dgm:cxn modelId="{1697C4C0-C208-4434-A6C2-1A7E4B75F7B8}" srcId="{506B54D8-3D83-45DD-9C99-BD6AA3EBBBE9}" destId="{20FB4062-3D56-493C-BD1A-8B0E0C029D25}" srcOrd="4" destOrd="0" parTransId="{13EBBAFB-640A-4491-BEC7-9A503DF0ACA1}" sibTransId="{D3622478-90E4-48F2-BC85-10BC4F774CA8}"/>
    <dgm:cxn modelId="{72273873-F717-457B-B034-E3270752D534}" type="presOf" srcId="{644D6E33-F09E-408C-ADBB-DC5569ADC20C}" destId="{EB240E35-7365-44EB-9FF2-D88F76A8AB6E}" srcOrd="1" destOrd="0" presId="urn:microsoft.com/office/officeart/2008/layout/HorizontalMultiLevelHierarchy"/>
    <dgm:cxn modelId="{4FAE176D-3270-4143-B476-73249D3CD62C}" type="presOf" srcId="{3482C1A4-29C6-44FD-B429-0A43D0EBCBD6}" destId="{616EDE5D-0B50-4343-9095-B918774B1067}" srcOrd="1" destOrd="0" presId="urn:microsoft.com/office/officeart/2008/layout/HorizontalMultiLevelHierarchy"/>
    <dgm:cxn modelId="{D4B9A3B4-62D0-4DF3-AF97-B64FDB806669}" type="presOf" srcId="{E1C3E1C3-45AE-4BDF-BA61-8C1DE11EB7A6}" destId="{9C57DC32-E559-428E-859E-75F4EEF6B22F}" srcOrd="0" destOrd="0" presId="urn:microsoft.com/office/officeart/2008/layout/HorizontalMultiLevelHierarchy"/>
    <dgm:cxn modelId="{9458B66B-ABBE-4DDB-A2A9-CB0BD7BE29B5}" type="presOf" srcId="{CA40BA44-BD94-455A-87FD-9A971D021D8F}" destId="{CEAF2A39-A205-4627-A6F2-30F618A301CD}" srcOrd="0" destOrd="0" presId="urn:microsoft.com/office/officeart/2008/layout/HorizontalMultiLevelHierarchy"/>
    <dgm:cxn modelId="{423A8C9C-545D-464F-96D7-8722C612895B}" type="presOf" srcId="{F294A2CC-0EE9-4AD8-840B-833B7944B236}" destId="{D5F3D78D-9E66-45A5-BED9-D4024114930E}" srcOrd="0" destOrd="0" presId="urn:microsoft.com/office/officeart/2008/layout/HorizontalMultiLevelHierarchy"/>
    <dgm:cxn modelId="{2A0B4FCB-D78A-4D99-8DEA-0335870204FF}" type="presOf" srcId="{40E4029C-E3F7-4391-B9A3-1BEFA3D63C02}" destId="{1569B5FF-12C6-4886-904A-A132F79358E7}" srcOrd="0" destOrd="0" presId="urn:microsoft.com/office/officeart/2008/layout/HorizontalMultiLevelHierarchy"/>
    <dgm:cxn modelId="{06F41367-BBE2-417A-AFA3-9AE70B7B3E58}" type="presOf" srcId="{13EBBAFB-640A-4491-BEC7-9A503DF0ACA1}" destId="{97E35922-1098-42B2-A7EF-8D8C406289F9}" srcOrd="0" destOrd="0" presId="urn:microsoft.com/office/officeart/2008/layout/HorizontalMultiLevelHierarchy"/>
    <dgm:cxn modelId="{13EC5AF0-58CE-43BD-8D72-08F7B84B70D4}" type="presOf" srcId="{238D54FF-7B5A-4222-9ED6-BECA9D447EFD}" destId="{328A6C44-F44A-45FD-BFFF-8BB109B36DC8}" srcOrd="0" destOrd="0" presId="urn:microsoft.com/office/officeart/2008/layout/HorizontalMultiLevelHierarchy"/>
    <dgm:cxn modelId="{9DDC728C-2852-44E1-8345-82DAECDF254B}" type="presOf" srcId="{B579E0E0-DE16-48C9-B545-AD87530F3995}" destId="{2D57C4FB-DBDD-4820-A92B-58FBD6E858F7}" srcOrd="0" destOrd="0" presId="urn:microsoft.com/office/officeart/2008/layout/HorizontalMultiLevelHierarchy"/>
    <dgm:cxn modelId="{F79DEB92-AAFF-42CC-BAD3-A86FF13FEF65}" srcId="{506B54D8-3D83-45DD-9C99-BD6AA3EBBBE9}" destId="{B579E0E0-DE16-48C9-B545-AD87530F3995}" srcOrd="1" destOrd="0" parTransId="{0BD8CE8D-8A51-442B-AD48-D6313EA5347F}" sibTransId="{C8DC204F-458A-4DB0-A821-512C5BD65BC6}"/>
    <dgm:cxn modelId="{1002737E-6CB8-487B-B545-226417ACA087}" type="presOf" srcId="{CA40BA44-BD94-455A-87FD-9A971D021D8F}" destId="{09A862E7-2652-447E-837D-67A4EF4537B2}" srcOrd="1" destOrd="0" presId="urn:microsoft.com/office/officeart/2008/layout/HorizontalMultiLevelHierarchy"/>
    <dgm:cxn modelId="{CAB8C99C-C8B5-4BA4-A391-27525C90930C}" type="presOf" srcId="{8993F1F2-5C13-44B8-84A5-F6FAA9A86E20}" destId="{5DFE5022-B07C-4FCA-A6D2-9307017A9E9B}" srcOrd="0" destOrd="0" presId="urn:microsoft.com/office/officeart/2008/layout/HorizontalMultiLevelHierarchy"/>
    <dgm:cxn modelId="{EB20CE2F-C47F-4711-9195-A863EBBD408D}" type="presOf" srcId="{0E5CA431-CF88-45F4-A3F4-8840C39F360A}" destId="{95EFCBD8-209C-4409-AF9F-7B5AB48F6101}" srcOrd="0" destOrd="0" presId="urn:microsoft.com/office/officeart/2008/layout/HorizontalMultiLevelHierarchy"/>
    <dgm:cxn modelId="{29FB34FC-F26A-44D6-9063-065CB4EBFAB2}" srcId="{506B54D8-3D83-45DD-9C99-BD6AA3EBBBE9}" destId="{4805EFCC-A6DD-4EA6-BDBC-080FFAD80186}" srcOrd="0" destOrd="0" parTransId="{CA40BA44-BD94-455A-87FD-9A971D021D8F}" sibTransId="{63967462-26F2-4C70-9928-D55607C787EA}"/>
    <dgm:cxn modelId="{70026960-CBEE-4A83-BE26-A39CC73DAE27}" type="presOf" srcId="{CCB2927F-EFF7-40B2-96EB-1D84554B8249}" destId="{5D4EBF5F-07C4-4DCF-944D-53AF9E4D0C48}" srcOrd="0" destOrd="0" presId="urn:microsoft.com/office/officeart/2008/layout/HorizontalMultiLevelHierarchy"/>
    <dgm:cxn modelId="{86220210-2B78-4287-AEC4-05009181BFAC}" type="presOf" srcId="{54BA65C5-5103-4E1A-AB28-5C233DE760B3}" destId="{C04C1D11-4808-4A0C-B1B7-BC7333DCD683}" srcOrd="0" destOrd="0" presId="urn:microsoft.com/office/officeart/2008/layout/HorizontalMultiLevelHierarchy"/>
    <dgm:cxn modelId="{C67E2169-ACDB-4114-A5B7-186629329FCC}" type="presOf" srcId="{4B4D2FFA-A668-4F91-AB74-6FD272E3E053}" destId="{9BA7CD7D-356A-404A-B3A1-8805AF89D72B}" srcOrd="1" destOrd="0" presId="urn:microsoft.com/office/officeart/2008/layout/HorizontalMultiLevelHierarchy"/>
    <dgm:cxn modelId="{389C41C6-EC0A-43DA-91A0-BB043AD6D37D}" srcId="{B43DC5CD-C4C2-4A39-B3BE-9D390C2819E5}" destId="{E1C3E1C3-45AE-4BDF-BA61-8C1DE11EB7A6}" srcOrd="0" destOrd="0" parTransId="{58578A6A-B4A9-49C9-9437-D49B538585F3}" sibTransId="{8F4B0FAF-744F-4A67-A9FF-20DA9BCFCC83}"/>
    <dgm:cxn modelId="{C58FFA71-2B8F-48AF-B28E-FC13BA497440}" type="presOf" srcId="{506B54D8-3D83-45DD-9C99-BD6AA3EBBBE9}" destId="{0679E697-B7EA-48AA-8328-06D1988CC89A}" srcOrd="0" destOrd="0" presId="urn:microsoft.com/office/officeart/2008/layout/HorizontalMultiLevelHierarchy"/>
    <dgm:cxn modelId="{79A217DA-0935-4820-8C4D-4988C2B1AED8}" type="presOf" srcId="{06FF2065-5855-4BB4-AF6E-F0EFBB507479}" destId="{D782177F-E633-4E14-A857-D4D7AB008265}" srcOrd="1" destOrd="0" presId="urn:microsoft.com/office/officeart/2008/layout/HorizontalMultiLevelHierarchy"/>
    <dgm:cxn modelId="{DBF803E6-01AA-43EA-80F8-D4E29F069256}" type="presOf" srcId="{47A536FF-F6B5-4B7A-8986-A28B8B290DCA}" destId="{53DF588C-516F-4CD0-9E4C-42409FF80588}" srcOrd="1" destOrd="0" presId="urn:microsoft.com/office/officeart/2008/layout/HorizontalMultiLevelHierarchy"/>
    <dgm:cxn modelId="{46705689-1CB7-4217-BCF6-BCB79483A723}" type="presOf" srcId="{F294A2CC-0EE9-4AD8-840B-833B7944B236}" destId="{79B34654-D1C6-40EB-846B-C3F538BDB55F}" srcOrd="1" destOrd="0" presId="urn:microsoft.com/office/officeart/2008/layout/HorizontalMultiLevelHierarchy"/>
    <dgm:cxn modelId="{A445AB9C-F251-47F7-8F70-5DA94B547D01}" srcId="{E1C3E1C3-45AE-4BDF-BA61-8C1DE11EB7A6}" destId="{116B813D-18DC-4880-A865-68F43B7170AB}" srcOrd="3" destOrd="0" parTransId="{644D6E33-F09E-408C-ADBB-DC5569ADC20C}" sibTransId="{32E1AB27-006E-4032-B462-FEA72BCA407F}"/>
    <dgm:cxn modelId="{68AE8E56-13E3-44C4-A45C-625DC71234D9}" type="presOf" srcId="{CB80D479-0545-416C-B7F7-4C387D111869}" destId="{2CBE47E3-FDC0-4ECF-9BBA-AACA29A71FE6}" srcOrd="1" destOrd="0" presId="urn:microsoft.com/office/officeart/2008/layout/HorizontalMultiLevelHierarchy"/>
    <dgm:cxn modelId="{9289BBE1-3CB5-406B-8311-1DF43F5E2567}" srcId="{E1C3E1C3-45AE-4BDF-BA61-8C1DE11EB7A6}" destId="{40E4029C-E3F7-4391-B9A3-1BEFA3D63C02}" srcOrd="2" destOrd="0" parTransId="{F294A2CC-0EE9-4AD8-840B-833B7944B236}" sibTransId="{A0C61882-B1C9-4772-A570-B917B2A7A868}"/>
    <dgm:cxn modelId="{CBDD906B-8F76-42F4-859D-85E93B90A94B}" type="presOf" srcId="{3DB9AE40-E80F-4E8E-890A-93673C160CFA}" destId="{53225377-878B-4C9E-9736-B89A599C5262}" srcOrd="0" destOrd="0" presId="urn:microsoft.com/office/officeart/2008/layout/HorizontalMultiLevelHierarchy"/>
    <dgm:cxn modelId="{72F07DF1-4B0A-4746-BFD5-5BB2C1A0517F}" type="presOf" srcId="{422598F8-B43B-4F17-A89A-BBD79B7DA94D}" destId="{F6C08BEE-5ADD-4625-8514-DC5BD91DC3B3}" srcOrd="0" destOrd="0" presId="urn:microsoft.com/office/officeart/2008/layout/HorizontalMultiLevelHierarchy"/>
    <dgm:cxn modelId="{51DB8C64-4100-4DF2-856B-90F35F0FA76C}" type="presOf" srcId="{23F0A0A6-7B20-4C72-9B58-043FAE25EDE2}" destId="{2E3D7A99-F9F5-422F-B16C-D1028ED81F1C}" srcOrd="1" destOrd="0" presId="urn:microsoft.com/office/officeart/2008/layout/HorizontalMultiLevelHierarchy"/>
    <dgm:cxn modelId="{22FE764B-F45F-4852-BDAA-D4F59B56F806}" type="presParOf" srcId="{EC0D27DA-ECB9-473D-9474-79DB5631EDAA}" destId="{2180D4FA-1E55-4907-8BA4-8A3ACF5B6DE3}" srcOrd="0" destOrd="0" presId="urn:microsoft.com/office/officeart/2008/layout/HorizontalMultiLevelHierarchy"/>
    <dgm:cxn modelId="{FAA676F1-0FD8-4834-8497-8ACE31AB4D3B}" type="presParOf" srcId="{2180D4FA-1E55-4907-8BA4-8A3ACF5B6DE3}" destId="{1F91B9A0-1860-41A9-98C0-032C5F635E4A}" srcOrd="0" destOrd="0" presId="urn:microsoft.com/office/officeart/2008/layout/HorizontalMultiLevelHierarchy"/>
    <dgm:cxn modelId="{AFE532A8-9CA9-4ECA-A5B9-6CF720CB5CB2}" type="presParOf" srcId="{2180D4FA-1E55-4907-8BA4-8A3ACF5B6DE3}" destId="{4CF9EE05-D06B-4F6D-BDD1-0505E6CE7A7B}" srcOrd="1" destOrd="0" presId="urn:microsoft.com/office/officeart/2008/layout/HorizontalMultiLevelHierarchy"/>
    <dgm:cxn modelId="{21E21DCB-FFAE-4119-8E28-4DF2D9EBC2B0}" type="presParOf" srcId="{4CF9EE05-D06B-4F6D-BDD1-0505E6CE7A7B}" destId="{3620E042-CCA8-4A1C-A06E-6807F19DA0DF}" srcOrd="0" destOrd="0" presId="urn:microsoft.com/office/officeart/2008/layout/HorizontalMultiLevelHierarchy"/>
    <dgm:cxn modelId="{02940532-C6D5-4B24-BC51-17A35910D456}" type="presParOf" srcId="{3620E042-CCA8-4A1C-A06E-6807F19DA0DF}" destId="{BD2EC772-EA7F-4338-AAA8-3E95526D01ED}" srcOrd="0" destOrd="0" presId="urn:microsoft.com/office/officeart/2008/layout/HorizontalMultiLevelHierarchy"/>
    <dgm:cxn modelId="{3CAA9399-9368-4CE5-9F6F-6945A1FEC9D9}" type="presParOf" srcId="{4CF9EE05-D06B-4F6D-BDD1-0505E6CE7A7B}" destId="{C81F45E7-211B-4C97-8BE1-715138245E9E}" srcOrd="1" destOrd="0" presId="urn:microsoft.com/office/officeart/2008/layout/HorizontalMultiLevelHierarchy"/>
    <dgm:cxn modelId="{A2DC02AE-E56D-46B9-BFAF-232FFA974E19}" type="presParOf" srcId="{C81F45E7-211B-4C97-8BE1-715138245E9E}" destId="{9C57DC32-E559-428E-859E-75F4EEF6B22F}" srcOrd="0" destOrd="0" presId="urn:microsoft.com/office/officeart/2008/layout/HorizontalMultiLevelHierarchy"/>
    <dgm:cxn modelId="{5302BF42-F0C0-4AF9-A847-270C3B5BCD0E}" type="presParOf" srcId="{C81F45E7-211B-4C97-8BE1-715138245E9E}" destId="{F013D015-CA44-43E3-AA18-2488D3B3751E}" srcOrd="1" destOrd="0" presId="urn:microsoft.com/office/officeart/2008/layout/HorizontalMultiLevelHierarchy"/>
    <dgm:cxn modelId="{7199D23F-45E6-4D32-8C6F-965F355FDFE9}" type="presParOf" srcId="{F013D015-CA44-43E3-AA18-2488D3B3751E}" destId="{141DC90D-9876-4D91-84BE-C3D08C6D69F8}" srcOrd="0" destOrd="0" presId="urn:microsoft.com/office/officeart/2008/layout/HorizontalMultiLevelHierarchy"/>
    <dgm:cxn modelId="{C45D116D-0AAA-4C0F-ABFB-7581D9FF37DA}" type="presParOf" srcId="{141DC90D-9876-4D91-84BE-C3D08C6D69F8}" destId="{9BA7CD7D-356A-404A-B3A1-8805AF89D72B}" srcOrd="0" destOrd="0" presId="urn:microsoft.com/office/officeart/2008/layout/HorizontalMultiLevelHierarchy"/>
    <dgm:cxn modelId="{CA316036-1E53-4082-B02D-572089512B6D}" type="presParOf" srcId="{F013D015-CA44-43E3-AA18-2488D3B3751E}" destId="{4BDDD259-6C8B-4EE6-86C7-550E2E3E9643}" srcOrd="1" destOrd="0" presId="urn:microsoft.com/office/officeart/2008/layout/HorizontalMultiLevelHierarchy"/>
    <dgm:cxn modelId="{7AE8868D-2495-4113-8E4A-22D75A6D2854}" type="presParOf" srcId="{4BDDD259-6C8B-4EE6-86C7-550E2E3E9643}" destId="{0679E697-B7EA-48AA-8328-06D1988CC89A}" srcOrd="0" destOrd="0" presId="urn:microsoft.com/office/officeart/2008/layout/HorizontalMultiLevelHierarchy"/>
    <dgm:cxn modelId="{6EDF8027-1DAF-46C9-9D01-CE7CB7776A16}" type="presParOf" srcId="{4BDDD259-6C8B-4EE6-86C7-550E2E3E9643}" destId="{635014D9-BF0D-4B0B-A148-4463A11555DA}" srcOrd="1" destOrd="0" presId="urn:microsoft.com/office/officeart/2008/layout/HorizontalMultiLevelHierarchy"/>
    <dgm:cxn modelId="{9407F5B2-B796-4891-84AA-A88217E0905C}" type="presParOf" srcId="{635014D9-BF0D-4B0B-A148-4463A11555DA}" destId="{CEAF2A39-A205-4627-A6F2-30F618A301CD}" srcOrd="0" destOrd="0" presId="urn:microsoft.com/office/officeart/2008/layout/HorizontalMultiLevelHierarchy"/>
    <dgm:cxn modelId="{DF5FA62B-C99D-41CC-9E51-33FBC1F6FEE0}" type="presParOf" srcId="{CEAF2A39-A205-4627-A6F2-30F618A301CD}" destId="{09A862E7-2652-447E-837D-67A4EF4537B2}" srcOrd="0" destOrd="0" presId="urn:microsoft.com/office/officeart/2008/layout/HorizontalMultiLevelHierarchy"/>
    <dgm:cxn modelId="{A71234CD-7FC0-4706-8053-FB35BE08C4F3}" type="presParOf" srcId="{635014D9-BF0D-4B0B-A148-4463A11555DA}" destId="{24D73F3E-1F22-40E4-A811-7131F020044C}" srcOrd="1" destOrd="0" presId="urn:microsoft.com/office/officeart/2008/layout/HorizontalMultiLevelHierarchy"/>
    <dgm:cxn modelId="{235E68D9-0174-4834-B50E-768366B808A8}" type="presParOf" srcId="{24D73F3E-1F22-40E4-A811-7131F020044C}" destId="{F0B6FEC2-EDE4-417D-92F0-FBE409A6C39F}" srcOrd="0" destOrd="0" presId="urn:microsoft.com/office/officeart/2008/layout/HorizontalMultiLevelHierarchy"/>
    <dgm:cxn modelId="{E80DEF23-C968-4863-A6C8-0BAC9FF710E7}" type="presParOf" srcId="{24D73F3E-1F22-40E4-A811-7131F020044C}" destId="{666621BB-4F34-45AB-9B33-63202668D81F}" srcOrd="1" destOrd="0" presId="urn:microsoft.com/office/officeart/2008/layout/HorizontalMultiLevelHierarchy"/>
    <dgm:cxn modelId="{F4AE3115-0D38-40E9-9468-D2AEC50F3C40}" type="presParOf" srcId="{635014D9-BF0D-4B0B-A148-4463A11555DA}" destId="{7AC45E8A-A78E-4AA0-9F98-80497D05CF4D}" srcOrd="2" destOrd="0" presId="urn:microsoft.com/office/officeart/2008/layout/HorizontalMultiLevelHierarchy"/>
    <dgm:cxn modelId="{E87EA23A-F208-4173-B775-760D15CD369F}" type="presParOf" srcId="{7AC45E8A-A78E-4AA0-9F98-80497D05CF4D}" destId="{9A36842B-6820-439D-AE82-32034267F5B3}" srcOrd="0" destOrd="0" presId="urn:microsoft.com/office/officeart/2008/layout/HorizontalMultiLevelHierarchy"/>
    <dgm:cxn modelId="{4B219C0D-E163-4754-AC31-30474050F9A7}" type="presParOf" srcId="{635014D9-BF0D-4B0B-A148-4463A11555DA}" destId="{51042E4A-5872-414E-BD39-4FDFE288C512}" srcOrd="3" destOrd="0" presId="urn:microsoft.com/office/officeart/2008/layout/HorizontalMultiLevelHierarchy"/>
    <dgm:cxn modelId="{965059DE-6A54-4327-99EA-7885CDE0C63E}" type="presParOf" srcId="{51042E4A-5872-414E-BD39-4FDFE288C512}" destId="{2D57C4FB-DBDD-4820-A92B-58FBD6E858F7}" srcOrd="0" destOrd="0" presId="urn:microsoft.com/office/officeart/2008/layout/HorizontalMultiLevelHierarchy"/>
    <dgm:cxn modelId="{6C49D841-BC15-456B-8DB2-5A2A0C03CC49}" type="presParOf" srcId="{51042E4A-5872-414E-BD39-4FDFE288C512}" destId="{BDB80BD2-ED15-43FE-B665-BEDF8A0F0A23}" srcOrd="1" destOrd="0" presId="urn:microsoft.com/office/officeart/2008/layout/HorizontalMultiLevelHierarchy"/>
    <dgm:cxn modelId="{C3AFE2B2-1481-459A-BB0C-ECB376C81A45}" type="presParOf" srcId="{635014D9-BF0D-4B0B-A148-4463A11555DA}" destId="{25823A99-6528-4C9C-9305-9E14448432D9}" srcOrd="4" destOrd="0" presId="urn:microsoft.com/office/officeart/2008/layout/HorizontalMultiLevelHierarchy"/>
    <dgm:cxn modelId="{0A1B0699-39CE-460E-914F-13F43A80876F}" type="presParOf" srcId="{25823A99-6528-4C9C-9305-9E14448432D9}" destId="{2CBE47E3-FDC0-4ECF-9BBA-AACA29A71FE6}" srcOrd="0" destOrd="0" presId="urn:microsoft.com/office/officeart/2008/layout/HorizontalMultiLevelHierarchy"/>
    <dgm:cxn modelId="{DBDD2C80-A078-47EF-BA5D-69E121D6C1B4}" type="presParOf" srcId="{635014D9-BF0D-4B0B-A148-4463A11555DA}" destId="{A8216654-B13A-4B03-8014-BA3A823FE9B4}" srcOrd="5" destOrd="0" presId="urn:microsoft.com/office/officeart/2008/layout/HorizontalMultiLevelHierarchy"/>
    <dgm:cxn modelId="{D760A59D-CA5D-4EBF-BF6D-5A15B83B8119}" type="presParOf" srcId="{A8216654-B13A-4B03-8014-BA3A823FE9B4}" destId="{1C29013A-470F-4A16-B784-2473843512DB}" srcOrd="0" destOrd="0" presId="urn:microsoft.com/office/officeart/2008/layout/HorizontalMultiLevelHierarchy"/>
    <dgm:cxn modelId="{E49553FB-A218-4C74-8A19-95ABCBF41224}" type="presParOf" srcId="{A8216654-B13A-4B03-8014-BA3A823FE9B4}" destId="{B1C59E42-0A05-46B4-B993-F1127F7BAEC1}" srcOrd="1" destOrd="0" presId="urn:microsoft.com/office/officeart/2008/layout/HorizontalMultiLevelHierarchy"/>
    <dgm:cxn modelId="{5D69EE42-2575-4A24-88CC-EA025158CC63}" type="presParOf" srcId="{635014D9-BF0D-4B0B-A148-4463A11555DA}" destId="{AB5C49CE-185B-4E84-9E8B-46A37FD71A04}" srcOrd="6" destOrd="0" presId="urn:microsoft.com/office/officeart/2008/layout/HorizontalMultiLevelHierarchy"/>
    <dgm:cxn modelId="{9BADA8A4-A4E6-4953-A1DB-FBC0326CAD7C}" type="presParOf" srcId="{AB5C49CE-185B-4E84-9E8B-46A37FD71A04}" destId="{2E3D7A99-F9F5-422F-B16C-D1028ED81F1C}" srcOrd="0" destOrd="0" presId="urn:microsoft.com/office/officeart/2008/layout/HorizontalMultiLevelHierarchy"/>
    <dgm:cxn modelId="{180A0C82-5579-47C6-BE2B-3041EAF70FE8}" type="presParOf" srcId="{635014D9-BF0D-4B0B-A148-4463A11555DA}" destId="{1AB242BF-4253-45E8-A2E5-5C2A0F169901}" srcOrd="7" destOrd="0" presId="urn:microsoft.com/office/officeart/2008/layout/HorizontalMultiLevelHierarchy"/>
    <dgm:cxn modelId="{49F60DA4-DF8A-418B-9C8C-0C163E4D165D}" type="presParOf" srcId="{1AB242BF-4253-45E8-A2E5-5C2A0F169901}" destId="{328A6C44-F44A-45FD-BFFF-8BB109B36DC8}" srcOrd="0" destOrd="0" presId="urn:microsoft.com/office/officeart/2008/layout/HorizontalMultiLevelHierarchy"/>
    <dgm:cxn modelId="{8B378A53-50BD-4196-9717-F53A7B6D7934}" type="presParOf" srcId="{1AB242BF-4253-45E8-A2E5-5C2A0F169901}" destId="{45AE028F-4562-4BFC-A58E-9C04A60C410A}" srcOrd="1" destOrd="0" presId="urn:microsoft.com/office/officeart/2008/layout/HorizontalMultiLevelHierarchy"/>
    <dgm:cxn modelId="{0387EA34-7FCC-4529-87F3-094DAE925002}" type="presParOf" srcId="{635014D9-BF0D-4B0B-A148-4463A11555DA}" destId="{97E35922-1098-42B2-A7EF-8D8C406289F9}" srcOrd="8" destOrd="0" presId="urn:microsoft.com/office/officeart/2008/layout/HorizontalMultiLevelHierarchy"/>
    <dgm:cxn modelId="{F429313E-D714-450E-A475-D808D68C7351}" type="presParOf" srcId="{97E35922-1098-42B2-A7EF-8D8C406289F9}" destId="{90A7338B-DF04-4894-AF06-B34A0265B2CE}" srcOrd="0" destOrd="0" presId="urn:microsoft.com/office/officeart/2008/layout/HorizontalMultiLevelHierarchy"/>
    <dgm:cxn modelId="{24ACB3EA-4E99-4942-BB9F-21753C05ECF4}" type="presParOf" srcId="{635014D9-BF0D-4B0B-A148-4463A11555DA}" destId="{03308F7C-E41F-4825-BB30-005B43028F28}" srcOrd="9" destOrd="0" presId="urn:microsoft.com/office/officeart/2008/layout/HorizontalMultiLevelHierarchy"/>
    <dgm:cxn modelId="{7C8732B8-4035-40EF-8A1E-E335927D1ECD}" type="presParOf" srcId="{03308F7C-E41F-4825-BB30-005B43028F28}" destId="{A254E852-4554-4BB6-954A-21E14D968277}" srcOrd="0" destOrd="0" presId="urn:microsoft.com/office/officeart/2008/layout/HorizontalMultiLevelHierarchy"/>
    <dgm:cxn modelId="{8E95EE27-8DB7-4F12-8014-B5CF80BFCFD7}" type="presParOf" srcId="{03308F7C-E41F-4825-BB30-005B43028F28}" destId="{027584AB-893B-4502-B03C-955C26528D17}" srcOrd="1" destOrd="0" presId="urn:microsoft.com/office/officeart/2008/layout/HorizontalMultiLevelHierarchy"/>
    <dgm:cxn modelId="{9ACDFC8B-81B4-476B-BC85-6CC34DF2131A}" type="presParOf" srcId="{F013D015-CA44-43E3-AA18-2488D3B3751E}" destId="{5DFE5022-B07C-4FCA-A6D2-9307017A9E9B}" srcOrd="2" destOrd="0" presId="urn:microsoft.com/office/officeart/2008/layout/HorizontalMultiLevelHierarchy"/>
    <dgm:cxn modelId="{958BB7BC-F286-4C12-AD1C-994F9E28FEFA}" type="presParOf" srcId="{5DFE5022-B07C-4FCA-A6D2-9307017A9E9B}" destId="{CACB0296-A649-43BD-8883-D667D6E60336}" srcOrd="0" destOrd="0" presId="urn:microsoft.com/office/officeart/2008/layout/HorizontalMultiLevelHierarchy"/>
    <dgm:cxn modelId="{F40ADB98-1465-447D-A9C0-DF98AD381A19}" type="presParOf" srcId="{F013D015-CA44-43E3-AA18-2488D3B3751E}" destId="{9EDD90D3-1820-49AE-88F0-EEBC66FD28D7}" srcOrd="3" destOrd="0" presId="urn:microsoft.com/office/officeart/2008/layout/HorizontalMultiLevelHierarchy"/>
    <dgm:cxn modelId="{8D19938E-56E0-48DA-8BD7-61A8F58B7180}" type="presParOf" srcId="{9EDD90D3-1820-49AE-88F0-EEBC66FD28D7}" destId="{7E121C18-568D-4F73-AAFB-D4D0FD4774A9}" srcOrd="0" destOrd="0" presId="urn:microsoft.com/office/officeart/2008/layout/HorizontalMultiLevelHierarchy"/>
    <dgm:cxn modelId="{5D96470E-11D0-4E17-B607-D00596AE7DE8}" type="presParOf" srcId="{9EDD90D3-1820-49AE-88F0-EEBC66FD28D7}" destId="{3DDC4ED3-1774-4293-BDDF-B4354B6EF75E}" srcOrd="1" destOrd="0" presId="urn:microsoft.com/office/officeart/2008/layout/HorizontalMultiLevelHierarchy"/>
    <dgm:cxn modelId="{47A86956-A665-4AF4-B5CE-0E81CAB88A5E}" type="presParOf" srcId="{3DDC4ED3-1774-4293-BDDF-B4354B6EF75E}" destId="{90857F1B-41AA-49F6-9898-29D10EA19615}" srcOrd="0" destOrd="0" presId="urn:microsoft.com/office/officeart/2008/layout/HorizontalMultiLevelHierarchy"/>
    <dgm:cxn modelId="{C44671C8-462B-42C4-B261-87A2B3A5B1AE}" type="presParOf" srcId="{90857F1B-41AA-49F6-9898-29D10EA19615}" destId="{53DF588C-516F-4CD0-9E4C-42409FF80588}" srcOrd="0" destOrd="0" presId="urn:microsoft.com/office/officeart/2008/layout/HorizontalMultiLevelHierarchy"/>
    <dgm:cxn modelId="{B6EF0F6B-4991-4AC5-8805-65483372AF8B}" type="presParOf" srcId="{3DDC4ED3-1774-4293-BDDF-B4354B6EF75E}" destId="{53CEDE62-5F73-4C0B-827A-147755153549}" srcOrd="1" destOrd="0" presId="urn:microsoft.com/office/officeart/2008/layout/HorizontalMultiLevelHierarchy"/>
    <dgm:cxn modelId="{E84BFCB9-AE7F-4A9C-8883-8F00282563AC}" type="presParOf" srcId="{53CEDE62-5F73-4C0B-827A-147755153549}" destId="{9EDD5840-F8E6-4BA6-B5F4-59A1934EB2D2}" srcOrd="0" destOrd="0" presId="urn:microsoft.com/office/officeart/2008/layout/HorizontalMultiLevelHierarchy"/>
    <dgm:cxn modelId="{7C430413-1EA3-4A81-9D0B-CD37AE2A1B6C}" type="presParOf" srcId="{53CEDE62-5F73-4C0B-827A-147755153549}" destId="{E94353B5-8CF2-4857-9FA1-40C87F303A6E}" srcOrd="1" destOrd="0" presId="urn:microsoft.com/office/officeart/2008/layout/HorizontalMultiLevelHierarchy"/>
    <dgm:cxn modelId="{4854F7E6-AB6A-4B2C-9D0A-9485F9CD72A7}" type="presParOf" srcId="{3DDC4ED3-1774-4293-BDDF-B4354B6EF75E}" destId="{95EFCBD8-209C-4409-AF9F-7B5AB48F6101}" srcOrd="2" destOrd="0" presId="urn:microsoft.com/office/officeart/2008/layout/HorizontalMultiLevelHierarchy"/>
    <dgm:cxn modelId="{43B62F9E-C650-42C9-A41C-C7409DEFF491}" type="presParOf" srcId="{95EFCBD8-209C-4409-AF9F-7B5AB48F6101}" destId="{9B9D6346-6C96-4FA3-946B-FAE7891DD561}" srcOrd="0" destOrd="0" presId="urn:microsoft.com/office/officeart/2008/layout/HorizontalMultiLevelHierarchy"/>
    <dgm:cxn modelId="{BEF9AFC3-2842-40DC-BE39-6E824BACB31F}" type="presParOf" srcId="{3DDC4ED3-1774-4293-BDDF-B4354B6EF75E}" destId="{B541BFC0-84FA-4135-B1F4-D66ABFF4BDBF}" srcOrd="3" destOrd="0" presId="urn:microsoft.com/office/officeart/2008/layout/HorizontalMultiLevelHierarchy"/>
    <dgm:cxn modelId="{CE19A274-94FF-4818-9EC6-9D6105DB9D15}" type="presParOf" srcId="{B541BFC0-84FA-4135-B1F4-D66ABFF4BDBF}" destId="{91F6E81E-80B3-434D-A616-6434392891E8}" srcOrd="0" destOrd="0" presId="urn:microsoft.com/office/officeart/2008/layout/HorizontalMultiLevelHierarchy"/>
    <dgm:cxn modelId="{F0F16113-D607-44E0-8611-926CF660896C}" type="presParOf" srcId="{B541BFC0-84FA-4135-B1F4-D66ABFF4BDBF}" destId="{BC96E301-8119-4B5B-944B-CF0E71E25C03}" srcOrd="1" destOrd="0" presId="urn:microsoft.com/office/officeart/2008/layout/HorizontalMultiLevelHierarchy"/>
    <dgm:cxn modelId="{440AC905-9B59-446E-917E-D26EEC2D0608}" type="presParOf" srcId="{3DDC4ED3-1774-4293-BDDF-B4354B6EF75E}" destId="{969D80B9-984A-4C4D-B94E-BFF7C70C1296}" srcOrd="4" destOrd="0" presId="urn:microsoft.com/office/officeart/2008/layout/HorizontalMultiLevelHierarchy"/>
    <dgm:cxn modelId="{52D84383-E3DC-4460-9FDC-0794EE17E32A}" type="presParOf" srcId="{969D80B9-984A-4C4D-B94E-BFF7C70C1296}" destId="{3D0F20D4-43B5-4573-AC12-D062602C001C}" srcOrd="0" destOrd="0" presId="urn:microsoft.com/office/officeart/2008/layout/HorizontalMultiLevelHierarchy"/>
    <dgm:cxn modelId="{254868AE-8F3A-4C0A-8A68-22701A6846D7}" type="presParOf" srcId="{3DDC4ED3-1774-4293-BDDF-B4354B6EF75E}" destId="{5BC43098-F636-4D3C-A9E3-763E3F0E7921}" srcOrd="5" destOrd="0" presId="urn:microsoft.com/office/officeart/2008/layout/HorizontalMultiLevelHierarchy"/>
    <dgm:cxn modelId="{6A3A91B8-5FC6-40D7-B3F2-2668A867072F}" type="presParOf" srcId="{5BC43098-F636-4D3C-A9E3-763E3F0E7921}" destId="{C04C1D11-4808-4A0C-B1B7-BC7333DCD683}" srcOrd="0" destOrd="0" presId="urn:microsoft.com/office/officeart/2008/layout/HorizontalMultiLevelHierarchy"/>
    <dgm:cxn modelId="{3A537015-2BAE-4D19-9624-F7CA1078B79C}" type="presParOf" srcId="{5BC43098-F636-4D3C-A9E3-763E3F0E7921}" destId="{51314A40-24EC-42ED-A483-3293506B00F6}" srcOrd="1" destOrd="0" presId="urn:microsoft.com/office/officeart/2008/layout/HorizontalMultiLevelHierarchy"/>
    <dgm:cxn modelId="{7F169C2F-B527-4CE0-A2EE-7527A732FD61}" type="presParOf" srcId="{3DDC4ED3-1774-4293-BDDF-B4354B6EF75E}" destId="{A3A60873-448A-437A-A3AF-83F32E1FFFC6}" srcOrd="6" destOrd="0" presId="urn:microsoft.com/office/officeart/2008/layout/HorizontalMultiLevelHierarchy"/>
    <dgm:cxn modelId="{D9E4748C-DF62-4D74-8750-8E460A50D6E2}" type="presParOf" srcId="{A3A60873-448A-437A-A3AF-83F32E1FFFC6}" destId="{D782177F-E633-4E14-A857-D4D7AB008265}" srcOrd="0" destOrd="0" presId="urn:microsoft.com/office/officeart/2008/layout/HorizontalMultiLevelHierarchy"/>
    <dgm:cxn modelId="{AB55C15F-6A71-4DEC-B8E8-AB82AED1A99B}" type="presParOf" srcId="{3DDC4ED3-1774-4293-BDDF-B4354B6EF75E}" destId="{F218C988-E782-4BED-87DC-57707DF27E91}" srcOrd="7" destOrd="0" presId="urn:microsoft.com/office/officeart/2008/layout/HorizontalMultiLevelHierarchy"/>
    <dgm:cxn modelId="{270AA46A-47A5-4E29-B2DC-73AB0802C396}" type="presParOf" srcId="{F218C988-E782-4BED-87DC-57707DF27E91}" destId="{99AEDE2E-8970-484A-9CA7-71F5AECEFA8E}" srcOrd="0" destOrd="0" presId="urn:microsoft.com/office/officeart/2008/layout/HorizontalMultiLevelHierarchy"/>
    <dgm:cxn modelId="{AEF5C3F3-FF87-4032-B9D7-A076342367E0}" type="presParOf" srcId="{F218C988-E782-4BED-87DC-57707DF27E91}" destId="{76B7A44F-C598-4256-8265-0D834D1E9376}" srcOrd="1" destOrd="0" presId="urn:microsoft.com/office/officeart/2008/layout/HorizontalMultiLevelHierarchy"/>
    <dgm:cxn modelId="{96B61D0C-B046-43B2-BA01-BC8C72462F21}" type="presParOf" srcId="{3DDC4ED3-1774-4293-BDDF-B4354B6EF75E}" destId="{F6C08BEE-5ADD-4625-8514-DC5BD91DC3B3}" srcOrd="8" destOrd="0" presId="urn:microsoft.com/office/officeart/2008/layout/HorizontalMultiLevelHierarchy"/>
    <dgm:cxn modelId="{8CFD535F-6401-47A0-875B-8B32C8B13359}" type="presParOf" srcId="{F6C08BEE-5ADD-4625-8514-DC5BD91DC3B3}" destId="{E7E974D7-CC90-42D4-B3E7-74CA7AAFDD55}" srcOrd="0" destOrd="0" presId="urn:microsoft.com/office/officeart/2008/layout/HorizontalMultiLevelHierarchy"/>
    <dgm:cxn modelId="{AAF0688B-0ADA-4EF0-991E-56128AC81B1C}" type="presParOf" srcId="{3DDC4ED3-1774-4293-BDDF-B4354B6EF75E}" destId="{E7585A3F-847B-4B5F-9225-6185B24834FF}" srcOrd="9" destOrd="0" presId="urn:microsoft.com/office/officeart/2008/layout/HorizontalMultiLevelHierarchy"/>
    <dgm:cxn modelId="{DDE04EC4-BC14-4E7E-A3DF-19BE4451286A}" type="presParOf" srcId="{E7585A3F-847B-4B5F-9225-6185B24834FF}" destId="{53225377-878B-4C9E-9736-B89A599C5262}" srcOrd="0" destOrd="0" presId="urn:microsoft.com/office/officeart/2008/layout/HorizontalMultiLevelHierarchy"/>
    <dgm:cxn modelId="{BE8DC2A8-DBF5-4AD4-8B77-D30D7A72CE74}" type="presParOf" srcId="{E7585A3F-847B-4B5F-9225-6185B24834FF}" destId="{24181BED-1DCF-459F-8960-649C9DC263CB}" srcOrd="1" destOrd="0" presId="urn:microsoft.com/office/officeart/2008/layout/HorizontalMultiLevelHierarchy"/>
    <dgm:cxn modelId="{5945295A-6360-4976-A73A-69E621D64836}" type="presParOf" srcId="{F013D015-CA44-43E3-AA18-2488D3B3751E}" destId="{D5F3D78D-9E66-45A5-BED9-D4024114930E}" srcOrd="4" destOrd="0" presId="urn:microsoft.com/office/officeart/2008/layout/HorizontalMultiLevelHierarchy"/>
    <dgm:cxn modelId="{156E4237-1E83-469B-8D0A-B6676DA3E7EB}" type="presParOf" srcId="{D5F3D78D-9E66-45A5-BED9-D4024114930E}" destId="{79B34654-D1C6-40EB-846B-C3F538BDB55F}" srcOrd="0" destOrd="0" presId="urn:microsoft.com/office/officeart/2008/layout/HorizontalMultiLevelHierarchy"/>
    <dgm:cxn modelId="{15D01128-4962-4188-8445-672FAED4045D}" type="presParOf" srcId="{F013D015-CA44-43E3-AA18-2488D3B3751E}" destId="{C008447A-BCFE-4C6C-BCBF-90F0C1F5C66F}" srcOrd="5" destOrd="0" presId="urn:microsoft.com/office/officeart/2008/layout/HorizontalMultiLevelHierarchy"/>
    <dgm:cxn modelId="{DC1371E9-38D6-4EF6-BC84-688F5DCF6B47}" type="presParOf" srcId="{C008447A-BCFE-4C6C-BCBF-90F0C1F5C66F}" destId="{1569B5FF-12C6-4886-904A-A132F79358E7}" srcOrd="0" destOrd="0" presId="urn:microsoft.com/office/officeart/2008/layout/HorizontalMultiLevelHierarchy"/>
    <dgm:cxn modelId="{387344F6-3C51-4C0D-B021-0531C3152C1F}" type="presParOf" srcId="{C008447A-BCFE-4C6C-BCBF-90F0C1F5C66F}" destId="{8475E6B0-7F88-43B0-A871-DA478807C777}" srcOrd="1" destOrd="0" presId="urn:microsoft.com/office/officeart/2008/layout/HorizontalMultiLevelHierarchy"/>
    <dgm:cxn modelId="{764008E4-0F4C-48AE-853A-DCA75922DB72}" type="presParOf" srcId="{F013D015-CA44-43E3-AA18-2488D3B3751E}" destId="{C43E6455-99F9-4A7B-93EA-728388524931}" srcOrd="6" destOrd="0" presId="urn:microsoft.com/office/officeart/2008/layout/HorizontalMultiLevelHierarchy"/>
    <dgm:cxn modelId="{9147BD6F-3E3D-45A7-A980-1AABDC5562EA}" type="presParOf" srcId="{C43E6455-99F9-4A7B-93EA-728388524931}" destId="{EB240E35-7365-44EB-9FF2-D88F76A8AB6E}" srcOrd="0" destOrd="0" presId="urn:microsoft.com/office/officeart/2008/layout/HorizontalMultiLevelHierarchy"/>
    <dgm:cxn modelId="{23757CFB-A502-42BE-8C82-3C22B5AEC371}" type="presParOf" srcId="{F013D015-CA44-43E3-AA18-2488D3B3751E}" destId="{0C8E57E7-2E14-4B7E-8BFD-46E78D69F7C7}" srcOrd="7" destOrd="0" presId="urn:microsoft.com/office/officeart/2008/layout/HorizontalMultiLevelHierarchy"/>
    <dgm:cxn modelId="{E8F56AD7-B358-40EC-8BCC-BC7DA139528B}" type="presParOf" srcId="{0C8E57E7-2E14-4B7E-8BFD-46E78D69F7C7}" destId="{F957440E-D122-4123-AAFD-9DCFF5F109B2}" srcOrd="0" destOrd="0" presId="urn:microsoft.com/office/officeart/2008/layout/HorizontalMultiLevelHierarchy"/>
    <dgm:cxn modelId="{53A8A13D-F431-4B42-AB2F-3D2812E58C5D}" type="presParOf" srcId="{0C8E57E7-2E14-4B7E-8BFD-46E78D69F7C7}" destId="{AC0A974E-E0B3-44C3-9D15-B4CF8907FB0E}" srcOrd="1" destOrd="0" presId="urn:microsoft.com/office/officeart/2008/layout/HorizontalMultiLevelHierarchy"/>
    <dgm:cxn modelId="{FFA550CB-8662-4466-BD53-9ADD837A6096}" type="presParOf" srcId="{4CF9EE05-D06B-4F6D-BDD1-0505E6CE7A7B}" destId="{01D63215-8210-4A4E-930A-38C6D05F6170}" srcOrd="2" destOrd="0" presId="urn:microsoft.com/office/officeart/2008/layout/HorizontalMultiLevelHierarchy"/>
    <dgm:cxn modelId="{4640A295-D578-47A9-BE6A-0AB203D2068A}" type="presParOf" srcId="{01D63215-8210-4A4E-930A-38C6D05F6170}" destId="{616EDE5D-0B50-4343-9095-B918774B1067}" srcOrd="0" destOrd="0" presId="urn:microsoft.com/office/officeart/2008/layout/HorizontalMultiLevelHierarchy"/>
    <dgm:cxn modelId="{7AFBB371-466E-4256-9A7F-0435E0EABD5D}" type="presParOf" srcId="{4CF9EE05-D06B-4F6D-BDD1-0505E6CE7A7B}" destId="{3218CADE-5C35-451B-B0A2-578F8B44CB2A}" srcOrd="3" destOrd="0" presId="urn:microsoft.com/office/officeart/2008/layout/HorizontalMultiLevelHierarchy"/>
    <dgm:cxn modelId="{092E660B-4254-4593-A902-887D5CF2834F}" type="presParOf" srcId="{3218CADE-5C35-451B-B0A2-578F8B44CB2A}" destId="{5D4EBF5F-07C4-4DCF-944D-53AF9E4D0C48}" srcOrd="0" destOrd="0" presId="urn:microsoft.com/office/officeart/2008/layout/HorizontalMultiLevelHierarchy"/>
    <dgm:cxn modelId="{21893180-E753-48BE-8F45-B08CCF7B1E9D}" type="presParOf" srcId="{3218CADE-5C35-451B-B0A2-578F8B44CB2A}" destId="{2713A45E-7814-4266-9E5D-A4ADAFE48D0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755AB-1178-4A97-BC3B-2EB7617761C6}"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A02122FE-29CC-42D7-8746-3B5F852F5212}">
      <dgm:prSet phldrT="[Text]"/>
      <dgm:spPr/>
      <dgm:t>
        <a:bodyPr/>
        <a:lstStyle/>
        <a:p>
          <a:r>
            <a:rPr lang="en-US" dirty="0"/>
            <a:t>Payment Changes</a:t>
          </a:r>
        </a:p>
      </dgm:t>
    </dgm:pt>
    <dgm:pt modelId="{7B70BD73-9F23-4CAD-A66F-0A574A6F2526}" type="parTrans" cxnId="{2850B2DB-B003-4BEC-8714-E6CE606DB5B6}">
      <dgm:prSet/>
      <dgm:spPr/>
      <dgm:t>
        <a:bodyPr/>
        <a:lstStyle/>
        <a:p>
          <a:endParaRPr lang="en-US"/>
        </a:p>
      </dgm:t>
    </dgm:pt>
    <dgm:pt modelId="{7094C339-6674-41A8-AE87-706BD62A39B8}" type="sibTrans" cxnId="{2850B2DB-B003-4BEC-8714-E6CE606DB5B6}">
      <dgm:prSet/>
      <dgm:spPr/>
      <dgm:t>
        <a:bodyPr/>
        <a:lstStyle/>
        <a:p>
          <a:endParaRPr lang="en-US"/>
        </a:p>
      </dgm:t>
    </dgm:pt>
    <dgm:pt modelId="{A84AB58A-32E8-4F88-BA3F-86EBE8A28B3E}">
      <dgm:prSet phldrT="[Text]"/>
      <dgm:spPr/>
      <dgm:t>
        <a:bodyPr/>
        <a:lstStyle/>
        <a:p>
          <a:r>
            <a:rPr lang="en-US" dirty="0"/>
            <a:t>Emerging Models</a:t>
          </a:r>
        </a:p>
      </dgm:t>
    </dgm:pt>
    <dgm:pt modelId="{A82BB8C9-2BDA-4EE1-9C3C-4DF0A33B6D1C}" type="parTrans" cxnId="{7E0E50CB-8AF5-40F6-9F30-85DFB1023EF2}">
      <dgm:prSet/>
      <dgm:spPr/>
      <dgm:t>
        <a:bodyPr/>
        <a:lstStyle/>
        <a:p>
          <a:endParaRPr lang="en-US"/>
        </a:p>
      </dgm:t>
    </dgm:pt>
    <dgm:pt modelId="{D12DCCDB-42A2-478C-817E-1B21BD72A3DF}" type="sibTrans" cxnId="{7E0E50CB-8AF5-40F6-9F30-85DFB1023EF2}">
      <dgm:prSet/>
      <dgm:spPr/>
      <dgm:t>
        <a:bodyPr/>
        <a:lstStyle/>
        <a:p>
          <a:endParaRPr lang="en-US"/>
        </a:p>
      </dgm:t>
    </dgm:pt>
    <dgm:pt modelId="{8A94EE59-F665-4B46-9F20-CCA26BC3596F}">
      <dgm:prSet phldrT="[Text]"/>
      <dgm:spPr/>
      <dgm:t>
        <a:bodyPr/>
        <a:lstStyle/>
        <a:p>
          <a:r>
            <a:rPr lang="en-US" dirty="0"/>
            <a:t>Primary Care First</a:t>
          </a:r>
        </a:p>
      </dgm:t>
    </dgm:pt>
    <dgm:pt modelId="{6CDF75B1-DFD7-4941-98C1-C5C4F96E8912}" type="parTrans" cxnId="{E18ECD24-8B83-43CA-A484-C85174A623BA}">
      <dgm:prSet/>
      <dgm:spPr/>
      <dgm:t>
        <a:bodyPr/>
        <a:lstStyle/>
        <a:p>
          <a:endParaRPr lang="en-US"/>
        </a:p>
      </dgm:t>
    </dgm:pt>
    <dgm:pt modelId="{EF00F1AB-63CE-47ED-A200-CE3A68F18A34}" type="sibTrans" cxnId="{E18ECD24-8B83-43CA-A484-C85174A623BA}">
      <dgm:prSet/>
      <dgm:spPr/>
      <dgm:t>
        <a:bodyPr/>
        <a:lstStyle/>
        <a:p>
          <a:endParaRPr lang="en-US"/>
        </a:p>
      </dgm:t>
    </dgm:pt>
    <dgm:pt modelId="{E0781BC6-7C1A-4818-B007-926762174D9B}">
      <dgm:prSet phldrT="[Text]"/>
      <dgm:spPr/>
      <dgm:t>
        <a:bodyPr/>
        <a:lstStyle/>
        <a:p>
          <a:r>
            <a:rPr lang="en-US" dirty="0"/>
            <a:t>Analytics, Tools &amp; Measures</a:t>
          </a:r>
        </a:p>
      </dgm:t>
    </dgm:pt>
    <dgm:pt modelId="{9324AD96-7EB9-4A58-9A69-29CA7E6FFB4D}" type="parTrans" cxnId="{A06795F1-16B6-499F-916C-D365CDA31F2F}">
      <dgm:prSet/>
      <dgm:spPr/>
      <dgm:t>
        <a:bodyPr/>
        <a:lstStyle/>
        <a:p>
          <a:endParaRPr lang="en-US"/>
        </a:p>
      </dgm:t>
    </dgm:pt>
    <dgm:pt modelId="{2216A5F5-8A5A-443C-9044-ACE78A63265C}" type="sibTrans" cxnId="{A06795F1-16B6-499F-916C-D365CDA31F2F}">
      <dgm:prSet/>
      <dgm:spPr/>
      <dgm:t>
        <a:bodyPr/>
        <a:lstStyle/>
        <a:p>
          <a:endParaRPr lang="en-US"/>
        </a:p>
      </dgm:t>
    </dgm:pt>
    <dgm:pt modelId="{81FF2508-02A7-4D5B-9F42-10F1FB2D57C3}">
      <dgm:prSet phldrT="[Text]"/>
      <dgm:spPr/>
      <dgm:t>
        <a:bodyPr/>
        <a:lstStyle/>
        <a:p>
          <a:r>
            <a:rPr lang="en-US" dirty="0"/>
            <a:t>Frailty Index</a:t>
          </a:r>
        </a:p>
      </dgm:t>
    </dgm:pt>
    <dgm:pt modelId="{B665841C-6A1F-42D2-8888-2A2F870E3CAD}" type="parTrans" cxnId="{7040E2B2-91AF-43C6-9CFF-3CEFEE58E39B}">
      <dgm:prSet/>
      <dgm:spPr/>
      <dgm:t>
        <a:bodyPr/>
        <a:lstStyle/>
        <a:p>
          <a:endParaRPr lang="en-US"/>
        </a:p>
      </dgm:t>
    </dgm:pt>
    <dgm:pt modelId="{EF010CC6-100A-4668-8BA0-2F69F43E1045}" type="sibTrans" cxnId="{7040E2B2-91AF-43C6-9CFF-3CEFEE58E39B}">
      <dgm:prSet/>
      <dgm:spPr/>
      <dgm:t>
        <a:bodyPr/>
        <a:lstStyle/>
        <a:p>
          <a:endParaRPr lang="en-US"/>
        </a:p>
      </dgm:t>
    </dgm:pt>
    <dgm:pt modelId="{87B01B1A-5F55-44A1-B9E0-5A9B6F3FDE03}">
      <dgm:prSet phldrT="[Text]"/>
      <dgm:spPr/>
      <dgm:t>
        <a:bodyPr/>
        <a:lstStyle/>
        <a:p>
          <a:r>
            <a:rPr lang="en-US" dirty="0"/>
            <a:t> Data Sharing</a:t>
          </a:r>
        </a:p>
      </dgm:t>
    </dgm:pt>
    <dgm:pt modelId="{A700AAD1-2C18-4FC4-BBA1-6DCA7126E747}" type="parTrans" cxnId="{094B0D7E-3ECA-457A-82A4-0E5B835CFF1C}">
      <dgm:prSet/>
      <dgm:spPr/>
      <dgm:t>
        <a:bodyPr/>
        <a:lstStyle/>
        <a:p>
          <a:endParaRPr lang="en-US"/>
        </a:p>
      </dgm:t>
    </dgm:pt>
    <dgm:pt modelId="{F7565B90-EC79-4FA6-9B8A-AD7332A30B29}" type="sibTrans" cxnId="{094B0D7E-3ECA-457A-82A4-0E5B835CFF1C}">
      <dgm:prSet/>
      <dgm:spPr/>
      <dgm:t>
        <a:bodyPr/>
        <a:lstStyle/>
        <a:p>
          <a:endParaRPr lang="en-US"/>
        </a:p>
      </dgm:t>
    </dgm:pt>
    <dgm:pt modelId="{817D6025-B3AA-46BF-A89A-9001947BC4B7}">
      <dgm:prSet phldrT="[Text]"/>
      <dgm:spPr/>
      <dgm:t>
        <a:bodyPr/>
        <a:lstStyle/>
        <a:p>
          <a:r>
            <a:rPr lang="en-US" dirty="0"/>
            <a:t>Quality Measures</a:t>
          </a:r>
        </a:p>
      </dgm:t>
    </dgm:pt>
    <dgm:pt modelId="{16DE79BD-5B2E-4AD6-BD37-9BE4FADB2527}" type="parTrans" cxnId="{6421B12B-D91A-4C1C-970B-14DA69738EB6}">
      <dgm:prSet/>
      <dgm:spPr/>
      <dgm:t>
        <a:bodyPr/>
        <a:lstStyle/>
        <a:p>
          <a:endParaRPr lang="en-US"/>
        </a:p>
      </dgm:t>
    </dgm:pt>
    <dgm:pt modelId="{63549DCF-55CF-4241-BBA3-590540FC8CC9}" type="sibTrans" cxnId="{6421B12B-D91A-4C1C-970B-14DA69738EB6}">
      <dgm:prSet/>
      <dgm:spPr/>
      <dgm:t>
        <a:bodyPr/>
        <a:lstStyle/>
        <a:p>
          <a:endParaRPr lang="en-US"/>
        </a:p>
      </dgm:t>
    </dgm:pt>
    <dgm:pt modelId="{BFC34466-A49B-4C66-9C9D-720A85018F20}">
      <dgm:prSet phldrT="[Text]"/>
      <dgm:spPr/>
      <dgm:t>
        <a:bodyPr/>
        <a:lstStyle/>
        <a:p>
          <a:r>
            <a:rPr lang="en-US" dirty="0"/>
            <a:t>PDPM</a:t>
          </a:r>
        </a:p>
      </dgm:t>
    </dgm:pt>
    <dgm:pt modelId="{76C699DD-67B1-4B2E-BCEE-AFF0D3E9D586}" type="parTrans" cxnId="{D49BC6A0-12C0-4281-BA67-2606DEF6F89F}">
      <dgm:prSet/>
      <dgm:spPr/>
      <dgm:t>
        <a:bodyPr/>
        <a:lstStyle/>
        <a:p>
          <a:endParaRPr lang="en-US"/>
        </a:p>
      </dgm:t>
    </dgm:pt>
    <dgm:pt modelId="{2B8993FA-1F63-4E64-9D04-2410799FA0F5}" type="sibTrans" cxnId="{D49BC6A0-12C0-4281-BA67-2606DEF6F89F}">
      <dgm:prSet/>
      <dgm:spPr/>
      <dgm:t>
        <a:bodyPr/>
        <a:lstStyle/>
        <a:p>
          <a:endParaRPr lang="en-US"/>
        </a:p>
      </dgm:t>
    </dgm:pt>
    <dgm:pt modelId="{FA5E34DA-F80A-4F68-9D05-8F89284F2C04}">
      <dgm:prSet phldrT="[Text]"/>
      <dgm:spPr/>
      <dgm:t>
        <a:bodyPr/>
        <a:lstStyle/>
        <a:p>
          <a:r>
            <a:rPr lang="en-US" dirty="0"/>
            <a:t>ACOs</a:t>
          </a:r>
        </a:p>
      </dgm:t>
    </dgm:pt>
    <dgm:pt modelId="{B049BF19-291D-4C9F-9F80-93AF15E0AF50}" type="parTrans" cxnId="{52A47E78-4EB8-4F5F-A46A-ACDF1951EAB7}">
      <dgm:prSet/>
      <dgm:spPr/>
      <dgm:t>
        <a:bodyPr/>
        <a:lstStyle/>
        <a:p>
          <a:endParaRPr lang="en-US"/>
        </a:p>
      </dgm:t>
    </dgm:pt>
    <dgm:pt modelId="{755CD07D-ACF8-4E69-868E-66F62CBD7D70}" type="sibTrans" cxnId="{52A47E78-4EB8-4F5F-A46A-ACDF1951EAB7}">
      <dgm:prSet/>
      <dgm:spPr/>
      <dgm:t>
        <a:bodyPr/>
        <a:lstStyle/>
        <a:p>
          <a:endParaRPr lang="en-US"/>
        </a:p>
      </dgm:t>
    </dgm:pt>
    <dgm:pt modelId="{983DA6CC-4E6A-4A90-A1BA-02906A20334A}">
      <dgm:prSet phldrT="[Text]"/>
      <dgm:spPr/>
      <dgm:t>
        <a:bodyPr/>
        <a:lstStyle/>
        <a:p>
          <a:r>
            <a:rPr lang="en-US" dirty="0"/>
            <a:t>BPCI Advanced</a:t>
          </a:r>
        </a:p>
      </dgm:t>
    </dgm:pt>
    <dgm:pt modelId="{67FBFC64-55C3-4808-9A56-49607EFB13C8}" type="parTrans" cxnId="{0B38436F-5060-45AB-8249-B5D4551EDD34}">
      <dgm:prSet/>
      <dgm:spPr/>
      <dgm:t>
        <a:bodyPr/>
        <a:lstStyle/>
        <a:p>
          <a:endParaRPr lang="en-US"/>
        </a:p>
      </dgm:t>
    </dgm:pt>
    <dgm:pt modelId="{A7A37472-C2EC-412A-B3F6-D37383CC0D55}" type="sibTrans" cxnId="{0B38436F-5060-45AB-8249-B5D4551EDD34}">
      <dgm:prSet/>
      <dgm:spPr/>
      <dgm:t>
        <a:bodyPr/>
        <a:lstStyle/>
        <a:p>
          <a:endParaRPr lang="en-US"/>
        </a:p>
      </dgm:t>
    </dgm:pt>
    <dgm:pt modelId="{F3887F37-C9CF-42B7-8361-6711B56DD845}">
      <dgm:prSet phldrT="[Text]"/>
      <dgm:spPr/>
      <dgm:t>
        <a:bodyPr/>
        <a:lstStyle/>
        <a:p>
          <a:r>
            <a:rPr lang="en-US" dirty="0"/>
            <a:t>I-SNPs</a:t>
          </a:r>
        </a:p>
      </dgm:t>
    </dgm:pt>
    <dgm:pt modelId="{C9C4F718-0B30-49FD-B2C5-335F519299B8}" type="parTrans" cxnId="{23CCADBC-537C-4E88-842F-3DEFE3B240D6}">
      <dgm:prSet/>
      <dgm:spPr/>
      <dgm:t>
        <a:bodyPr/>
        <a:lstStyle/>
        <a:p>
          <a:endParaRPr lang="en-US"/>
        </a:p>
      </dgm:t>
    </dgm:pt>
    <dgm:pt modelId="{6DEB3EF2-77C5-4C8D-8F52-8CE8DBBA898F}" type="sibTrans" cxnId="{23CCADBC-537C-4E88-842F-3DEFE3B240D6}">
      <dgm:prSet/>
      <dgm:spPr/>
      <dgm:t>
        <a:bodyPr/>
        <a:lstStyle/>
        <a:p>
          <a:endParaRPr lang="en-US"/>
        </a:p>
      </dgm:t>
    </dgm:pt>
    <dgm:pt modelId="{A32B0C54-95EE-4772-9FE2-13C58F3A3B6F}">
      <dgm:prSet phldrT="[Text]"/>
      <dgm:spPr/>
      <dgm:t>
        <a:bodyPr/>
        <a:lstStyle/>
        <a:p>
          <a:r>
            <a:rPr lang="en-US" dirty="0"/>
            <a:t>PDGM</a:t>
          </a:r>
        </a:p>
      </dgm:t>
    </dgm:pt>
    <dgm:pt modelId="{AD91A2FF-90FC-4EF1-A39C-FEDC99B520D6}" type="parTrans" cxnId="{834E9790-7414-440A-9495-CCE3174C4D8E}">
      <dgm:prSet/>
      <dgm:spPr/>
      <dgm:t>
        <a:bodyPr/>
        <a:lstStyle/>
        <a:p>
          <a:endParaRPr lang="en-US"/>
        </a:p>
      </dgm:t>
    </dgm:pt>
    <dgm:pt modelId="{5CFE1955-54D4-4447-945E-47C271A9AFB9}" type="sibTrans" cxnId="{834E9790-7414-440A-9495-CCE3174C4D8E}">
      <dgm:prSet/>
      <dgm:spPr/>
      <dgm:t>
        <a:bodyPr/>
        <a:lstStyle/>
        <a:p>
          <a:endParaRPr lang="en-US"/>
        </a:p>
      </dgm:t>
    </dgm:pt>
    <dgm:pt modelId="{6C60CE71-2BAE-43F3-824A-428F2F197A9A}">
      <dgm:prSet phldrT="[Text]"/>
      <dgm:spPr/>
      <dgm:t>
        <a:bodyPr/>
        <a:lstStyle/>
        <a:p>
          <a:r>
            <a:rPr lang="en-US" dirty="0"/>
            <a:t>Care Coordination</a:t>
          </a:r>
        </a:p>
      </dgm:t>
    </dgm:pt>
    <dgm:pt modelId="{878E4783-46B4-4854-97A7-321B76A5291E}" type="sibTrans" cxnId="{D9AF5EDB-CE94-408C-9C70-DAF929C47F95}">
      <dgm:prSet/>
      <dgm:spPr/>
      <dgm:t>
        <a:bodyPr/>
        <a:lstStyle/>
        <a:p>
          <a:endParaRPr lang="en-US"/>
        </a:p>
      </dgm:t>
    </dgm:pt>
    <dgm:pt modelId="{3D53CCF2-62C3-48D9-BD6B-88B71A9A4AFC}" type="parTrans" cxnId="{D9AF5EDB-CE94-408C-9C70-DAF929C47F95}">
      <dgm:prSet/>
      <dgm:spPr/>
      <dgm:t>
        <a:bodyPr/>
        <a:lstStyle/>
        <a:p>
          <a:endParaRPr lang="en-US"/>
        </a:p>
      </dgm:t>
    </dgm:pt>
    <dgm:pt modelId="{72773BF7-8A54-4ABF-A913-40F5EAE432E2}">
      <dgm:prSet phldrT="[Text]"/>
      <dgm:spPr/>
      <dgm:t>
        <a:bodyPr/>
        <a:lstStyle/>
        <a:p>
          <a:r>
            <a:rPr lang="en-US" dirty="0"/>
            <a:t>Transition of Care</a:t>
          </a:r>
        </a:p>
      </dgm:t>
    </dgm:pt>
    <dgm:pt modelId="{9CB01A33-073E-4C4D-8D2B-D7A45D6E7A49}" type="sibTrans" cxnId="{5CB8531F-29A4-4CBC-823D-2FCCDC6F30C0}">
      <dgm:prSet/>
      <dgm:spPr/>
      <dgm:t>
        <a:bodyPr/>
        <a:lstStyle/>
        <a:p>
          <a:endParaRPr lang="en-US"/>
        </a:p>
      </dgm:t>
    </dgm:pt>
    <dgm:pt modelId="{13AD4C19-A420-44D4-81A3-C826FA758131}" type="parTrans" cxnId="{5CB8531F-29A4-4CBC-823D-2FCCDC6F30C0}">
      <dgm:prSet/>
      <dgm:spPr/>
      <dgm:t>
        <a:bodyPr/>
        <a:lstStyle/>
        <a:p>
          <a:endParaRPr lang="en-US"/>
        </a:p>
      </dgm:t>
    </dgm:pt>
    <dgm:pt modelId="{9D230D00-E842-43B6-A9D5-430030154C3D}">
      <dgm:prSet phldrT="[Text]"/>
      <dgm:spPr/>
      <dgm:t>
        <a:bodyPr/>
        <a:lstStyle/>
        <a:p>
          <a:r>
            <a:rPr lang="en-US" dirty="0"/>
            <a:t>PACIO Project</a:t>
          </a:r>
        </a:p>
      </dgm:t>
    </dgm:pt>
    <dgm:pt modelId="{E8EAB16D-5D56-40F9-AC80-8DCFC3ADA0DB}" type="parTrans" cxnId="{903FED1B-A1E7-409B-9FF5-627EE95ED9E9}">
      <dgm:prSet/>
      <dgm:spPr/>
      <dgm:t>
        <a:bodyPr/>
        <a:lstStyle/>
        <a:p>
          <a:endParaRPr lang="en-US"/>
        </a:p>
      </dgm:t>
    </dgm:pt>
    <dgm:pt modelId="{8609AC84-D9A1-4917-8EDB-BFCAA975526A}" type="sibTrans" cxnId="{903FED1B-A1E7-409B-9FF5-627EE95ED9E9}">
      <dgm:prSet/>
      <dgm:spPr/>
      <dgm:t>
        <a:bodyPr/>
        <a:lstStyle/>
        <a:p>
          <a:endParaRPr lang="en-US"/>
        </a:p>
      </dgm:t>
    </dgm:pt>
    <dgm:pt modelId="{0F045722-A09A-4131-93B4-AF6C7DD3DD5A}">
      <dgm:prSet phldrT="[Text]"/>
      <dgm:spPr/>
      <dgm:t>
        <a:bodyPr/>
        <a:lstStyle/>
        <a:p>
          <a:endParaRPr lang="en-US" dirty="0"/>
        </a:p>
      </dgm:t>
    </dgm:pt>
    <dgm:pt modelId="{64B05512-7C5E-4191-ADF1-943EA323B15A}" type="parTrans" cxnId="{FBE1F413-1A96-41B4-B456-C80C11C8E8CB}">
      <dgm:prSet/>
      <dgm:spPr/>
      <dgm:t>
        <a:bodyPr/>
        <a:lstStyle/>
        <a:p>
          <a:endParaRPr lang="en-US"/>
        </a:p>
      </dgm:t>
    </dgm:pt>
    <dgm:pt modelId="{1CDE7457-CCFD-4626-9548-1D104FC3D6D7}" type="sibTrans" cxnId="{FBE1F413-1A96-41B4-B456-C80C11C8E8CB}">
      <dgm:prSet/>
      <dgm:spPr/>
      <dgm:t>
        <a:bodyPr/>
        <a:lstStyle/>
        <a:p>
          <a:endParaRPr lang="en-US"/>
        </a:p>
      </dgm:t>
    </dgm:pt>
    <dgm:pt modelId="{309571FE-F333-4C69-B940-E07D73249B6B}" type="pres">
      <dgm:prSet presAssocID="{A99755AB-1178-4A97-BC3B-2EB7617761C6}" presName="cycleMatrixDiagram" presStyleCnt="0">
        <dgm:presLayoutVars>
          <dgm:chMax val="1"/>
          <dgm:dir/>
          <dgm:animLvl val="lvl"/>
          <dgm:resizeHandles val="exact"/>
        </dgm:presLayoutVars>
      </dgm:prSet>
      <dgm:spPr/>
      <dgm:t>
        <a:bodyPr/>
        <a:lstStyle/>
        <a:p>
          <a:endParaRPr lang="en-US"/>
        </a:p>
      </dgm:t>
    </dgm:pt>
    <dgm:pt modelId="{C284A100-85D3-4F90-AFA0-C09C24EEE05B}" type="pres">
      <dgm:prSet presAssocID="{A99755AB-1178-4A97-BC3B-2EB7617761C6}" presName="children" presStyleCnt="0"/>
      <dgm:spPr/>
    </dgm:pt>
    <dgm:pt modelId="{B444F7D9-137B-4DE6-960A-28DD61B12D36}" type="pres">
      <dgm:prSet presAssocID="{A99755AB-1178-4A97-BC3B-2EB7617761C6}" presName="child1group" presStyleCnt="0"/>
      <dgm:spPr/>
    </dgm:pt>
    <dgm:pt modelId="{63AA3E98-D1FA-4431-988C-3330CC8C965F}" type="pres">
      <dgm:prSet presAssocID="{A99755AB-1178-4A97-BC3B-2EB7617761C6}" presName="child1" presStyleLbl="bgAcc1" presStyleIdx="0" presStyleCnt="4"/>
      <dgm:spPr/>
      <dgm:t>
        <a:bodyPr/>
        <a:lstStyle/>
        <a:p>
          <a:endParaRPr lang="en-US"/>
        </a:p>
      </dgm:t>
    </dgm:pt>
    <dgm:pt modelId="{711BB050-2C9C-4AA9-9997-B0D0FAA02CBC}" type="pres">
      <dgm:prSet presAssocID="{A99755AB-1178-4A97-BC3B-2EB7617761C6}" presName="child1Text" presStyleLbl="bgAcc1" presStyleIdx="0" presStyleCnt="4">
        <dgm:presLayoutVars>
          <dgm:bulletEnabled val="1"/>
        </dgm:presLayoutVars>
      </dgm:prSet>
      <dgm:spPr/>
      <dgm:t>
        <a:bodyPr/>
        <a:lstStyle/>
        <a:p>
          <a:endParaRPr lang="en-US"/>
        </a:p>
      </dgm:t>
    </dgm:pt>
    <dgm:pt modelId="{2932C7EB-A385-4BF1-ABAA-0B5E46DB2585}" type="pres">
      <dgm:prSet presAssocID="{A99755AB-1178-4A97-BC3B-2EB7617761C6}" presName="child2group" presStyleCnt="0"/>
      <dgm:spPr/>
    </dgm:pt>
    <dgm:pt modelId="{0AFD91A9-EB3A-40A7-B548-8880DC84F99C}" type="pres">
      <dgm:prSet presAssocID="{A99755AB-1178-4A97-BC3B-2EB7617761C6}" presName="child2" presStyleLbl="bgAcc1" presStyleIdx="1" presStyleCnt="4"/>
      <dgm:spPr/>
      <dgm:t>
        <a:bodyPr/>
        <a:lstStyle/>
        <a:p>
          <a:endParaRPr lang="en-US"/>
        </a:p>
      </dgm:t>
    </dgm:pt>
    <dgm:pt modelId="{F51EF6D6-1C6A-44BF-802D-3E683B517760}" type="pres">
      <dgm:prSet presAssocID="{A99755AB-1178-4A97-BC3B-2EB7617761C6}" presName="child2Text" presStyleLbl="bgAcc1" presStyleIdx="1" presStyleCnt="4">
        <dgm:presLayoutVars>
          <dgm:bulletEnabled val="1"/>
        </dgm:presLayoutVars>
      </dgm:prSet>
      <dgm:spPr/>
      <dgm:t>
        <a:bodyPr/>
        <a:lstStyle/>
        <a:p>
          <a:endParaRPr lang="en-US"/>
        </a:p>
      </dgm:t>
    </dgm:pt>
    <dgm:pt modelId="{948894C9-AA23-46BD-B725-7A96F099A7E4}" type="pres">
      <dgm:prSet presAssocID="{A99755AB-1178-4A97-BC3B-2EB7617761C6}" presName="child3group" presStyleCnt="0"/>
      <dgm:spPr/>
    </dgm:pt>
    <dgm:pt modelId="{2AE9961B-C4E6-4A67-B7BA-A9E0D93E3B66}" type="pres">
      <dgm:prSet presAssocID="{A99755AB-1178-4A97-BC3B-2EB7617761C6}" presName="child3" presStyleLbl="bgAcc1" presStyleIdx="2" presStyleCnt="4"/>
      <dgm:spPr/>
      <dgm:t>
        <a:bodyPr/>
        <a:lstStyle/>
        <a:p>
          <a:endParaRPr lang="en-US"/>
        </a:p>
      </dgm:t>
    </dgm:pt>
    <dgm:pt modelId="{71F7BB49-FAB2-4581-A3EF-8CA3600BEDD9}" type="pres">
      <dgm:prSet presAssocID="{A99755AB-1178-4A97-BC3B-2EB7617761C6}" presName="child3Text" presStyleLbl="bgAcc1" presStyleIdx="2" presStyleCnt="4">
        <dgm:presLayoutVars>
          <dgm:bulletEnabled val="1"/>
        </dgm:presLayoutVars>
      </dgm:prSet>
      <dgm:spPr/>
      <dgm:t>
        <a:bodyPr/>
        <a:lstStyle/>
        <a:p>
          <a:endParaRPr lang="en-US"/>
        </a:p>
      </dgm:t>
    </dgm:pt>
    <dgm:pt modelId="{24F0911F-4742-4EFF-9353-25845BF6085C}" type="pres">
      <dgm:prSet presAssocID="{A99755AB-1178-4A97-BC3B-2EB7617761C6}" presName="child4group" presStyleCnt="0"/>
      <dgm:spPr/>
    </dgm:pt>
    <dgm:pt modelId="{686D6699-E742-4247-89D8-E14F6685E27B}" type="pres">
      <dgm:prSet presAssocID="{A99755AB-1178-4A97-BC3B-2EB7617761C6}" presName="child4" presStyleLbl="bgAcc1" presStyleIdx="3" presStyleCnt="4"/>
      <dgm:spPr/>
      <dgm:t>
        <a:bodyPr/>
        <a:lstStyle/>
        <a:p>
          <a:endParaRPr lang="en-US"/>
        </a:p>
      </dgm:t>
    </dgm:pt>
    <dgm:pt modelId="{7C239753-9C4E-4943-8184-7C95D878A527}" type="pres">
      <dgm:prSet presAssocID="{A99755AB-1178-4A97-BC3B-2EB7617761C6}" presName="child4Text" presStyleLbl="bgAcc1" presStyleIdx="3" presStyleCnt="4">
        <dgm:presLayoutVars>
          <dgm:bulletEnabled val="1"/>
        </dgm:presLayoutVars>
      </dgm:prSet>
      <dgm:spPr/>
      <dgm:t>
        <a:bodyPr/>
        <a:lstStyle/>
        <a:p>
          <a:endParaRPr lang="en-US"/>
        </a:p>
      </dgm:t>
    </dgm:pt>
    <dgm:pt modelId="{AD49C455-E1DB-4ED3-A96D-3B7EB43368E2}" type="pres">
      <dgm:prSet presAssocID="{A99755AB-1178-4A97-BC3B-2EB7617761C6}" presName="childPlaceholder" presStyleCnt="0"/>
      <dgm:spPr/>
    </dgm:pt>
    <dgm:pt modelId="{AB6740FF-AC66-4274-A75B-68297090BCE8}" type="pres">
      <dgm:prSet presAssocID="{A99755AB-1178-4A97-BC3B-2EB7617761C6}" presName="circle" presStyleCnt="0"/>
      <dgm:spPr/>
    </dgm:pt>
    <dgm:pt modelId="{4B7A1164-0723-4E56-AFF8-7B73FE395D71}" type="pres">
      <dgm:prSet presAssocID="{A99755AB-1178-4A97-BC3B-2EB7617761C6}" presName="quadrant1" presStyleLbl="node1" presStyleIdx="0" presStyleCnt="4">
        <dgm:presLayoutVars>
          <dgm:chMax val="1"/>
          <dgm:bulletEnabled val="1"/>
        </dgm:presLayoutVars>
      </dgm:prSet>
      <dgm:spPr/>
      <dgm:t>
        <a:bodyPr/>
        <a:lstStyle/>
        <a:p>
          <a:endParaRPr lang="en-US"/>
        </a:p>
      </dgm:t>
    </dgm:pt>
    <dgm:pt modelId="{3C18B8CE-2873-42FD-8F92-AFE88CAAB6D5}" type="pres">
      <dgm:prSet presAssocID="{A99755AB-1178-4A97-BC3B-2EB7617761C6}" presName="quadrant2" presStyleLbl="node1" presStyleIdx="1" presStyleCnt="4">
        <dgm:presLayoutVars>
          <dgm:chMax val="1"/>
          <dgm:bulletEnabled val="1"/>
        </dgm:presLayoutVars>
      </dgm:prSet>
      <dgm:spPr/>
      <dgm:t>
        <a:bodyPr/>
        <a:lstStyle/>
        <a:p>
          <a:endParaRPr lang="en-US"/>
        </a:p>
      </dgm:t>
    </dgm:pt>
    <dgm:pt modelId="{FBDB958A-3F97-408A-B08F-262E876C46C8}" type="pres">
      <dgm:prSet presAssocID="{A99755AB-1178-4A97-BC3B-2EB7617761C6}" presName="quadrant3" presStyleLbl="node1" presStyleIdx="2" presStyleCnt="4">
        <dgm:presLayoutVars>
          <dgm:chMax val="1"/>
          <dgm:bulletEnabled val="1"/>
        </dgm:presLayoutVars>
      </dgm:prSet>
      <dgm:spPr/>
      <dgm:t>
        <a:bodyPr/>
        <a:lstStyle/>
        <a:p>
          <a:endParaRPr lang="en-US"/>
        </a:p>
      </dgm:t>
    </dgm:pt>
    <dgm:pt modelId="{F2A2569D-0214-49DC-B082-409B1A736C32}" type="pres">
      <dgm:prSet presAssocID="{A99755AB-1178-4A97-BC3B-2EB7617761C6}" presName="quadrant4" presStyleLbl="node1" presStyleIdx="3" presStyleCnt="4">
        <dgm:presLayoutVars>
          <dgm:chMax val="1"/>
          <dgm:bulletEnabled val="1"/>
        </dgm:presLayoutVars>
      </dgm:prSet>
      <dgm:spPr/>
      <dgm:t>
        <a:bodyPr/>
        <a:lstStyle/>
        <a:p>
          <a:endParaRPr lang="en-US"/>
        </a:p>
      </dgm:t>
    </dgm:pt>
    <dgm:pt modelId="{D4BFF668-3E3C-4E66-9B00-2A77E1E06C84}" type="pres">
      <dgm:prSet presAssocID="{A99755AB-1178-4A97-BC3B-2EB7617761C6}" presName="quadrantPlaceholder" presStyleCnt="0"/>
      <dgm:spPr/>
    </dgm:pt>
    <dgm:pt modelId="{C71B51C6-199A-4CF9-84BC-85B8A2C0D280}" type="pres">
      <dgm:prSet presAssocID="{A99755AB-1178-4A97-BC3B-2EB7617761C6}" presName="center1" presStyleLbl="fgShp" presStyleIdx="0" presStyleCnt="2"/>
      <dgm:spPr/>
    </dgm:pt>
    <dgm:pt modelId="{20BCF056-1603-4D41-A021-12514D888C8B}" type="pres">
      <dgm:prSet presAssocID="{A99755AB-1178-4A97-BC3B-2EB7617761C6}" presName="center2" presStyleLbl="fgShp" presStyleIdx="1" presStyleCnt="2"/>
      <dgm:spPr/>
    </dgm:pt>
  </dgm:ptLst>
  <dgm:cxnLst>
    <dgm:cxn modelId="{6421B12B-D91A-4C1C-970B-14DA69738EB6}" srcId="{E0781BC6-7C1A-4818-B007-926762174D9B}" destId="{817D6025-B3AA-46BF-A89A-9001947BC4B7}" srcOrd="2" destOrd="0" parTransId="{16DE79BD-5B2E-4AD6-BD37-9BE4FADB2527}" sibTransId="{63549DCF-55CF-4241-BBA3-590540FC8CC9}"/>
    <dgm:cxn modelId="{903FED1B-A1E7-409B-9FF5-627EE95ED9E9}" srcId="{87B01B1A-5F55-44A1-B9E0-5A9B6F3FDE03}" destId="{9D230D00-E842-43B6-A9D5-430030154C3D}" srcOrd="2" destOrd="0" parTransId="{E8EAB16D-5D56-40F9-AC80-8DCFC3ADA0DB}" sibTransId="{8609AC84-D9A1-4917-8EDB-BFCAA975526A}"/>
    <dgm:cxn modelId="{5CB8531F-29A4-4CBC-823D-2FCCDC6F30C0}" srcId="{87B01B1A-5F55-44A1-B9E0-5A9B6F3FDE03}" destId="{72773BF7-8A54-4ABF-A913-40F5EAE432E2}" srcOrd="1" destOrd="0" parTransId="{13AD4C19-A420-44D4-81A3-C826FA758131}" sibTransId="{9CB01A33-073E-4C4D-8D2B-D7A45D6E7A49}"/>
    <dgm:cxn modelId="{0B38436F-5060-45AB-8249-B5D4551EDD34}" srcId="{A84AB58A-32E8-4F88-BA3F-86EBE8A28B3E}" destId="{983DA6CC-4E6A-4A90-A1BA-02906A20334A}" srcOrd="1" destOrd="0" parTransId="{67FBFC64-55C3-4808-9A56-49607EFB13C8}" sibTransId="{A7A37472-C2EC-412A-B3F6-D37383CC0D55}"/>
    <dgm:cxn modelId="{A721DBA9-56AA-4572-8A78-AC5A95876661}" type="presOf" srcId="{FA5E34DA-F80A-4F68-9D05-8F89284F2C04}" destId="{F51EF6D6-1C6A-44BF-802D-3E683B517760}" srcOrd="1" destOrd="0" presId="urn:microsoft.com/office/officeart/2005/8/layout/cycle4"/>
    <dgm:cxn modelId="{5E5F14E3-7927-483E-B909-76D17747F1E6}" type="presOf" srcId="{81FF2508-02A7-4D5B-9F42-10F1FB2D57C3}" destId="{71F7BB49-FAB2-4581-A3EF-8CA3600BEDD9}" srcOrd="1" destOrd="1" presId="urn:microsoft.com/office/officeart/2005/8/layout/cycle4"/>
    <dgm:cxn modelId="{A06795F1-16B6-499F-916C-D365CDA31F2F}" srcId="{A99755AB-1178-4A97-BC3B-2EB7617761C6}" destId="{E0781BC6-7C1A-4818-B007-926762174D9B}" srcOrd="2" destOrd="0" parTransId="{9324AD96-7EB9-4A58-9A69-29CA7E6FFB4D}" sibTransId="{2216A5F5-8A5A-443C-9044-ACE78A63265C}"/>
    <dgm:cxn modelId="{02C96A93-F090-48F1-B1CB-CDBF67854B23}" type="presOf" srcId="{BFC34466-A49B-4C66-9C9D-720A85018F20}" destId="{711BB050-2C9C-4AA9-9997-B0D0FAA02CBC}" srcOrd="1" destOrd="0" presId="urn:microsoft.com/office/officeart/2005/8/layout/cycle4"/>
    <dgm:cxn modelId="{23CCADBC-537C-4E88-842F-3DEFE3B240D6}" srcId="{A02122FE-29CC-42D7-8746-3B5F852F5212}" destId="{F3887F37-C9CF-42B7-8361-6711B56DD845}" srcOrd="2" destOrd="0" parTransId="{C9C4F718-0B30-49FD-B2C5-335F519299B8}" sibTransId="{6DEB3EF2-77C5-4C8D-8F52-8CE8DBBA898F}"/>
    <dgm:cxn modelId="{E28C22F3-869F-48BC-A67D-195292BED8C6}" type="presOf" srcId="{8A94EE59-F665-4B46-9F20-CCA26BC3596F}" destId="{0AFD91A9-EB3A-40A7-B548-8880DC84F99C}" srcOrd="0" destOrd="2" presId="urn:microsoft.com/office/officeart/2005/8/layout/cycle4"/>
    <dgm:cxn modelId="{D9AF5EDB-CE94-408C-9C70-DAF929C47F95}" srcId="{87B01B1A-5F55-44A1-B9E0-5A9B6F3FDE03}" destId="{6C60CE71-2BAE-43F3-824A-428F2F197A9A}" srcOrd="0" destOrd="0" parTransId="{3D53CCF2-62C3-48D9-BD6B-88B71A9A4AFC}" sibTransId="{878E4783-46B4-4854-97A7-321B76A5291E}"/>
    <dgm:cxn modelId="{D71BB689-5156-4C95-8E98-2BECE8D5630A}" type="presOf" srcId="{FA5E34DA-F80A-4F68-9D05-8F89284F2C04}" destId="{0AFD91A9-EB3A-40A7-B548-8880DC84F99C}" srcOrd="0" destOrd="0" presId="urn:microsoft.com/office/officeart/2005/8/layout/cycle4"/>
    <dgm:cxn modelId="{E62DE526-88ED-4DC8-AFC3-F922E3C6AC33}" type="presOf" srcId="{8A94EE59-F665-4B46-9F20-CCA26BC3596F}" destId="{F51EF6D6-1C6A-44BF-802D-3E683B517760}" srcOrd="1" destOrd="2" presId="urn:microsoft.com/office/officeart/2005/8/layout/cycle4"/>
    <dgm:cxn modelId="{A34353C3-FD39-41E8-9F7C-34EEC11E5782}" type="presOf" srcId="{BFC34466-A49B-4C66-9C9D-720A85018F20}" destId="{63AA3E98-D1FA-4431-988C-3330CC8C965F}" srcOrd="0" destOrd="0" presId="urn:microsoft.com/office/officeart/2005/8/layout/cycle4"/>
    <dgm:cxn modelId="{710727F7-754B-4152-AA3F-D333177D54F2}" type="presOf" srcId="{0F045722-A09A-4131-93B4-AF6C7DD3DD5A}" destId="{2AE9961B-C4E6-4A67-B7BA-A9E0D93E3B66}" srcOrd="0" destOrd="0" presId="urn:microsoft.com/office/officeart/2005/8/layout/cycle4"/>
    <dgm:cxn modelId="{9284A0B0-5680-42A0-A317-2138B191B4B7}" type="presOf" srcId="{817D6025-B3AA-46BF-A89A-9001947BC4B7}" destId="{71F7BB49-FAB2-4581-A3EF-8CA3600BEDD9}" srcOrd="1" destOrd="2" presId="urn:microsoft.com/office/officeart/2005/8/layout/cycle4"/>
    <dgm:cxn modelId="{307C844C-3256-48CD-870E-AF66174AF131}" type="presOf" srcId="{A99755AB-1178-4A97-BC3B-2EB7617761C6}" destId="{309571FE-F333-4C69-B940-E07D73249B6B}" srcOrd="0" destOrd="0" presId="urn:microsoft.com/office/officeart/2005/8/layout/cycle4"/>
    <dgm:cxn modelId="{094B0D7E-3ECA-457A-82A4-0E5B835CFF1C}" srcId="{A99755AB-1178-4A97-BC3B-2EB7617761C6}" destId="{87B01B1A-5F55-44A1-B9E0-5A9B6F3FDE03}" srcOrd="3" destOrd="0" parTransId="{A700AAD1-2C18-4FC4-BBA1-6DCA7126E747}" sibTransId="{F7565B90-EC79-4FA6-9B8A-AD7332A30B29}"/>
    <dgm:cxn modelId="{D49BC6A0-12C0-4281-BA67-2606DEF6F89F}" srcId="{A02122FE-29CC-42D7-8746-3B5F852F5212}" destId="{BFC34466-A49B-4C66-9C9D-720A85018F20}" srcOrd="0" destOrd="0" parTransId="{76C699DD-67B1-4B2E-BCEE-AFF0D3E9D586}" sibTransId="{2B8993FA-1F63-4E64-9D04-2410799FA0F5}"/>
    <dgm:cxn modelId="{7040E2B2-91AF-43C6-9CFF-3CEFEE58E39B}" srcId="{E0781BC6-7C1A-4818-B007-926762174D9B}" destId="{81FF2508-02A7-4D5B-9F42-10F1FB2D57C3}" srcOrd="1" destOrd="0" parTransId="{B665841C-6A1F-42D2-8888-2A2F870E3CAD}" sibTransId="{EF010CC6-100A-4668-8BA0-2F69F43E1045}"/>
    <dgm:cxn modelId="{CF144DA6-3520-410E-A273-D55CB0F87BB0}" type="presOf" srcId="{9D230D00-E842-43B6-A9D5-430030154C3D}" destId="{686D6699-E742-4247-89D8-E14F6685E27B}" srcOrd="0" destOrd="2" presId="urn:microsoft.com/office/officeart/2005/8/layout/cycle4"/>
    <dgm:cxn modelId="{B4E6B628-448C-4BFA-B917-D869B7F836CF}" type="presOf" srcId="{A02122FE-29CC-42D7-8746-3B5F852F5212}" destId="{4B7A1164-0723-4E56-AFF8-7B73FE395D71}" srcOrd="0" destOrd="0" presId="urn:microsoft.com/office/officeart/2005/8/layout/cycle4"/>
    <dgm:cxn modelId="{DBA150A0-E188-430C-8624-31EB2845C0A7}" type="presOf" srcId="{0F045722-A09A-4131-93B4-AF6C7DD3DD5A}" destId="{71F7BB49-FAB2-4581-A3EF-8CA3600BEDD9}" srcOrd="1" destOrd="0" presId="urn:microsoft.com/office/officeart/2005/8/layout/cycle4"/>
    <dgm:cxn modelId="{FBE1F413-1A96-41B4-B456-C80C11C8E8CB}" srcId="{E0781BC6-7C1A-4818-B007-926762174D9B}" destId="{0F045722-A09A-4131-93B4-AF6C7DD3DD5A}" srcOrd="0" destOrd="0" parTransId="{64B05512-7C5E-4191-ADF1-943EA323B15A}" sibTransId="{1CDE7457-CCFD-4626-9548-1D104FC3D6D7}"/>
    <dgm:cxn modelId="{E635FF65-9574-4DB6-97B6-4F1CDC07A226}" type="presOf" srcId="{A32B0C54-95EE-4772-9FE2-13C58F3A3B6F}" destId="{63AA3E98-D1FA-4431-988C-3330CC8C965F}" srcOrd="0" destOrd="1" presId="urn:microsoft.com/office/officeart/2005/8/layout/cycle4"/>
    <dgm:cxn modelId="{DCDFEC98-CF67-44C6-930B-3D8CEC91B4E1}" type="presOf" srcId="{72773BF7-8A54-4ABF-A913-40F5EAE432E2}" destId="{686D6699-E742-4247-89D8-E14F6685E27B}" srcOrd="0" destOrd="1" presId="urn:microsoft.com/office/officeart/2005/8/layout/cycle4"/>
    <dgm:cxn modelId="{834E9790-7414-440A-9495-CCE3174C4D8E}" srcId="{A02122FE-29CC-42D7-8746-3B5F852F5212}" destId="{A32B0C54-95EE-4772-9FE2-13C58F3A3B6F}" srcOrd="1" destOrd="0" parTransId="{AD91A2FF-90FC-4EF1-A39C-FEDC99B520D6}" sibTransId="{5CFE1955-54D4-4447-945E-47C271A9AFB9}"/>
    <dgm:cxn modelId="{B640741D-C270-4DA9-AF2E-323E791471D4}" type="presOf" srcId="{983DA6CC-4E6A-4A90-A1BA-02906A20334A}" destId="{F51EF6D6-1C6A-44BF-802D-3E683B517760}" srcOrd="1" destOrd="1" presId="urn:microsoft.com/office/officeart/2005/8/layout/cycle4"/>
    <dgm:cxn modelId="{6BA390BF-02D5-40C4-A3D8-A8A45CB7BC39}" type="presOf" srcId="{F3887F37-C9CF-42B7-8361-6711B56DD845}" destId="{711BB050-2C9C-4AA9-9997-B0D0FAA02CBC}" srcOrd="1" destOrd="2" presId="urn:microsoft.com/office/officeart/2005/8/layout/cycle4"/>
    <dgm:cxn modelId="{935C8F6C-E648-4F72-BBF2-B37F5B8871CC}" type="presOf" srcId="{6C60CE71-2BAE-43F3-824A-428F2F197A9A}" destId="{686D6699-E742-4247-89D8-E14F6685E27B}" srcOrd="0" destOrd="0" presId="urn:microsoft.com/office/officeart/2005/8/layout/cycle4"/>
    <dgm:cxn modelId="{4E8EC032-779B-46EE-B847-0B2084685CE3}" type="presOf" srcId="{E0781BC6-7C1A-4818-B007-926762174D9B}" destId="{FBDB958A-3F97-408A-B08F-262E876C46C8}" srcOrd="0" destOrd="0" presId="urn:microsoft.com/office/officeart/2005/8/layout/cycle4"/>
    <dgm:cxn modelId="{FEEF63A8-2E43-428E-9405-585E72F69DC6}" type="presOf" srcId="{F3887F37-C9CF-42B7-8361-6711B56DD845}" destId="{63AA3E98-D1FA-4431-988C-3330CC8C965F}" srcOrd="0" destOrd="2" presId="urn:microsoft.com/office/officeart/2005/8/layout/cycle4"/>
    <dgm:cxn modelId="{52A47E78-4EB8-4F5F-A46A-ACDF1951EAB7}" srcId="{A84AB58A-32E8-4F88-BA3F-86EBE8A28B3E}" destId="{FA5E34DA-F80A-4F68-9D05-8F89284F2C04}" srcOrd="0" destOrd="0" parTransId="{B049BF19-291D-4C9F-9F80-93AF15E0AF50}" sibTransId="{755CD07D-ACF8-4E69-868E-66F62CBD7D70}"/>
    <dgm:cxn modelId="{11AF7D52-1D8F-4DA2-A00B-2E348FB7B8D7}" type="presOf" srcId="{81FF2508-02A7-4D5B-9F42-10F1FB2D57C3}" destId="{2AE9961B-C4E6-4A67-B7BA-A9E0D93E3B66}" srcOrd="0" destOrd="1" presId="urn:microsoft.com/office/officeart/2005/8/layout/cycle4"/>
    <dgm:cxn modelId="{7E0E50CB-8AF5-40F6-9F30-85DFB1023EF2}" srcId="{A99755AB-1178-4A97-BC3B-2EB7617761C6}" destId="{A84AB58A-32E8-4F88-BA3F-86EBE8A28B3E}" srcOrd="1" destOrd="0" parTransId="{A82BB8C9-2BDA-4EE1-9C3C-4DF0A33B6D1C}" sibTransId="{D12DCCDB-42A2-478C-817E-1B21BD72A3DF}"/>
    <dgm:cxn modelId="{AF82C87B-9100-4374-9FFC-9FA4F31D2369}" type="presOf" srcId="{A32B0C54-95EE-4772-9FE2-13C58F3A3B6F}" destId="{711BB050-2C9C-4AA9-9997-B0D0FAA02CBC}" srcOrd="1" destOrd="1" presId="urn:microsoft.com/office/officeart/2005/8/layout/cycle4"/>
    <dgm:cxn modelId="{E18ECD24-8B83-43CA-A484-C85174A623BA}" srcId="{A84AB58A-32E8-4F88-BA3F-86EBE8A28B3E}" destId="{8A94EE59-F665-4B46-9F20-CCA26BC3596F}" srcOrd="2" destOrd="0" parTransId="{6CDF75B1-DFD7-4941-98C1-C5C4F96E8912}" sibTransId="{EF00F1AB-63CE-47ED-A200-CE3A68F18A34}"/>
    <dgm:cxn modelId="{A44AAB86-D93D-4CD4-884D-05BD8437EB12}" type="presOf" srcId="{A84AB58A-32E8-4F88-BA3F-86EBE8A28B3E}" destId="{3C18B8CE-2873-42FD-8F92-AFE88CAAB6D5}" srcOrd="0" destOrd="0" presId="urn:microsoft.com/office/officeart/2005/8/layout/cycle4"/>
    <dgm:cxn modelId="{89EAFA18-C852-4957-96A9-D8AF82AAC677}" type="presOf" srcId="{72773BF7-8A54-4ABF-A913-40F5EAE432E2}" destId="{7C239753-9C4E-4943-8184-7C95D878A527}" srcOrd="1" destOrd="1" presId="urn:microsoft.com/office/officeart/2005/8/layout/cycle4"/>
    <dgm:cxn modelId="{E1037CDC-2197-47E3-B6AC-B6AABFBDF25C}" type="presOf" srcId="{9D230D00-E842-43B6-A9D5-430030154C3D}" destId="{7C239753-9C4E-4943-8184-7C95D878A527}" srcOrd="1" destOrd="2" presId="urn:microsoft.com/office/officeart/2005/8/layout/cycle4"/>
    <dgm:cxn modelId="{2850B2DB-B003-4BEC-8714-E6CE606DB5B6}" srcId="{A99755AB-1178-4A97-BC3B-2EB7617761C6}" destId="{A02122FE-29CC-42D7-8746-3B5F852F5212}" srcOrd="0" destOrd="0" parTransId="{7B70BD73-9F23-4CAD-A66F-0A574A6F2526}" sibTransId="{7094C339-6674-41A8-AE87-706BD62A39B8}"/>
    <dgm:cxn modelId="{27033EDE-CF9F-43D6-B30D-8E06854CF543}" type="presOf" srcId="{87B01B1A-5F55-44A1-B9E0-5A9B6F3FDE03}" destId="{F2A2569D-0214-49DC-B082-409B1A736C32}" srcOrd="0" destOrd="0" presId="urn:microsoft.com/office/officeart/2005/8/layout/cycle4"/>
    <dgm:cxn modelId="{81C00449-896D-4357-9071-0BC54311C882}" type="presOf" srcId="{817D6025-B3AA-46BF-A89A-9001947BC4B7}" destId="{2AE9961B-C4E6-4A67-B7BA-A9E0D93E3B66}" srcOrd="0" destOrd="2" presId="urn:microsoft.com/office/officeart/2005/8/layout/cycle4"/>
    <dgm:cxn modelId="{7B463255-AB65-4271-9206-A4249E596FFC}" type="presOf" srcId="{6C60CE71-2BAE-43F3-824A-428F2F197A9A}" destId="{7C239753-9C4E-4943-8184-7C95D878A527}" srcOrd="1" destOrd="0" presId="urn:microsoft.com/office/officeart/2005/8/layout/cycle4"/>
    <dgm:cxn modelId="{0D49C262-87B2-468B-83D3-A122E5C0ADAE}" type="presOf" srcId="{983DA6CC-4E6A-4A90-A1BA-02906A20334A}" destId="{0AFD91A9-EB3A-40A7-B548-8880DC84F99C}" srcOrd="0" destOrd="1" presId="urn:microsoft.com/office/officeart/2005/8/layout/cycle4"/>
    <dgm:cxn modelId="{5D97992A-0CC9-4E86-A5CD-BC03A4774275}" type="presParOf" srcId="{309571FE-F333-4C69-B940-E07D73249B6B}" destId="{C284A100-85D3-4F90-AFA0-C09C24EEE05B}" srcOrd="0" destOrd="0" presId="urn:microsoft.com/office/officeart/2005/8/layout/cycle4"/>
    <dgm:cxn modelId="{0F498DF0-F334-4701-A074-90A2031E4F91}" type="presParOf" srcId="{C284A100-85D3-4F90-AFA0-C09C24EEE05B}" destId="{B444F7D9-137B-4DE6-960A-28DD61B12D36}" srcOrd="0" destOrd="0" presId="urn:microsoft.com/office/officeart/2005/8/layout/cycle4"/>
    <dgm:cxn modelId="{4CA26877-7916-4E72-8D6B-C6C231818957}" type="presParOf" srcId="{B444F7D9-137B-4DE6-960A-28DD61B12D36}" destId="{63AA3E98-D1FA-4431-988C-3330CC8C965F}" srcOrd="0" destOrd="0" presId="urn:microsoft.com/office/officeart/2005/8/layout/cycle4"/>
    <dgm:cxn modelId="{80CB6E00-DEA7-4806-BA75-7AA5ACEFC01E}" type="presParOf" srcId="{B444F7D9-137B-4DE6-960A-28DD61B12D36}" destId="{711BB050-2C9C-4AA9-9997-B0D0FAA02CBC}" srcOrd="1" destOrd="0" presId="urn:microsoft.com/office/officeart/2005/8/layout/cycle4"/>
    <dgm:cxn modelId="{7EEE759A-7756-4DE0-90B6-4A4BF2A4DC5C}" type="presParOf" srcId="{C284A100-85D3-4F90-AFA0-C09C24EEE05B}" destId="{2932C7EB-A385-4BF1-ABAA-0B5E46DB2585}" srcOrd="1" destOrd="0" presId="urn:microsoft.com/office/officeart/2005/8/layout/cycle4"/>
    <dgm:cxn modelId="{1AEB3E13-2012-4D19-BDC2-DB5D9B602000}" type="presParOf" srcId="{2932C7EB-A385-4BF1-ABAA-0B5E46DB2585}" destId="{0AFD91A9-EB3A-40A7-B548-8880DC84F99C}" srcOrd="0" destOrd="0" presId="urn:microsoft.com/office/officeart/2005/8/layout/cycle4"/>
    <dgm:cxn modelId="{0548D750-5407-4B8A-81C9-465ED05F6EA8}" type="presParOf" srcId="{2932C7EB-A385-4BF1-ABAA-0B5E46DB2585}" destId="{F51EF6D6-1C6A-44BF-802D-3E683B517760}" srcOrd="1" destOrd="0" presId="urn:microsoft.com/office/officeart/2005/8/layout/cycle4"/>
    <dgm:cxn modelId="{00584CAF-509D-46FB-92CB-3C1FFDF30003}" type="presParOf" srcId="{C284A100-85D3-4F90-AFA0-C09C24EEE05B}" destId="{948894C9-AA23-46BD-B725-7A96F099A7E4}" srcOrd="2" destOrd="0" presId="urn:microsoft.com/office/officeart/2005/8/layout/cycle4"/>
    <dgm:cxn modelId="{86DBD0BD-9623-471F-8B57-569FA7E39256}" type="presParOf" srcId="{948894C9-AA23-46BD-B725-7A96F099A7E4}" destId="{2AE9961B-C4E6-4A67-B7BA-A9E0D93E3B66}" srcOrd="0" destOrd="0" presId="urn:microsoft.com/office/officeart/2005/8/layout/cycle4"/>
    <dgm:cxn modelId="{3EE998C5-9CDA-4ECD-94A3-66C79AEDF9F5}" type="presParOf" srcId="{948894C9-AA23-46BD-B725-7A96F099A7E4}" destId="{71F7BB49-FAB2-4581-A3EF-8CA3600BEDD9}" srcOrd="1" destOrd="0" presId="urn:microsoft.com/office/officeart/2005/8/layout/cycle4"/>
    <dgm:cxn modelId="{FF1B6DD7-5F7A-4D64-8D9C-42DA06674965}" type="presParOf" srcId="{C284A100-85D3-4F90-AFA0-C09C24EEE05B}" destId="{24F0911F-4742-4EFF-9353-25845BF6085C}" srcOrd="3" destOrd="0" presId="urn:microsoft.com/office/officeart/2005/8/layout/cycle4"/>
    <dgm:cxn modelId="{49BF4D63-F956-4744-ABD7-C975C3EE58E4}" type="presParOf" srcId="{24F0911F-4742-4EFF-9353-25845BF6085C}" destId="{686D6699-E742-4247-89D8-E14F6685E27B}" srcOrd="0" destOrd="0" presId="urn:microsoft.com/office/officeart/2005/8/layout/cycle4"/>
    <dgm:cxn modelId="{9264AAD7-E6E2-421F-B934-34209D0B2977}" type="presParOf" srcId="{24F0911F-4742-4EFF-9353-25845BF6085C}" destId="{7C239753-9C4E-4943-8184-7C95D878A527}" srcOrd="1" destOrd="0" presId="urn:microsoft.com/office/officeart/2005/8/layout/cycle4"/>
    <dgm:cxn modelId="{F462782B-D79A-4E28-B419-F49CAA9E508E}" type="presParOf" srcId="{C284A100-85D3-4F90-AFA0-C09C24EEE05B}" destId="{AD49C455-E1DB-4ED3-A96D-3B7EB43368E2}" srcOrd="4" destOrd="0" presId="urn:microsoft.com/office/officeart/2005/8/layout/cycle4"/>
    <dgm:cxn modelId="{E0CC9E17-AFFB-4B00-AB3C-BAAAA8796DB7}" type="presParOf" srcId="{309571FE-F333-4C69-B940-E07D73249B6B}" destId="{AB6740FF-AC66-4274-A75B-68297090BCE8}" srcOrd="1" destOrd="0" presId="urn:microsoft.com/office/officeart/2005/8/layout/cycle4"/>
    <dgm:cxn modelId="{71807AF9-3962-4729-BC09-6422AD9D3935}" type="presParOf" srcId="{AB6740FF-AC66-4274-A75B-68297090BCE8}" destId="{4B7A1164-0723-4E56-AFF8-7B73FE395D71}" srcOrd="0" destOrd="0" presId="urn:microsoft.com/office/officeart/2005/8/layout/cycle4"/>
    <dgm:cxn modelId="{240A6459-06A7-4852-8411-6350AD547FBE}" type="presParOf" srcId="{AB6740FF-AC66-4274-A75B-68297090BCE8}" destId="{3C18B8CE-2873-42FD-8F92-AFE88CAAB6D5}" srcOrd="1" destOrd="0" presId="urn:microsoft.com/office/officeart/2005/8/layout/cycle4"/>
    <dgm:cxn modelId="{7CD43858-DD92-4C4C-8626-FB3233AB2D7D}" type="presParOf" srcId="{AB6740FF-AC66-4274-A75B-68297090BCE8}" destId="{FBDB958A-3F97-408A-B08F-262E876C46C8}" srcOrd="2" destOrd="0" presId="urn:microsoft.com/office/officeart/2005/8/layout/cycle4"/>
    <dgm:cxn modelId="{286A3078-1D65-4B22-ADF2-3CECD2FE0039}" type="presParOf" srcId="{AB6740FF-AC66-4274-A75B-68297090BCE8}" destId="{F2A2569D-0214-49DC-B082-409B1A736C32}" srcOrd="3" destOrd="0" presId="urn:microsoft.com/office/officeart/2005/8/layout/cycle4"/>
    <dgm:cxn modelId="{84840B70-82AA-4E8F-8681-555DC3C9EA4E}" type="presParOf" srcId="{AB6740FF-AC66-4274-A75B-68297090BCE8}" destId="{D4BFF668-3E3C-4E66-9B00-2A77E1E06C84}" srcOrd="4" destOrd="0" presId="urn:microsoft.com/office/officeart/2005/8/layout/cycle4"/>
    <dgm:cxn modelId="{7C62DB9F-6C5E-488F-939C-A4A8CE73AA42}" type="presParOf" srcId="{309571FE-F333-4C69-B940-E07D73249B6B}" destId="{C71B51C6-199A-4CF9-84BC-85B8A2C0D280}" srcOrd="2" destOrd="0" presId="urn:microsoft.com/office/officeart/2005/8/layout/cycle4"/>
    <dgm:cxn modelId="{0CAB3832-55B0-4750-A2DA-73894D6F2AD7}" type="presParOf" srcId="{309571FE-F333-4C69-B940-E07D73249B6B}" destId="{20BCF056-1603-4D41-A021-12514D888C8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63215-8210-4A4E-930A-38C6D05F6170}">
      <dsp:nvSpPr>
        <dsp:cNvPr id="0" name=""/>
        <dsp:cNvSpPr/>
      </dsp:nvSpPr>
      <dsp:spPr>
        <a:xfrm>
          <a:off x="330180" y="3126226"/>
          <a:ext cx="216164" cy="205949"/>
        </a:xfrm>
        <a:custGeom>
          <a:avLst/>
          <a:gdLst/>
          <a:ahLst/>
          <a:cxnLst/>
          <a:rect l="0" t="0" r="0" b="0"/>
          <a:pathLst>
            <a:path>
              <a:moveTo>
                <a:pt x="0" y="0"/>
              </a:moveTo>
              <a:lnTo>
                <a:pt x="108082" y="0"/>
              </a:lnTo>
              <a:lnTo>
                <a:pt x="108082" y="205949"/>
              </a:lnTo>
              <a:lnTo>
                <a:pt x="216164" y="205949"/>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30798" y="3221736"/>
        <a:ext cx="14928" cy="14928"/>
      </dsp:txXfrm>
    </dsp:sp>
    <dsp:sp modelId="{C43E6455-99F9-4A7B-93EA-728388524931}">
      <dsp:nvSpPr>
        <dsp:cNvPr id="0" name=""/>
        <dsp:cNvSpPr/>
      </dsp:nvSpPr>
      <dsp:spPr>
        <a:xfrm>
          <a:off x="1627166" y="2920277"/>
          <a:ext cx="216164" cy="1441644"/>
        </a:xfrm>
        <a:custGeom>
          <a:avLst/>
          <a:gdLst/>
          <a:ahLst/>
          <a:cxnLst/>
          <a:rect l="0" t="0" r="0" b="0"/>
          <a:pathLst>
            <a:path>
              <a:moveTo>
                <a:pt x="0" y="0"/>
              </a:moveTo>
              <a:lnTo>
                <a:pt x="108082" y="0"/>
              </a:lnTo>
              <a:lnTo>
                <a:pt x="108082" y="1441644"/>
              </a:lnTo>
              <a:lnTo>
                <a:pt x="216164" y="144164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698804" y="3604655"/>
        <a:ext cx="72888" cy="72888"/>
      </dsp:txXfrm>
    </dsp:sp>
    <dsp:sp modelId="{D5F3D78D-9E66-45A5-BED9-D4024114930E}">
      <dsp:nvSpPr>
        <dsp:cNvPr id="0" name=""/>
        <dsp:cNvSpPr/>
      </dsp:nvSpPr>
      <dsp:spPr>
        <a:xfrm>
          <a:off x="1627166" y="2920277"/>
          <a:ext cx="216164" cy="1029745"/>
        </a:xfrm>
        <a:custGeom>
          <a:avLst/>
          <a:gdLst/>
          <a:ahLst/>
          <a:cxnLst/>
          <a:rect l="0" t="0" r="0" b="0"/>
          <a:pathLst>
            <a:path>
              <a:moveTo>
                <a:pt x="0" y="0"/>
              </a:moveTo>
              <a:lnTo>
                <a:pt x="108082" y="0"/>
              </a:lnTo>
              <a:lnTo>
                <a:pt x="108082" y="1029745"/>
              </a:lnTo>
              <a:lnTo>
                <a:pt x="216164" y="102974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708943" y="3408845"/>
        <a:ext cx="52609" cy="52609"/>
      </dsp:txXfrm>
    </dsp:sp>
    <dsp:sp modelId="{F6C08BEE-5ADD-4625-8514-DC5BD91DC3B3}">
      <dsp:nvSpPr>
        <dsp:cNvPr id="0" name=""/>
        <dsp:cNvSpPr/>
      </dsp:nvSpPr>
      <dsp:spPr>
        <a:xfrm>
          <a:off x="2924152" y="3538124"/>
          <a:ext cx="216164" cy="823796"/>
        </a:xfrm>
        <a:custGeom>
          <a:avLst/>
          <a:gdLst/>
          <a:ahLst/>
          <a:cxnLst/>
          <a:rect l="0" t="0" r="0" b="0"/>
          <a:pathLst>
            <a:path>
              <a:moveTo>
                <a:pt x="0" y="0"/>
              </a:moveTo>
              <a:lnTo>
                <a:pt x="108082" y="0"/>
              </a:lnTo>
              <a:lnTo>
                <a:pt x="108082" y="823796"/>
              </a:lnTo>
              <a:lnTo>
                <a:pt x="216164" y="82379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10942" y="3928731"/>
        <a:ext cx="42584" cy="42584"/>
      </dsp:txXfrm>
    </dsp:sp>
    <dsp:sp modelId="{A3A60873-448A-437A-A3AF-83F32E1FFFC6}">
      <dsp:nvSpPr>
        <dsp:cNvPr id="0" name=""/>
        <dsp:cNvSpPr/>
      </dsp:nvSpPr>
      <dsp:spPr>
        <a:xfrm>
          <a:off x="2924152" y="3538124"/>
          <a:ext cx="216164" cy="411898"/>
        </a:xfrm>
        <a:custGeom>
          <a:avLst/>
          <a:gdLst/>
          <a:ahLst/>
          <a:cxnLst/>
          <a:rect l="0" t="0" r="0" b="0"/>
          <a:pathLst>
            <a:path>
              <a:moveTo>
                <a:pt x="0" y="0"/>
              </a:moveTo>
              <a:lnTo>
                <a:pt x="108082" y="0"/>
              </a:lnTo>
              <a:lnTo>
                <a:pt x="108082" y="411898"/>
              </a:lnTo>
              <a:lnTo>
                <a:pt x="216164" y="4118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20604" y="3732444"/>
        <a:ext cx="23258" cy="23258"/>
      </dsp:txXfrm>
    </dsp:sp>
    <dsp:sp modelId="{969D80B9-984A-4C4D-B94E-BFF7C70C1296}">
      <dsp:nvSpPr>
        <dsp:cNvPr id="0" name=""/>
        <dsp:cNvSpPr/>
      </dsp:nvSpPr>
      <dsp:spPr>
        <a:xfrm>
          <a:off x="2924152" y="3492404"/>
          <a:ext cx="216164" cy="91440"/>
        </a:xfrm>
        <a:custGeom>
          <a:avLst/>
          <a:gdLst/>
          <a:ahLst/>
          <a:cxnLst/>
          <a:rect l="0" t="0" r="0" b="0"/>
          <a:pathLst>
            <a:path>
              <a:moveTo>
                <a:pt x="0" y="45720"/>
              </a:moveTo>
              <a:lnTo>
                <a:pt x="216164" y="457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26830" y="3532720"/>
        <a:ext cx="10808" cy="10808"/>
      </dsp:txXfrm>
    </dsp:sp>
    <dsp:sp modelId="{95EFCBD8-209C-4409-AF9F-7B5AB48F6101}">
      <dsp:nvSpPr>
        <dsp:cNvPr id="0" name=""/>
        <dsp:cNvSpPr/>
      </dsp:nvSpPr>
      <dsp:spPr>
        <a:xfrm>
          <a:off x="2924152" y="3126226"/>
          <a:ext cx="216164" cy="411898"/>
        </a:xfrm>
        <a:custGeom>
          <a:avLst/>
          <a:gdLst/>
          <a:ahLst/>
          <a:cxnLst/>
          <a:rect l="0" t="0" r="0" b="0"/>
          <a:pathLst>
            <a:path>
              <a:moveTo>
                <a:pt x="0" y="411898"/>
              </a:moveTo>
              <a:lnTo>
                <a:pt x="108082" y="411898"/>
              </a:lnTo>
              <a:lnTo>
                <a:pt x="108082" y="0"/>
              </a:lnTo>
              <a:lnTo>
                <a:pt x="216164"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20604" y="3320546"/>
        <a:ext cx="23258" cy="23258"/>
      </dsp:txXfrm>
    </dsp:sp>
    <dsp:sp modelId="{90857F1B-41AA-49F6-9898-29D10EA19615}">
      <dsp:nvSpPr>
        <dsp:cNvPr id="0" name=""/>
        <dsp:cNvSpPr/>
      </dsp:nvSpPr>
      <dsp:spPr>
        <a:xfrm>
          <a:off x="2924152" y="2714328"/>
          <a:ext cx="216164" cy="823796"/>
        </a:xfrm>
        <a:custGeom>
          <a:avLst/>
          <a:gdLst/>
          <a:ahLst/>
          <a:cxnLst/>
          <a:rect l="0" t="0" r="0" b="0"/>
          <a:pathLst>
            <a:path>
              <a:moveTo>
                <a:pt x="0" y="823796"/>
              </a:moveTo>
              <a:lnTo>
                <a:pt x="108082" y="823796"/>
              </a:lnTo>
              <a:lnTo>
                <a:pt x="108082" y="0"/>
              </a:lnTo>
              <a:lnTo>
                <a:pt x="216164"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10942" y="3104934"/>
        <a:ext cx="42584" cy="42584"/>
      </dsp:txXfrm>
    </dsp:sp>
    <dsp:sp modelId="{5DFE5022-B07C-4FCA-A6D2-9307017A9E9B}">
      <dsp:nvSpPr>
        <dsp:cNvPr id="0" name=""/>
        <dsp:cNvSpPr/>
      </dsp:nvSpPr>
      <dsp:spPr>
        <a:xfrm>
          <a:off x="1627166" y="2920277"/>
          <a:ext cx="216164" cy="617847"/>
        </a:xfrm>
        <a:custGeom>
          <a:avLst/>
          <a:gdLst/>
          <a:ahLst/>
          <a:cxnLst/>
          <a:rect l="0" t="0" r="0" b="0"/>
          <a:pathLst>
            <a:path>
              <a:moveTo>
                <a:pt x="0" y="0"/>
              </a:moveTo>
              <a:lnTo>
                <a:pt x="108082" y="0"/>
              </a:lnTo>
              <a:lnTo>
                <a:pt x="108082" y="617847"/>
              </a:lnTo>
              <a:lnTo>
                <a:pt x="216164" y="61784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718884" y="3212836"/>
        <a:ext cx="32728" cy="32728"/>
      </dsp:txXfrm>
    </dsp:sp>
    <dsp:sp modelId="{97E35922-1098-42B2-A7EF-8D8C406289F9}">
      <dsp:nvSpPr>
        <dsp:cNvPr id="0" name=""/>
        <dsp:cNvSpPr/>
      </dsp:nvSpPr>
      <dsp:spPr>
        <a:xfrm>
          <a:off x="2924152" y="1478633"/>
          <a:ext cx="216164" cy="823796"/>
        </a:xfrm>
        <a:custGeom>
          <a:avLst/>
          <a:gdLst/>
          <a:ahLst/>
          <a:cxnLst/>
          <a:rect l="0" t="0" r="0" b="0"/>
          <a:pathLst>
            <a:path>
              <a:moveTo>
                <a:pt x="0" y="0"/>
              </a:moveTo>
              <a:lnTo>
                <a:pt x="108082" y="0"/>
              </a:lnTo>
              <a:lnTo>
                <a:pt x="108082" y="823796"/>
              </a:lnTo>
              <a:lnTo>
                <a:pt x="216164" y="82379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10942" y="1869239"/>
        <a:ext cx="42584" cy="42584"/>
      </dsp:txXfrm>
    </dsp:sp>
    <dsp:sp modelId="{AB5C49CE-185B-4E84-9E8B-46A37FD71A04}">
      <dsp:nvSpPr>
        <dsp:cNvPr id="0" name=""/>
        <dsp:cNvSpPr/>
      </dsp:nvSpPr>
      <dsp:spPr>
        <a:xfrm>
          <a:off x="2924152" y="1478633"/>
          <a:ext cx="216164" cy="411898"/>
        </a:xfrm>
        <a:custGeom>
          <a:avLst/>
          <a:gdLst/>
          <a:ahLst/>
          <a:cxnLst/>
          <a:rect l="0" t="0" r="0" b="0"/>
          <a:pathLst>
            <a:path>
              <a:moveTo>
                <a:pt x="0" y="0"/>
              </a:moveTo>
              <a:lnTo>
                <a:pt x="108082" y="0"/>
              </a:lnTo>
              <a:lnTo>
                <a:pt x="108082" y="411898"/>
              </a:lnTo>
              <a:lnTo>
                <a:pt x="216164" y="4118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20604" y="1672952"/>
        <a:ext cx="23258" cy="23258"/>
      </dsp:txXfrm>
    </dsp:sp>
    <dsp:sp modelId="{25823A99-6528-4C9C-9305-9E14448432D9}">
      <dsp:nvSpPr>
        <dsp:cNvPr id="0" name=""/>
        <dsp:cNvSpPr/>
      </dsp:nvSpPr>
      <dsp:spPr>
        <a:xfrm>
          <a:off x="2924152" y="1432913"/>
          <a:ext cx="216164" cy="91440"/>
        </a:xfrm>
        <a:custGeom>
          <a:avLst/>
          <a:gdLst/>
          <a:ahLst/>
          <a:cxnLst/>
          <a:rect l="0" t="0" r="0" b="0"/>
          <a:pathLst>
            <a:path>
              <a:moveTo>
                <a:pt x="0" y="45720"/>
              </a:moveTo>
              <a:lnTo>
                <a:pt x="216164" y="457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26830" y="1473228"/>
        <a:ext cx="10808" cy="10808"/>
      </dsp:txXfrm>
    </dsp:sp>
    <dsp:sp modelId="{7AC45E8A-A78E-4AA0-9F98-80497D05CF4D}">
      <dsp:nvSpPr>
        <dsp:cNvPr id="0" name=""/>
        <dsp:cNvSpPr/>
      </dsp:nvSpPr>
      <dsp:spPr>
        <a:xfrm>
          <a:off x="2924152" y="1066734"/>
          <a:ext cx="216164" cy="411898"/>
        </a:xfrm>
        <a:custGeom>
          <a:avLst/>
          <a:gdLst/>
          <a:ahLst/>
          <a:cxnLst/>
          <a:rect l="0" t="0" r="0" b="0"/>
          <a:pathLst>
            <a:path>
              <a:moveTo>
                <a:pt x="0" y="411898"/>
              </a:moveTo>
              <a:lnTo>
                <a:pt x="108082" y="411898"/>
              </a:lnTo>
              <a:lnTo>
                <a:pt x="108082" y="0"/>
              </a:lnTo>
              <a:lnTo>
                <a:pt x="216164"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20604" y="1261054"/>
        <a:ext cx="23258" cy="23258"/>
      </dsp:txXfrm>
    </dsp:sp>
    <dsp:sp modelId="{CEAF2A39-A205-4627-A6F2-30F618A301CD}">
      <dsp:nvSpPr>
        <dsp:cNvPr id="0" name=""/>
        <dsp:cNvSpPr/>
      </dsp:nvSpPr>
      <dsp:spPr>
        <a:xfrm>
          <a:off x="2924152" y="654836"/>
          <a:ext cx="216164" cy="823796"/>
        </a:xfrm>
        <a:custGeom>
          <a:avLst/>
          <a:gdLst/>
          <a:ahLst/>
          <a:cxnLst/>
          <a:rect l="0" t="0" r="0" b="0"/>
          <a:pathLst>
            <a:path>
              <a:moveTo>
                <a:pt x="0" y="823796"/>
              </a:moveTo>
              <a:lnTo>
                <a:pt x="108082" y="823796"/>
              </a:lnTo>
              <a:lnTo>
                <a:pt x="108082" y="0"/>
              </a:lnTo>
              <a:lnTo>
                <a:pt x="216164"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010942" y="1045442"/>
        <a:ext cx="42584" cy="42584"/>
      </dsp:txXfrm>
    </dsp:sp>
    <dsp:sp modelId="{141DC90D-9876-4D91-84BE-C3D08C6D69F8}">
      <dsp:nvSpPr>
        <dsp:cNvPr id="0" name=""/>
        <dsp:cNvSpPr/>
      </dsp:nvSpPr>
      <dsp:spPr>
        <a:xfrm>
          <a:off x="1627166" y="1478633"/>
          <a:ext cx="216164" cy="1441644"/>
        </a:xfrm>
        <a:custGeom>
          <a:avLst/>
          <a:gdLst/>
          <a:ahLst/>
          <a:cxnLst/>
          <a:rect l="0" t="0" r="0" b="0"/>
          <a:pathLst>
            <a:path>
              <a:moveTo>
                <a:pt x="0" y="1441644"/>
              </a:moveTo>
              <a:lnTo>
                <a:pt x="108082" y="1441644"/>
              </a:lnTo>
              <a:lnTo>
                <a:pt x="108082" y="0"/>
              </a:lnTo>
              <a:lnTo>
                <a:pt x="216164"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698804" y="2163011"/>
        <a:ext cx="72888" cy="72888"/>
      </dsp:txXfrm>
    </dsp:sp>
    <dsp:sp modelId="{3620E042-CCA8-4A1C-A06E-6807F19DA0DF}">
      <dsp:nvSpPr>
        <dsp:cNvPr id="0" name=""/>
        <dsp:cNvSpPr/>
      </dsp:nvSpPr>
      <dsp:spPr>
        <a:xfrm>
          <a:off x="330180" y="2920277"/>
          <a:ext cx="216164" cy="205949"/>
        </a:xfrm>
        <a:custGeom>
          <a:avLst/>
          <a:gdLst/>
          <a:ahLst/>
          <a:cxnLst/>
          <a:rect l="0" t="0" r="0" b="0"/>
          <a:pathLst>
            <a:path>
              <a:moveTo>
                <a:pt x="0" y="205949"/>
              </a:moveTo>
              <a:lnTo>
                <a:pt x="108082" y="205949"/>
              </a:lnTo>
              <a:lnTo>
                <a:pt x="108082" y="0"/>
              </a:lnTo>
              <a:lnTo>
                <a:pt x="216164"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30798" y="3015787"/>
        <a:ext cx="14928" cy="14928"/>
      </dsp:txXfrm>
    </dsp:sp>
    <dsp:sp modelId="{1F91B9A0-1860-41A9-98C0-032C5F635E4A}">
      <dsp:nvSpPr>
        <dsp:cNvPr id="0" name=""/>
        <dsp:cNvSpPr/>
      </dsp:nvSpPr>
      <dsp:spPr>
        <a:xfrm rot="16200000">
          <a:off x="-701732" y="2961467"/>
          <a:ext cx="1734308"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Hospitalization</a:t>
          </a:r>
        </a:p>
      </dsp:txBody>
      <dsp:txXfrm>
        <a:off x="-701732" y="2961467"/>
        <a:ext cx="1734308" cy="329518"/>
      </dsp:txXfrm>
    </dsp:sp>
    <dsp:sp modelId="{9C57DC32-E559-428E-859E-75F4EEF6B22F}">
      <dsp:nvSpPr>
        <dsp:cNvPr id="0" name=""/>
        <dsp:cNvSpPr/>
      </dsp:nvSpPr>
      <dsp:spPr>
        <a:xfrm>
          <a:off x="546345" y="2755518"/>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PAC (45%)</a:t>
          </a:r>
        </a:p>
      </dsp:txBody>
      <dsp:txXfrm>
        <a:off x="546345" y="2755518"/>
        <a:ext cx="1080821" cy="329518"/>
      </dsp:txXfrm>
    </dsp:sp>
    <dsp:sp modelId="{0679E697-B7EA-48AA-8328-06D1988CC89A}">
      <dsp:nvSpPr>
        <dsp:cNvPr id="0" name=""/>
        <dsp:cNvSpPr/>
      </dsp:nvSpPr>
      <dsp:spPr>
        <a:xfrm>
          <a:off x="1843330" y="1313873"/>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HHA (47.8%)</a:t>
          </a:r>
        </a:p>
      </dsp:txBody>
      <dsp:txXfrm>
        <a:off x="1843330" y="1313873"/>
        <a:ext cx="1080821" cy="329518"/>
      </dsp:txXfrm>
    </dsp:sp>
    <dsp:sp modelId="{F0B6FEC2-EDE4-417D-92F0-FBE409A6C39F}">
      <dsp:nvSpPr>
        <dsp:cNvPr id="0" name=""/>
        <dsp:cNvSpPr/>
      </dsp:nvSpPr>
      <dsp:spPr>
        <a:xfrm>
          <a:off x="3140316" y="490076"/>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HHA Only (72.3%)</a:t>
          </a:r>
        </a:p>
      </dsp:txBody>
      <dsp:txXfrm>
        <a:off x="3140316" y="490076"/>
        <a:ext cx="1080821" cy="329518"/>
      </dsp:txXfrm>
    </dsp:sp>
    <dsp:sp modelId="{2D57C4FB-DBDD-4820-A92B-58FBD6E858F7}">
      <dsp:nvSpPr>
        <dsp:cNvPr id="0" name=""/>
        <dsp:cNvSpPr/>
      </dsp:nvSpPr>
      <dsp:spPr>
        <a:xfrm>
          <a:off x="3140316" y="901975"/>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Acute (24.5%)</a:t>
          </a:r>
        </a:p>
      </dsp:txBody>
      <dsp:txXfrm>
        <a:off x="3140316" y="901975"/>
        <a:ext cx="1080821" cy="329518"/>
      </dsp:txXfrm>
    </dsp:sp>
    <dsp:sp modelId="{1C29013A-470F-4A16-B784-2473843512DB}">
      <dsp:nvSpPr>
        <dsp:cNvPr id="0" name=""/>
        <dsp:cNvSpPr/>
      </dsp:nvSpPr>
      <dsp:spPr>
        <a:xfrm>
          <a:off x="3140316" y="1313873"/>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SNF (2.5%)</a:t>
          </a:r>
        </a:p>
      </dsp:txBody>
      <dsp:txXfrm>
        <a:off x="3140316" y="1313873"/>
        <a:ext cx="1080821" cy="329518"/>
      </dsp:txXfrm>
    </dsp:sp>
    <dsp:sp modelId="{328A6C44-F44A-45FD-BFFF-8BB109B36DC8}">
      <dsp:nvSpPr>
        <dsp:cNvPr id="0" name=""/>
        <dsp:cNvSpPr/>
      </dsp:nvSpPr>
      <dsp:spPr>
        <a:xfrm>
          <a:off x="3140316" y="1725772"/>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IRF (0.4%)</a:t>
          </a:r>
        </a:p>
      </dsp:txBody>
      <dsp:txXfrm>
        <a:off x="3140316" y="1725772"/>
        <a:ext cx="1080821" cy="329518"/>
      </dsp:txXfrm>
    </dsp:sp>
    <dsp:sp modelId="{A254E852-4554-4BB6-954A-21E14D968277}">
      <dsp:nvSpPr>
        <dsp:cNvPr id="0" name=""/>
        <dsp:cNvSpPr/>
      </dsp:nvSpPr>
      <dsp:spPr>
        <a:xfrm>
          <a:off x="3140316" y="2137670"/>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LTCH/ LTCH SN (0.2%)</a:t>
          </a:r>
        </a:p>
      </dsp:txBody>
      <dsp:txXfrm>
        <a:off x="3140316" y="2137670"/>
        <a:ext cx="1080821" cy="329518"/>
      </dsp:txXfrm>
    </dsp:sp>
    <dsp:sp modelId="{7E121C18-568D-4F73-AAFB-D4D0FD4774A9}">
      <dsp:nvSpPr>
        <dsp:cNvPr id="0" name=""/>
        <dsp:cNvSpPr/>
      </dsp:nvSpPr>
      <dsp:spPr>
        <a:xfrm>
          <a:off x="1843330" y="3373365"/>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SNF (42.1%)</a:t>
          </a:r>
        </a:p>
      </dsp:txBody>
      <dsp:txXfrm>
        <a:off x="1843330" y="3373365"/>
        <a:ext cx="1080821" cy="329518"/>
      </dsp:txXfrm>
    </dsp:sp>
    <dsp:sp modelId="{9EDD5840-F8E6-4BA6-B5F4-59A1934EB2D2}">
      <dsp:nvSpPr>
        <dsp:cNvPr id="0" name=""/>
        <dsp:cNvSpPr/>
      </dsp:nvSpPr>
      <dsp:spPr>
        <a:xfrm>
          <a:off x="3140316" y="2549568"/>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SNF Only (38.7%)</a:t>
          </a:r>
        </a:p>
      </dsp:txBody>
      <dsp:txXfrm>
        <a:off x="3140316" y="2549568"/>
        <a:ext cx="1080821" cy="329518"/>
      </dsp:txXfrm>
    </dsp:sp>
    <dsp:sp modelId="{91F6E81E-80B3-434D-A616-6434392891E8}">
      <dsp:nvSpPr>
        <dsp:cNvPr id="0" name=""/>
        <dsp:cNvSpPr/>
      </dsp:nvSpPr>
      <dsp:spPr>
        <a:xfrm>
          <a:off x="3140316" y="2961467"/>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HHA (42.2%)</a:t>
          </a:r>
        </a:p>
      </dsp:txBody>
      <dsp:txXfrm>
        <a:off x="3140316" y="2961467"/>
        <a:ext cx="1080821" cy="329518"/>
      </dsp:txXfrm>
    </dsp:sp>
    <dsp:sp modelId="{C04C1D11-4808-4A0C-B1B7-BC7333DCD683}">
      <dsp:nvSpPr>
        <dsp:cNvPr id="0" name=""/>
        <dsp:cNvSpPr/>
      </dsp:nvSpPr>
      <dsp:spPr>
        <a:xfrm>
          <a:off x="3140316" y="3373365"/>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Acute (18.8%)</a:t>
          </a:r>
        </a:p>
      </dsp:txBody>
      <dsp:txXfrm>
        <a:off x="3140316" y="3373365"/>
        <a:ext cx="1080821" cy="329518"/>
      </dsp:txXfrm>
    </dsp:sp>
    <dsp:sp modelId="{99AEDE2E-8970-484A-9CA7-71F5AECEFA8E}">
      <dsp:nvSpPr>
        <dsp:cNvPr id="0" name=""/>
        <dsp:cNvSpPr/>
      </dsp:nvSpPr>
      <dsp:spPr>
        <a:xfrm>
          <a:off x="3140316" y="3785263"/>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IRF (0.3%)</a:t>
          </a:r>
        </a:p>
      </dsp:txBody>
      <dsp:txXfrm>
        <a:off x="3140316" y="3785263"/>
        <a:ext cx="1080821" cy="329518"/>
      </dsp:txXfrm>
    </dsp:sp>
    <dsp:sp modelId="{53225377-878B-4C9E-9736-B89A599C5262}">
      <dsp:nvSpPr>
        <dsp:cNvPr id="0" name=""/>
        <dsp:cNvSpPr/>
      </dsp:nvSpPr>
      <dsp:spPr>
        <a:xfrm>
          <a:off x="3140316" y="4197162"/>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LTCH/ LTCH SN (0.1%)</a:t>
          </a:r>
        </a:p>
      </dsp:txBody>
      <dsp:txXfrm>
        <a:off x="3140316" y="4197162"/>
        <a:ext cx="1080821" cy="329518"/>
      </dsp:txXfrm>
    </dsp:sp>
    <dsp:sp modelId="{1569B5FF-12C6-4886-904A-A132F79358E7}">
      <dsp:nvSpPr>
        <dsp:cNvPr id="0" name=""/>
        <dsp:cNvSpPr/>
      </dsp:nvSpPr>
      <dsp:spPr>
        <a:xfrm>
          <a:off x="1843330" y="3785263"/>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IRF (8.4%)</a:t>
          </a:r>
        </a:p>
      </dsp:txBody>
      <dsp:txXfrm>
        <a:off x="1843330" y="3785263"/>
        <a:ext cx="1080821" cy="329518"/>
      </dsp:txXfrm>
    </dsp:sp>
    <dsp:sp modelId="{F957440E-D122-4123-AAFD-9DCFF5F109B2}">
      <dsp:nvSpPr>
        <dsp:cNvPr id="0" name=""/>
        <dsp:cNvSpPr/>
      </dsp:nvSpPr>
      <dsp:spPr>
        <a:xfrm>
          <a:off x="1843330" y="4197162"/>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LTCH/ LTCH SN (1.7%)</a:t>
          </a:r>
        </a:p>
      </dsp:txBody>
      <dsp:txXfrm>
        <a:off x="1843330" y="4197162"/>
        <a:ext cx="1080821" cy="329518"/>
      </dsp:txXfrm>
    </dsp:sp>
    <dsp:sp modelId="{5D4EBF5F-07C4-4DCF-944D-53AF9E4D0C48}">
      <dsp:nvSpPr>
        <dsp:cNvPr id="0" name=""/>
        <dsp:cNvSpPr/>
      </dsp:nvSpPr>
      <dsp:spPr>
        <a:xfrm>
          <a:off x="546345" y="3167416"/>
          <a:ext cx="1080821" cy="3295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No PAC services (55%)</a:t>
          </a:r>
        </a:p>
      </dsp:txBody>
      <dsp:txXfrm>
        <a:off x="546345" y="3167416"/>
        <a:ext cx="1080821" cy="329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9961B-C4E6-4A67-B7BA-A9E0D93E3B66}">
      <dsp:nvSpPr>
        <dsp:cNvPr id="0" name=""/>
        <dsp:cNvSpPr/>
      </dsp:nvSpPr>
      <dsp:spPr>
        <a:xfrm>
          <a:off x="4255181" y="3160775"/>
          <a:ext cx="2296210" cy="14874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Frailty Index</a:t>
          </a:r>
        </a:p>
        <a:p>
          <a:pPr marL="114300" lvl="1" indent="-114300" algn="l" defTabSz="622300">
            <a:lnSpc>
              <a:spcPct val="90000"/>
            </a:lnSpc>
            <a:spcBef>
              <a:spcPct val="0"/>
            </a:spcBef>
            <a:spcAft>
              <a:spcPct val="15000"/>
            </a:spcAft>
            <a:buChar char="••"/>
          </a:pPr>
          <a:r>
            <a:rPr lang="en-US" sz="1400" kern="1200" dirty="0"/>
            <a:t>Quality Measures</a:t>
          </a:r>
        </a:p>
      </dsp:txBody>
      <dsp:txXfrm>
        <a:off x="4976718" y="3565305"/>
        <a:ext cx="1541999" cy="1050220"/>
      </dsp:txXfrm>
    </dsp:sp>
    <dsp:sp modelId="{686D6699-E742-4247-89D8-E14F6685E27B}">
      <dsp:nvSpPr>
        <dsp:cNvPr id="0" name=""/>
        <dsp:cNvSpPr/>
      </dsp:nvSpPr>
      <dsp:spPr>
        <a:xfrm>
          <a:off x="508732" y="3160775"/>
          <a:ext cx="2296210" cy="14874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Care Coordination</a:t>
          </a:r>
        </a:p>
        <a:p>
          <a:pPr marL="114300" lvl="1" indent="-114300" algn="l" defTabSz="622300">
            <a:lnSpc>
              <a:spcPct val="90000"/>
            </a:lnSpc>
            <a:spcBef>
              <a:spcPct val="0"/>
            </a:spcBef>
            <a:spcAft>
              <a:spcPct val="15000"/>
            </a:spcAft>
            <a:buChar char="••"/>
          </a:pPr>
          <a:r>
            <a:rPr lang="en-US" sz="1400" kern="1200" dirty="0"/>
            <a:t>Transition of Care</a:t>
          </a:r>
        </a:p>
        <a:p>
          <a:pPr marL="114300" lvl="1" indent="-114300" algn="l" defTabSz="622300">
            <a:lnSpc>
              <a:spcPct val="90000"/>
            </a:lnSpc>
            <a:spcBef>
              <a:spcPct val="0"/>
            </a:spcBef>
            <a:spcAft>
              <a:spcPct val="15000"/>
            </a:spcAft>
            <a:buChar char="••"/>
          </a:pPr>
          <a:r>
            <a:rPr lang="en-US" sz="1400" kern="1200" dirty="0"/>
            <a:t>PACIO Project</a:t>
          </a:r>
        </a:p>
      </dsp:txBody>
      <dsp:txXfrm>
        <a:off x="541406" y="3565305"/>
        <a:ext cx="1541999" cy="1050220"/>
      </dsp:txXfrm>
    </dsp:sp>
    <dsp:sp modelId="{0AFD91A9-EB3A-40A7-B548-8880DC84F99C}">
      <dsp:nvSpPr>
        <dsp:cNvPr id="0" name=""/>
        <dsp:cNvSpPr/>
      </dsp:nvSpPr>
      <dsp:spPr>
        <a:xfrm>
          <a:off x="4255181" y="0"/>
          <a:ext cx="2296210" cy="14874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ACOs</a:t>
          </a:r>
        </a:p>
        <a:p>
          <a:pPr marL="114300" lvl="1" indent="-114300" algn="l" defTabSz="622300">
            <a:lnSpc>
              <a:spcPct val="90000"/>
            </a:lnSpc>
            <a:spcBef>
              <a:spcPct val="0"/>
            </a:spcBef>
            <a:spcAft>
              <a:spcPct val="15000"/>
            </a:spcAft>
            <a:buChar char="••"/>
          </a:pPr>
          <a:r>
            <a:rPr lang="en-US" sz="1400" kern="1200" dirty="0"/>
            <a:t>BPCI Advanced</a:t>
          </a:r>
        </a:p>
        <a:p>
          <a:pPr marL="114300" lvl="1" indent="-114300" algn="l" defTabSz="622300">
            <a:lnSpc>
              <a:spcPct val="90000"/>
            </a:lnSpc>
            <a:spcBef>
              <a:spcPct val="0"/>
            </a:spcBef>
            <a:spcAft>
              <a:spcPct val="15000"/>
            </a:spcAft>
            <a:buChar char="••"/>
          </a:pPr>
          <a:r>
            <a:rPr lang="en-US" sz="1400" kern="1200" dirty="0"/>
            <a:t>Primary Care First</a:t>
          </a:r>
        </a:p>
      </dsp:txBody>
      <dsp:txXfrm>
        <a:off x="4976718" y="32674"/>
        <a:ext cx="1541999" cy="1050220"/>
      </dsp:txXfrm>
    </dsp:sp>
    <dsp:sp modelId="{63AA3E98-D1FA-4431-988C-3330CC8C965F}">
      <dsp:nvSpPr>
        <dsp:cNvPr id="0" name=""/>
        <dsp:cNvSpPr/>
      </dsp:nvSpPr>
      <dsp:spPr>
        <a:xfrm>
          <a:off x="508732" y="0"/>
          <a:ext cx="2296210" cy="14874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PDPM</a:t>
          </a:r>
        </a:p>
        <a:p>
          <a:pPr marL="114300" lvl="1" indent="-114300" algn="l" defTabSz="622300">
            <a:lnSpc>
              <a:spcPct val="90000"/>
            </a:lnSpc>
            <a:spcBef>
              <a:spcPct val="0"/>
            </a:spcBef>
            <a:spcAft>
              <a:spcPct val="15000"/>
            </a:spcAft>
            <a:buChar char="••"/>
          </a:pPr>
          <a:r>
            <a:rPr lang="en-US" sz="1400" kern="1200" dirty="0"/>
            <a:t>PDGM</a:t>
          </a:r>
        </a:p>
        <a:p>
          <a:pPr marL="114300" lvl="1" indent="-114300" algn="l" defTabSz="622300">
            <a:lnSpc>
              <a:spcPct val="90000"/>
            </a:lnSpc>
            <a:spcBef>
              <a:spcPct val="0"/>
            </a:spcBef>
            <a:spcAft>
              <a:spcPct val="15000"/>
            </a:spcAft>
            <a:buChar char="••"/>
          </a:pPr>
          <a:r>
            <a:rPr lang="en-US" sz="1400" kern="1200" dirty="0"/>
            <a:t>I-SNPs</a:t>
          </a:r>
        </a:p>
      </dsp:txBody>
      <dsp:txXfrm>
        <a:off x="541406" y="32674"/>
        <a:ext cx="1541999" cy="1050220"/>
      </dsp:txXfrm>
    </dsp:sp>
    <dsp:sp modelId="{4B7A1164-0723-4E56-AFF8-7B73FE395D71}">
      <dsp:nvSpPr>
        <dsp:cNvPr id="0" name=""/>
        <dsp:cNvSpPr/>
      </dsp:nvSpPr>
      <dsp:spPr>
        <a:xfrm>
          <a:off x="1470909" y="264947"/>
          <a:ext cx="2012670" cy="2012670"/>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t>Payment Changes</a:t>
          </a:r>
        </a:p>
      </dsp:txBody>
      <dsp:txXfrm>
        <a:off x="2060406" y="854444"/>
        <a:ext cx="1423173" cy="1423173"/>
      </dsp:txXfrm>
    </dsp:sp>
    <dsp:sp modelId="{3C18B8CE-2873-42FD-8F92-AFE88CAAB6D5}">
      <dsp:nvSpPr>
        <dsp:cNvPr id="0" name=""/>
        <dsp:cNvSpPr/>
      </dsp:nvSpPr>
      <dsp:spPr>
        <a:xfrm rot="5400000">
          <a:off x="3576544" y="264947"/>
          <a:ext cx="2012670" cy="2012670"/>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t>Emerging Models</a:t>
          </a:r>
        </a:p>
      </dsp:txBody>
      <dsp:txXfrm rot="-5400000">
        <a:off x="3576544" y="854444"/>
        <a:ext cx="1423173" cy="1423173"/>
      </dsp:txXfrm>
    </dsp:sp>
    <dsp:sp modelId="{FBDB958A-3F97-408A-B08F-262E876C46C8}">
      <dsp:nvSpPr>
        <dsp:cNvPr id="0" name=""/>
        <dsp:cNvSpPr/>
      </dsp:nvSpPr>
      <dsp:spPr>
        <a:xfrm rot="10800000">
          <a:off x="3576544" y="2370582"/>
          <a:ext cx="2012670" cy="2012670"/>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t>Analytics, Tools &amp; Measures</a:t>
          </a:r>
        </a:p>
      </dsp:txBody>
      <dsp:txXfrm rot="10800000">
        <a:off x="3576544" y="2370582"/>
        <a:ext cx="1423173" cy="1423173"/>
      </dsp:txXfrm>
    </dsp:sp>
    <dsp:sp modelId="{F2A2569D-0214-49DC-B082-409B1A736C32}">
      <dsp:nvSpPr>
        <dsp:cNvPr id="0" name=""/>
        <dsp:cNvSpPr/>
      </dsp:nvSpPr>
      <dsp:spPr>
        <a:xfrm rot="16200000">
          <a:off x="1470909" y="2370582"/>
          <a:ext cx="2012670" cy="2012670"/>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t> Data Sharing</a:t>
          </a:r>
        </a:p>
      </dsp:txBody>
      <dsp:txXfrm rot="5400000">
        <a:off x="2060406" y="2370582"/>
        <a:ext cx="1423173" cy="1423173"/>
      </dsp:txXfrm>
    </dsp:sp>
    <dsp:sp modelId="{C71B51C6-199A-4CF9-84BC-85B8A2C0D280}">
      <dsp:nvSpPr>
        <dsp:cNvPr id="0" name=""/>
        <dsp:cNvSpPr/>
      </dsp:nvSpPr>
      <dsp:spPr>
        <a:xfrm>
          <a:off x="3182609" y="1905762"/>
          <a:ext cx="694905" cy="60426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BCF056-1603-4D41-A021-12514D888C8B}">
      <dsp:nvSpPr>
        <dsp:cNvPr id="0" name=""/>
        <dsp:cNvSpPr/>
      </dsp:nvSpPr>
      <dsp:spPr>
        <a:xfrm rot="10800000">
          <a:off x="3182609" y="2138172"/>
          <a:ext cx="694905" cy="60426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7B59-C116-41B4-B049-F626E73CE2FF}" type="datetimeFigureOut">
              <a:rPr lang="en-US" smtClean="0"/>
              <a:pPr/>
              <a:t>08/20/2019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6360F-4697-4A9D-B4B3-243E36A2833C}" type="slidenum">
              <a:rPr lang="en-US" smtClean="0"/>
              <a:pPr/>
              <a:t>‹#›</a:t>
            </a:fld>
            <a:endParaRPr lang="en-US" dirty="0"/>
          </a:p>
        </p:txBody>
      </p:sp>
    </p:spTree>
    <p:extLst>
      <p:ext uri="{BB962C8B-B14F-4D97-AF65-F5344CB8AC3E}">
        <p14:creationId xmlns:p14="http://schemas.microsoft.com/office/powerpoint/2010/main" val="310394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E862F8-FA24-49F1-A591-3F71F6DCEE13}" type="slidenum">
              <a:rPr lang="en-US" smtClean="0"/>
              <a:pPr/>
              <a:t>1</a:t>
            </a:fld>
            <a:endParaRPr lang="en-US" dirty="0"/>
          </a:p>
        </p:txBody>
      </p:sp>
    </p:spTree>
    <p:extLst>
      <p:ext uri="{BB962C8B-B14F-4D97-AF65-F5344CB8AC3E}">
        <p14:creationId xmlns:p14="http://schemas.microsoft.com/office/powerpoint/2010/main" val="3877536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fld id="{03A64345-DDC5-4442-9A3C-376788754E93}" type="slidenum">
              <a:rPr lang="en-US" smtClean="0"/>
              <a:t>24</a:t>
            </a:fld>
            <a:endParaRPr lang="en-US" dirty="0"/>
          </a:p>
        </p:txBody>
      </p:sp>
    </p:spTree>
    <p:extLst>
      <p:ext uri="{BB962C8B-B14F-4D97-AF65-F5344CB8AC3E}">
        <p14:creationId xmlns:p14="http://schemas.microsoft.com/office/powerpoint/2010/main" val="34497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360F-4697-4A9D-B4B3-243E36A2833C}" type="slidenum">
              <a:rPr lang="en-US" smtClean="0"/>
              <a:pPr/>
              <a:t>5</a:t>
            </a:fld>
            <a:endParaRPr lang="en-US" dirty="0"/>
          </a:p>
        </p:txBody>
      </p:sp>
    </p:spTree>
    <p:extLst>
      <p:ext uri="{BB962C8B-B14F-4D97-AF65-F5344CB8AC3E}">
        <p14:creationId xmlns:p14="http://schemas.microsoft.com/office/powerpoint/2010/main" val="41253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360F-4697-4A9D-B4B3-243E36A2833C}" type="slidenum">
              <a:rPr lang="en-US" smtClean="0"/>
              <a:pPr/>
              <a:t>7</a:t>
            </a:fld>
            <a:endParaRPr lang="en-US" dirty="0"/>
          </a:p>
        </p:txBody>
      </p:sp>
    </p:spTree>
    <p:extLst>
      <p:ext uri="{BB962C8B-B14F-4D97-AF65-F5344CB8AC3E}">
        <p14:creationId xmlns:p14="http://schemas.microsoft.com/office/powerpoint/2010/main" val="94334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360F-4697-4A9D-B4B3-243E36A2833C}" type="slidenum">
              <a:rPr lang="en-US" smtClean="0"/>
              <a:pPr/>
              <a:t>9</a:t>
            </a:fld>
            <a:endParaRPr lang="en-US" dirty="0"/>
          </a:p>
        </p:txBody>
      </p:sp>
    </p:spTree>
    <p:extLst>
      <p:ext uri="{BB962C8B-B14F-4D97-AF65-F5344CB8AC3E}">
        <p14:creationId xmlns:p14="http://schemas.microsoft.com/office/powerpoint/2010/main" val="409292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effectLst/>
              </a:rPr>
              <a:t>*No IMPACT Act requirements; New Hospice assessment under development- expected</a:t>
            </a:r>
            <a:r>
              <a:rPr lang="en-US" baseline="0" dirty="0">
                <a:effectLst/>
              </a:rPr>
              <a:t> implementation in 2023</a:t>
            </a:r>
          </a:p>
          <a:p>
            <a:pPr lvl="0"/>
            <a:endParaRPr lang="en-US" dirty="0"/>
          </a:p>
        </p:txBody>
      </p:sp>
    </p:spTree>
    <p:extLst>
      <p:ext uri="{BB962C8B-B14F-4D97-AF65-F5344CB8AC3E}">
        <p14:creationId xmlns:p14="http://schemas.microsoft.com/office/powerpoint/2010/main" val="395450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360F-4697-4A9D-B4B3-243E36A2833C}" type="slidenum">
              <a:rPr lang="en-US" smtClean="0"/>
              <a:pPr/>
              <a:t>11</a:t>
            </a:fld>
            <a:endParaRPr lang="en-US" dirty="0"/>
          </a:p>
        </p:txBody>
      </p:sp>
    </p:spTree>
    <p:extLst>
      <p:ext uri="{BB962C8B-B14F-4D97-AF65-F5344CB8AC3E}">
        <p14:creationId xmlns:p14="http://schemas.microsoft.com/office/powerpoint/2010/main" val="26027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B510D-27BC-3F49-BD7F-CF16AD5232B1}" type="slidenum">
              <a:rPr lang="en-US" smtClean="0"/>
              <a:t>15</a:t>
            </a:fld>
            <a:endParaRPr lang="en-US" dirty="0"/>
          </a:p>
        </p:txBody>
      </p:sp>
    </p:spTree>
    <p:extLst>
      <p:ext uri="{BB962C8B-B14F-4D97-AF65-F5344CB8AC3E}">
        <p14:creationId xmlns:p14="http://schemas.microsoft.com/office/powerpoint/2010/main" val="40061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6360F-4697-4A9D-B4B3-243E36A2833C}" type="slidenum">
              <a:rPr lang="en-US" smtClean="0"/>
              <a:pPr/>
              <a:t>18</a:t>
            </a:fld>
            <a:endParaRPr lang="en-US" dirty="0"/>
          </a:p>
        </p:txBody>
      </p:sp>
    </p:spTree>
    <p:extLst>
      <p:ext uri="{BB962C8B-B14F-4D97-AF65-F5344CB8AC3E}">
        <p14:creationId xmlns:p14="http://schemas.microsoft.com/office/powerpoint/2010/main" val="2889637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360F-4697-4A9D-B4B3-243E36A2833C}" type="slidenum">
              <a:rPr lang="en-US" smtClean="0"/>
              <a:pPr/>
              <a:t>23</a:t>
            </a:fld>
            <a:endParaRPr lang="en-US" dirty="0"/>
          </a:p>
        </p:txBody>
      </p:sp>
    </p:spTree>
    <p:extLst>
      <p:ext uri="{BB962C8B-B14F-4D97-AF65-F5344CB8AC3E}">
        <p14:creationId xmlns:p14="http://schemas.microsoft.com/office/powerpoint/2010/main" val="4054693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Master" Target="../slideMasters/slideMaster3.xml"/><Relationship Id="rId6" Type="http://schemas.openxmlformats.org/officeDocument/2006/relationships/image" Target="../media/image9.jpeg"/><Relationship Id="rId5" Type="http://schemas.openxmlformats.org/officeDocument/2006/relationships/hyperlink" Target="http://www.google.com/url?sa=i&amp;source=images&amp;cd=&amp;cad=rja&amp;docid=WrMC45CMQ5OKTM&amp;tbnid=GzfxIxny7uwcCM:&amp;ved=0CAgQjRwwADiIAQ&amp;url=http://blog.mass.gov/hhs/commission-for-the-blind/2013-massachusetts-commission-for-the-blind-internship-opening-ceremony-celebrating-ten-years/&amp;ei=C2hZUrbpL4mS9gTRsYDwCw&amp;psig=AFQjCNGksinY4ojLdEVE7ihLPpxK-RegtA&amp;ust=1381677451855227" TargetMode="External"/><Relationship Id="rId4" Type="http://schemas.openxmlformats.org/officeDocument/2006/relationships/image" Target="../media/image8.w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bkg.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28426" y="3148262"/>
            <a:ext cx="7242048" cy="3650410"/>
          </a:xfrm>
          <a:prstGeom prst="rect">
            <a:avLst/>
          </a:prstGeom>
        </p:spPr>
      </p:pic>
      <p:sp>
        <p:nvSpPr>
          <p:cNvPr id="2" name="Title 1"/>
          <p:cNvSpPr>
            <a:spLocks noGrp="1"/>
          </p:cNvSpPr>
          <p:nvPr>
            <p:ph type="ctrTitle"/>
          </p:nvPr>
        </p:nvSpPr>
        <p:spPr>
          <a:xfrm>
            <a:off x="80878" y="1527524"/>
            <a:ext cx="8989596" cy="1527160"/>
          </a:xfrm>
          <a:prstGeom prst="rect">
            <a:avLst/>
          </a:prstGeom>
          <a:solidFill>
            <a:srgbClr val="F2CD07"/>
          </a:solidFill>
          <a:effectLst/>
        </p:spPr>
        <p:txBody>
          <a:bodyPr/>
          <a:lstStyle>
            <a:lvl1pPr>
              <a:defRPr>
                <a:solidFill>
                  <a:schemeClr val="tx2">
                    <a:lumMod val="75000"/>
                  </a:schemeClr>
                </a:solidFill>
              </a:defRPr>
            </a:lvl1pPr>
          </a:lstStyle>
          <a:p>
            <a:r>
              <a:rPr lang="en-US" dirty="0"/>
              <a:t>Click to edit Master title style</a:t>
            </a:r>
          </a:p>
        </p:txBody>
      </p:sp>
      <p:sp>
        <p:nvSpPr>
          <p:cNvPr id="4" name="Date Placeholder 3"/>
          <p:cNvSpPr>
            <a:spLocks noGrp="1"/>
          </p:cNvSpPr>
          <p:nvPr>
            <p:ph type="dt" sz="half" idx="10"/>
          </p:nvPr>
        </p:nvSpPr>
        <p:spPr>
          <a:xfrm>
            <a:off x="3674780" y="6443574"/>
            <a:ext cx="2133600" cy="365125"/>
          </a:xfrm>
          <a:prstGeom prst="rect">
            <a:avLst/>
          </a:prstGeom>
        </p:spPr>
        <p:txBody>
          <a:bodyPr/>
          <a:lstStyle>
            <a:lvl1pPr algn="ctr">
              <a:defRPr/>
            </a:lvl1pPr>
          </a:lstStyle>
          <a:p>
            <a:pPr defTabSz="457200"/>
            <a:endParaRPr lang="en-US" dirty="0">
              <a:solidFill>
                <a:prstClr val="black"/>
              </a:solidFill>
            </a:endParaRPr>
          </a:p>
        </p:txBody>
      </p:sp>
      <p:sp>
        <p:nvSpPr>
          <p:cNvPr id="6" name="Slide Number Placeholder 5"/>
          <p:cNvSpPr>
            <a:spLocks noGrp="1"/>
          </p:cNvSpPr>
          <p:nvPr>
            <p:ph type="sldNum" sz="quarter" idx="12"/>
          </p:nvPr>
        </p:nvSpPr>
        <p:spPr>
          <a:xfrm>
            <a:off x="80879" y="6461433"/>
            <a:ext cx="498642"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
        <p:nvSpPr>
          <p:cNvPr id="16" name="Text Placeholder 15"/>
          <p:cNvSpPr>
            <a:spLocks noGrp="1"/>
          </p:cNvSpPr>
          <p:nvPr>
            <p:ph type="body" sz="quarter" idx="13" hasCustomPrompt="1"/>
          </p:nvPr>
        </p:nvSpPr>
        <p:spPr>
          <a:xfrm>
            <a:off x="2693990" y="3604424"/>
            <a:ext cx="5907087" cy="1604963"/>
          </a:xfrm>
        </p:spPr>
        <p:txBody>
          <a:bodyPr/>
          <a:lstStyle>
            <a:lvl1pPr>
              <a:defRPr sz="2800" b="1"/>
            </a:lvl1pPr>
            <a:lvl2pPr>
              <a:defRPr sz="2400"/>
            </a:lvl2pPr>
          </a:lstStyle>
          <a:p>
            <a:pPr marL="0" indent="0" algn="r">
              <a:buNone/>
            </a:pPr>
            <a:r>
              <a:rPr lang="en-US" dirty="0">
                <a:solidFill>
                  <a:schemeClr val="bg1"/>
                </a:solidFill>
                <a:latin typeface="Myriad Pro" charset="0"/>
                <a:ea typeface="ＭＳ Ｐゴシック" charset="0"/>
                <a:cs typeface="ＭＳ Ｐゴシック" charset="0"/>
              </a:rPr>
              <a:t>Enter Name of Subtitle</a:t>
            </a:r>
          </a:p>
          <a:p>
            <a:pPr marL="400050" lvl="1" indent="0" algn="r">
              <a:buNone/>
            </a:pPr>
            <a:r>
              <a:rPr lang="en-US" dirty="0">
                <a:solidFill>
                  <a:schemeClr val="bg1"/>
                </a:solidFill>
                <a:latin typeface="Myriad Pro" charset="0"/>
                <a:ea typeface="ＭＳ Ｐゴシック" charset="0"/>
                <a:cs typeface="ＭＳ Ｐゴシック" charset="0"/>
              </a:rPr>
              <a:t>Centers for Medicare &amp; Medicaid Services</a:t>
            </a:r>
          </a:p>
        </p:txBody>
      </p:sp>
      <p:pic>
        <p:nvPicPr>
          <p:cNvPr id="14" name="Picture 13" descr="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843" y="3148262"/>
            <a:ext cx="1662832" cy="1147680"/>
          </a:xfrm>
          <a:prstGeom prst="rect">
            <a:avLst/>
          </a:prstGeom>
          <a:effectLst>
            <a:outerShdw blurRad="50800" dist="38100" dir="2700000" sx="49000" sy="49000" algn="tl" rotWithShape="0">
              <a:srgbClr val="000000">
                <a:alpha val="43000"/>
              </a:srgbClr>
            </a:outerShdw>
          </a:effectLst>
        </p:spPr>
      </p:pic>
      <p:pic>
        <p:nvPicPr>
          <p:cNvPr id="17" name="Picture 16" descr="2.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43" y="4406900"/>
            <a:ext cx="1662832" cy="1147680"/>
          </a:xfrm>
          <a:prstGeom prst="rect">
            <a:avLst/>
          </a:prstGeom>
          <a:effectLst>
            <a:outerShdw blurRad="50800" dist="38100" dir="2700000" sx="49000" sy="49000" algn="tl" rotWithShape="0">
              <a:srgbClr val="000000">
                <a:alpha val="43000"/>
              </a:srgbClr>
            </a:outerShdw>
          </a:effectLst>
        </p:spPr>
      </p:pic>
      <p:pic>
        <p:nvPicPr>
          <p:cNvPr id="18" name="Picture 17" descr="3.jp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6843" y="5650992"/>
            <a:ext cx="1662832" cy="1147680"/>
          </a:xfrm>
          <a:prstGeom prst="rect">
            <a:avLst/>
          </a:prstGeom>
          <a:effectLst>
            <a:outerShdw blurRad="50800" dist="38100" dir="2700000" sx="49000" sy="49000" algn="tl" rotWithShape="0">
              <a:srgbClr val="000000">
                <a:alpha val="43000"/>
              </a:srgbClr>
            </a:outerShdw>
          </a:effectLst>
        </p:spPr>
      </p:pic>
    </p:spTree>
    <p:extLst>
      <p:ext uri="{BB962C8B-B14F-4D97-AF65-F5344CB8AC3E}">
        <p14:creationId xmlns:p14="http://schemas.microsoft.com/office/powerpoint/2010/main" val="179774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23607-05B6-364E-BB97-9BDFB977508C}"/>
              </a:ext>
            </a:extLst>
          </p:cNvPr>
          <p:cNvSpPr>
            <a:spLocks noGrp="1"/>
          </p:cNvSpPr>
          <p:nvPr>
            <p:ph type="dt" sz="half" idx="10"/>
          </p:nvPr>
        </p:nvSpPr>
        <p:spPr/>
        <p:txBody>
          <a:bodyPr/>
          <a:lstStyle/>
          <a:p>
            <a:fld id="{B743F39E-0EE0-F342-807A-9874C54EDA8B}" type="datetimeFigureOut">
              <a:rPr lang="en-US" smtClean="0"/>
              <a:t>08/20/2019</a:t>
            </a:fld>
            <a:endParaRPr lang="en-US" dirty="0"/>
          </a:p>
        </p:txBody>
      </p:sp>
      <p:sp>
        <p:nvSpPr>
          <p:cNvPr id="3" name="Footer Placeholder 2">
            <a:extLst>
              <a:ext uri="{FF2B5EF4-FFF2-40B4-BE49-F238E27FC236}">
                <a16:creationId xmlns:a16="http://schemas.microsoft.com/office/drawing/2014/main" id="{FA411731-A9A8-6C47-9189-C71F02AE88C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7EC8E9-EE5A-994B-A30E-25F45824BDDE}"/>
              </a:ext>
            </a:extLst>
          </p:cNvPr>
          <p:cNvSpPr>
            <a:spLocks noGrp="1"/>
          </p:cNvSpPr>
          <p:nvPr>
            <p:ph type="sldNum" sz="quarter" idx="12"/>
          </p:nvPr>
        </p:nvSpPr>
        <p:spPr/>
        <p:txBody>
          <a:bodyPr/>
          <a:lstStyle/>
          <a:p>
            <a:fld id="{52481DB7-450D-7B48-8F29-8BDF260A9FE5}" type="slidenum">
              <a:rPr lang="en-US" smtClean="0"/>
              <a:t>‹#›</a:t>
            </a:fld>
            <a:endParaRPr lang="en-US" dirty="0"/>
          </a:p>
        </p:txBody>
      </p:sp>
    </p:spTree>
    <p:extLst>
      <p:ext uri="{BB962C8B-B14F-4D97-AF65-F5344CB8AC3E}">
        <p14:creationId xmlns:p14="http://schemas.microsoft.com/office/powerpoint/2010/main" val="26907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5F7E-C3AD-4F4E-967A-BD873A2332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5BF556-F303-7A48-ACA7-E6FF64A05161}"/>
              </a:ext>
            </a:extLst>
          </p:cNvPr>
          <p:cNvSpPr>
            <a:spLocks noGrp="1"/>
          </p:cNvSpPr>
          <p:nvPr>
            <p:ph type="dt" sz="half" idx="10"/>
          </p:nvPr>
        </p:nvSpPr>
        <p:spPr/>
        <p:txBody>
          <a:bodyPr/>
          <a:lstStyle/>
          <a:p>
            <a:fld id="{B743F39E-0EE0-F342-807A-9874C54EDA8B}" type="datetimeFigureOut">
              <a:rPr lang="en-US" smtClean="0"/>
              <a:t>08/20/2019</a:t>
            </a:fld>
            <a:endParaRPr lang="en-US" dirty="0"/>
          </a:p>
        </p:txBody>
      </p:sp>
      <p:sp>
        <p:nvSpPr>
          <p:cNvPr id="4" name="Footer Placeholder 3">
            <a:extLst>
              <a:ext uri="{FF2B5EF4-FFF2-40B4-BE49-F238E27FC236}">
                <a16:creationId xmlns:a16="http://schemas.microsoft.com/office/drawing/2014/main" id="{1648D06C-7F02-4340-8AF5-6A149954A8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F8E976-3737-6248-A897-49B05A30ECFE}"/>
              </a:ext>
            </a:extLst>
          </p:cNvPr>
          <p:cNvSpPr>
            <a:spLocks noGrp="1"/>
          </p:cNvSpPr>
          <p:nvPr>
            <p:ph type="sldNum" sz="quarter" idx="12"/>
          </p:nvPr>
        </p:nvSpPr>
        <p:spPr/>
        <p:txBody>
          <a:bodyPr/>
          <a:lstStyle/>
          <a:p>
            <a:fld id="{52481DB7-450D-7B48-8F29-8BDF260A9FE5}" type="slidenum">
              <a:rPr lang="en-US" smtClean="0"/>
              <a:t>‹#›</a:t>
            </a:fld>
            <a:endParaRPr lang="en-US" dirty="0"/>
          </a:p>
        </p:txBody>
      </p:sp>
    </p:spTree>
    <p:extLst>
      <p:ext uri="{BB962C8B-B14F-4D97-AF65-F5344CB8AC3E}">
        <p14:creationId xmlns:p14="http://schemas.microsoft.com/office/powerpoint/2010/main" val="144236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2" y="2438406"/>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dirty="0">
              <a:solidFill>
                <a:srgbClr val="1C1C1C"/>
              </a:solidFill>
            </a:endParaRPr>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dirty="0">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a:lvl1pPr>
          </a:lstStyle>
          <a:p>
            <a:fld id="{34237ED9-C689-450B-BF89-B60A325380D7}" type="slidenum">
              <a:rPr lang="en-US">
                <a:solidFill>
                  <a:srgbClr val="FFFFFF"/>
                </a:solidFill>
              </a:rPr>
              <a:pPr/>
              <a:t>‹#›</a:t>
            </a:fld>
            <a:endParaRPr lang="en-US" dirty="0">
              <a:solidFill>
                <a:srgbClr val="FFFFFF"/>
              </a:solidFill>
            </a:endParaRPr>
          </a:p>
        </p:txBody>
      </p:sp>
      <p:graphicFrame>
        <p:nvGraphicFramePr>
          <p:cNvPr id="4113" name="Object 17"/>
          <p:cNvGraphicFramePr>
            <a:graphicFrameLocks noChangeAspect="1"/>
          </p:cNvGraphicFramePr>
          <p:nvPr/>
        </p:nvGraphicFramePr>
        <p:xfrm>
          <a:off x="6743700" y="3"/>
          <a:ext cx="2400300" cy="885825"/>
        </p:xfrm>
        <a:graphic>
          <a:graphicData uri="http://schemas.openxmlformats.org/presentationml/2006/ole">
            <mc:AlternateContent xmlns:mc="http://schemas.openxmlformats.org/markup-compatibility/2006">
              <mc:Choice xmlns:v="urn:schemas-microsoft-com:vml" Requires="v">
                <p:oleObj spid="_x0000_s2118" name="Photo Editor Photo" r:id="rId3" imgW="2400635" imgH="885949" progId="">
                  <p:embed/>
                </p:oleObj>
              </mc:Choice>
              <mc:Fallback>
                <p:oleObj name="Photo Editor Photo" r:id="rId3" imgW="2400635" imgH="885949" progId="">
                  <p:embed/>
                  <p:pic>
                    <p:nvPicPr>
                      <p:cNvPr id="411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0" y="3"/>
                        <a:ext cx="2400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68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BC5243C-59A7-414C-98B4-C84DCE6EF75C}"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11259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3F1D28-37A7-484E-A6CA-BFA6BADC431B}"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6241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4677DF0-E2B3-4EE6-AFBE-6D8E3A500595}"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509488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354CE08-0695-4EDD-ABDF-3F9692FF095E}"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13029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52929ADA-5B60-4934-9F4A-77C0ED4B226F}"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99860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1D61465-E37F-498A-A3E6-21868848DD31}"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80039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10D2DCF-931C-4A09-AF28-A873B9688C3E}"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4637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4"/>
          <p:cNvSpPr>
            <a:spLocks noGrp="1"/>
          </p:cNvSpPr>
          <p:nvPr>
            <p:ph type="title"/>
          </p:nvPr>
        </p:nvSpPr>
        <p:spPr>
          <a:xfrm>
            <a:off x="0" y="0"/>
            <a:ext cx="9144000" cy="1417638"/>
          </a:xfrm>
          <a:prstGeom prst="rect">
            <a:avLst/>
          </a:prstGeom>
          <a:solidFill>
            <a:srgbClr val="0D4C97"/>
          </a:solidFill>
        </p:spPr>
        <p:txBody>
          <a:bodyPr vert="horz" lIns="91440" tIns="45720" rIns="91440" bIns="45720" rtlCol="0" anchor="ctr">
            <a:normAutofit/>
          </a:bodyPr>
          <a:lstStyle>
            <a:lvl1pPr>
              <a:defRPr sz="3500"/>
            </a:lvl1pPr>
          </a:lstStyle>
          <a:p>
            <a:r>
              <a:rPr lang="en-US" dirty="0"/>
              <a:t>Click to edit Master title style</a:t>
            </a:r>
          </a:p>
        </p:txBody>
      </p:sp>
      <p:sp>
        <p:nvSpPr>
          <p:cNvPr id="5" name="Slide Number Placeholder 9"/>
          <p:cNvSpPr>
            <a:spLocks noGrp="1"/>
          </p:cNvSpPr>
          <p:nvPr>
            <p:ph type="sldNum" sz="quarter" idx="4"/>
          </p:nvPr>
        </p:nvSpPr>
        <p:spPr>
          <a:xfrm>
            <a:off x="7974525" y="6382356"/>
            <a:ext cx="9906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24704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19696AA-F390-4955-BF30-7C3D4C24A052}"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670453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E6E57FB-88A1-482E-9BC9-0F71BE84D0CF}"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03348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44"/>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44"/>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A97BBD3-96CC-4AAD-BFF5-CAE7C87CF387}"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894135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82724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827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438400"/>
            <a:ext cx="12827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4741" y="39694"/>
            <a:ext cx="574992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Rectangle 2"/>
          <p:cNvSpPr>
            <a:spLocks noGrp="1" noChangeArrowheads="1"/>
          </p:cNvSpPr>
          <p:nvPr>
            <p:ph type="ctrTitle"/>
          </p:nvPr>
        </p:nvSpPr>
        <p:spPr>
          <a:xfrm>
            <a:off x="1689102" y="2143131"/>
            <a:ext cx="7061200" cy="1470025"/>
          </a:xfrm>
        </p:spPr>
        <p:txBody>
          <a:bodyPr/>
          <a:lstStyle>
            <a:lvl1pPr algn="ctr">
              <a:defRPr sz="3600" smtClean="0"/>
            </a:lvl1pPr>
          </a:lstStyle>
          <a:p>
            <a:r>
              <a:rPr lang="en-US" dirty="0"/>
              <a:t>Click to edit Master title style</a:t>
            </a:r>
          </a:p>
        </p:txBody>
      </p:sp>
      <p:sp>
        <p:nvSpPr>
          <p:cNvPr id="67587" name="Rectangle 3"/>
          <p:cNvSpPr>
            <a:spLocks noGrp="1" noChangeArrowheads="1"/>
          </p:cNvSpPr>
          <p:nvPr>
            <p:ph type="subTitle" idx="1"/>
          </p:nvPr>
        </p:nvSpPr>
        <p:spPr>
          <a:xfrm>
            <a:off x="1797052" y="3886200"/>
            <a:ext cx="6845300" cy="1752600"/>
          </a:xfrm>
        </p:spPr>
        <p:txBody>
          <a:bodyPr/>
          <a:lstStyle>
            <a:lvl1pPr marL="0" indent="0" algn="ctr">
              <a:buFontTx/>
              <a:buNone/>
              <a:defRPr sz="2400" smtClean="0"/>
            </a:lvl1pPr>
          </a:lstStyle>
          <a:p>
            <a:r>
              <a:rPr lang="en-US"/>
              <a:t>Click to edit Master subtitle style</a:t>
            </a:r>
          </a:p>
        </p:txBody>
      </p:sp>
      <p:sp>
        <p:nvSpPr>
          <p:cNvPr id="10" name="Rectangle 6"/>
          <p:cNvSpPr>
            <a:spLocks noGrp="1" noChangeArrowheads="1"/>
          </p:cNvSpPr>
          <p:nvPr>
            <p:ph type="sldNum" sz="quarter" idx="10"/>
          </p:nvPr>
        </p:nvSpPr>
        <p:spPr>
          <a:xfrm>
            <a:off x="7010400" y="6381750"/>
            <a:ext cx="2133600" cy="476250"/>
          </a:xfrm>
        </p:spPr>
        <p:txBody>
          <a:bodyPr/>
          <a:lstStyle>
            <a:lvl1pPr algn="ctr">
              <a:defRPr sz="900">
                <a:latin typeface="Arial" charset="0"/>
                <a:cs typeface="Arial" charset="0"/>
              </a:defRPr>
            </a:lvl1pPr>
          </a:lstStyle>
          <a:p>
            <a:pPr>
              <a:defRPr/>
            </a:pPr>
            <a:fld id="{85A3F50F-2C67-4234-A99D-B1FB1C3C06DE}" type="slidenum">
              <a:rPr lang="en-US">
                <a:solidFill>
                  <a:srgbClr val="000000"/>
                </a:solidFill>
              </a:rPr>
              <a:pPr>
                <a:defRPr/>
              </a:pPr>
              <a:t>‹#›</a:t>
            </a:fld>
            <a:endParaRPr lang="en-US" dirty="0">
              <a:solidFill>
                <a:srgbClr val="000000"/>
              </a:solidFill>
            </a:endParaRPr>
          </a:p>
        </p:txBody>
      </p:sp>
      <p:sp>
        <p:nvSpPr>
          <p:cNvPr id="11" name="Rectangle 4"/>
          <p:cNvSpPr>
            <a:spLocks noGrp="1" noChangeArrowheads="1"/>
          </p:cNvSpPr>
          <p:nvPr>
            <p:ph type="dt" sz="half" idx="11"/>
          </p:nvPr>
        </p:nvSpPr>
        <p:spPr>
          <a:xfrm>
            <a:off x="457200" y="6381750"/>
            <a:ext cx="2133600" cy="476250"/>
          </a:xfrm>
        </p:spPr>
        <p:txBody>
          <a:bodyPr/>
          <a:lstStyle>
            <a:lvl1pPr algn="l">
              <a:defRPr sz="800">
                <a:latin typeface="Arial" charset="0"/>
                <a:cs typeface="Arial" charset="0"/>
              </a:defRPr>
            </a:lvl1pPr>
          </a:lstStyle>
          <a:p>
            <a:pPr>
              <a:defRPr/>
            </a:pPr>
            <a:endParaRPr lang="en-US" dirty="0">
              <a:solidFill>
                <a:srgbClr val="000000"/>
              </a:solidFill>
            </a:endParaRPr>
          </a:p>
        </p:txBody>
      </p:sp>
      <p:sp>
        <p:nvSpPr>
          <p:cNvPr id="12" name="Rectangle 5"/>
          <p:cNvSpPr>
            <a:spLocks noGrp="1" noChangeArrowheads="1"/>
          </p:cNvSpPr>
          <p:nvPr>
            <p:ph type="ftr" sz="quarter" idx="12"/>
          </p:nvPr>
        </p:nvSpPr>
        <p:spPr>
          <a:xfrm>
            <a:off x="3276600" y="6381750"/>
            <a:ext cx="2895600" cy="476250"/>
          </a:xfrm>
        </p:spPr>
        <p:txBody>
          <a:bodyPr/>
          <a:lstStyle>
            <a:lvl1pPr>
              <a:defRPr/>
            </a:lvl1pPr>
          </a:lstStyle>
          <a:p>
            <a:pPr>
              <a:defRPr/>
            </a:pPr>
            <a:endParaRPr lang="en-US" dirty="0"/>
          </a:p>
        </p:txBody>
      </p:sp>
      <p:pic>
        <p:nvPicPr>
          <p:cNvPr id="13" name="Picture 2" descr="http://blog.mass.gov/wp-content/uploads/legacy-images/hhs/6a0147e2d123ec970b01901cfba60b970b-pi.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 y="1208088"/>
            <a:ext cx="12827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 y="4443419"/>
            <a:ext cx="1281113"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38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304800" y="1133061"/>
            <a:ext cx="8534400" cy="5191539"/>
          </a:xfrm>
        </p:spPr>
        <p:txBody>
          <a:bodyPr/>
          <a:lstStyle>
            <a:lvl1pPr>
              <a:defRPr sz="3600"/>
            </a:lvl1pPr>
            <a:lvl2pPr>
              <a:defRPr sz="3200"/>
            </a:lvl2pPr>
            <a:lvl3pPr>
              <a:defRPr sz="2800"/>
            </a:lvl3pPr>
            <a:lvl4pPr>
              <a:defRPr sz="24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09CD8AE-4719-43A1-8FC4-A5345CF861DF}"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746670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FF6E87C-DC0D-4193-BE39-2F5EEA12502E}"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9418706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76404"/>
            <a:ext cx="41910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4"/>
            <a:ext cx="41910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03C0717-AFAC-4D01-A2AC-72F1EE4A9B85}" type="slidenum">
              <a:rPr lang="en-US">
                <a:solidFill>
                  <a:srgbClr val="000000"/>
                </a:solidFill>
              </a:rPr>
              <a:pPr>
                <a:defRPr/>
              </a:pPr>
              <a:t>‹#›</a:t>
            </a:fld>
            <a:endParaRPr lang="en-US" dirty="0">
              <a:solidFill>
                <a:srgbClr val="000000"/>
              </a:solidFill>
            </a:endParaRPr>
          </a:p>
        </p:txBody>
      </p:sp>
      <p:sp>
        <p:nvSpPr>
          <p:cNvPr id="6"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7"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0832901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149BA6FC-0517-459D-80B0-1D294891DF06}" type="slidenum">
              <a:rPr lang="en-US">
                <a:solidFill>
                  <a:srgbClr val="000000"/>
                </a:solidFill>
              </a:rPr>
              <a:pPr>
                <a:defRPr/>
              </a:pPr>
              <a:t>‹#›</a:t>
            </a:fld>
            <a:endParaRPr lang="en-US" dirty="0">
              <a:solidFill>
                <a:srgbClr val="000000"/>
              </a:solidFill>
            </a:endParaRPr>
          </a:p>
        </p:txBody>
      </p:sp>
      <p:sp>
        <p:nvSpPr>
          <p:cNvPr id="8"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9"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272419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CB2A2FC-E51E-444C-B1FC-3D9A24612EA4}" type="slidenum">
              <a:rPr lang="en-US">
                <a:solidFill>
                  <a:srgbClr val="000000"/>
                </a:solidFill>
              </a:rPr>
              <a:pPr>
                <a:defRPr/>
              </a:pPr>
              <a:t>‹#›</a:t>
            </a:fld>
            <a:endParaRPr lang="en-US" dirty="0">
              <a:solidFill>
                <a:srgbClr val="000000"/>
              </a:solidFill>
            </a:endParaRPr>
          </a:p>
        </p:txBody>
      </p:sp>
      <p:sp>
        <p:nvSpPr>
          <p:cNvPr id="4"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313617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48DB039-87B7-43F2-B62C-4BAED18AE54D}" type="slidenum">
              <a:rPr lang="en-US">
                <a:solidFill>
                  <a:srgbClr val="000000"/>
                </a:solidFill>
              </a:rPr>
              <a:pPr>
                <a:defRPr/>
              </a:pPr>
              <a:t>‹#›</a:t>
            </a:fld>
            <a:endParaRPr lang="en-US" dirty="0">
              <a:solidFill>
                <a:srgbClr val="000000"/>
              </a:solidFill>
            </a:endParaRPr>
          </a:p>
        </p:txBody>
      </p:sp>
      <p:sp>
        <p:nvSpPr>
          <p:cNvPr id="3"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4"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70619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9"/>
          <p:cNvSpPr>
            <a:spLocks noGrp="1"/>
          </p:cNvSpPr>
          <p:nvPr>
            <p:ph type="sldNum" sz="quarter" idx="4"/>
          </p:nvPr>
        </p:nvSpPr>
        <p:spPr>
          <a:xfrm>
            <a:off x="7974525" y="6382356"/>
            <a:ext cx="9906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48475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A2391CA-A212-4AF8-9849-10248063B284}" type="slidenum">
              <a:rPr lang="en-US">
                <a:solidFill>
                  <a:srgbClr val="000000"/>
                </a:solidFill>
              </a:rPr>
              <a:pPr>
                <a:defRPr/>
              </a:pPr>
              <a:t>‹#›</a:t>
            </a:fld>
            <a:endParaRPr lang="en-US" dirty="0">
              <a:solidFill>
                <a:srgbClr val="000000"/>
              </a:solidFill>
            </a:endParaRPr>
          </a:p>
        </p:txBody>
      </p:sp>
      <p:sp>
        <p:nvSpPr>
          <p:cNvPr id="6"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7"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02543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B116C29-19A1-4576-A4BE-164388958185}" type="slidenum">
              <a:rPr lang="en-US">
                <a:solidFill>
                  <a:srgbClr val="000000"/>
                </a:solidFill>
              </a:rPr>
              <a:pPr>
                <a:defRPr/>
              </a:pPr>
              <a:t>‹#›</a:t>
            </a:fld>
            <a:endParaRPr lang="en-US" dirty="0">
              <a:solidFill>
                <a:srgbClr val="000000"/>
              </a:solidFill>
            </a:endParaRPr>
          </a:p>
        </p:txBody>
      </p:sp>
      <p:sp>
        <p:nvSpPr>
          <p:cNvPr id="6"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7"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035096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BDD3A75-FFDF-4E40-813B-02E0D9FBA031}"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003653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609606"/>
            <a:ext cx="21336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609606"/>
            <a:ext cx="624840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40D4668-6BAF-4F5B-88BA-BC9F7EA3C691}"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753782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97088" y="152400"/>
            <a:ext cx="6894512" cy="762000"/>
          </a:xfrm>
        </p:spPr>
        <p:txBody>
          <a:bodyPr/>
          <a:lstStyle/>
          <a:p>
            <a:r>
              <a:rPr lang="en-US"/>
              <a:t>Click to edit Master title style</a:t>
            </a:r>
          </a:p>
        </p:txBody>
      </p:sp>
      <p:sp>
        <p:nvSpPr>
          <p:cNvPr id="3" name="Content Placeholder 2"/>
          <p:cNvSpPr>
            <a:spLocks noGrp="1"/>
          </p:cNvSpPr>
          <p:nvPr>
            <p:ph idx="1"/>
          </p:nvPr>
        </p:nvSpPr>
        <p:spPr>
          <a:xfrm>
            <a:off x="304800" y="1341438"/>
            <a:ext cx="85344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6C19858-4063-4CC5-B7B1-582B49FD38BB}"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877987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3" y="509589"/>
            <a:ext cx="8435975" cy="776287"/>
          </a:xfrm>
        </p:spPr>
        <p:txBody>
          <a:bodyPr/>
          <a:lstStyle/>
          <a:p>
            <a:r>
              <a:rPr lang="en-US"/>
              <a:t>Click to edit Master title style</a:t>
            </a:r>
          </a:p>
        </p:txBody>
      </p:sp>
      <p:sp>
        <p:nvSpPr>
          <p:cNvPr id="3" name="Table Placeholder 2"/>
          <p:cNvSpPr>
            <a:spLocks noGrp="1"/>
          </p:cNvSpPr>
          <p:nvPr>
            <p:ph type="tbl" idx="1"/>
          </p:nvPr>
        </p:nvSpPr>
        <p:spPr>
          <a:xfrm>
            <a:off x="304800" y="1341438"/>
            <a:ext cx="8534400" cy="4983162"/>
          </a:xfrm>
        </p:spPr>
        <p:txBody>
          <a:bodyPr/>
          <a:lstStyle/>
          <a:p>
            <a:pPr lvl="0"/>
            <a:endParaRPr lang="en-US" noProof="0" dirty="0"/>
          </a:p>
        </p:txBody>
      </p:sp>
    </p:spTree>
    <p:extLst>
      <p:ext uri="{BB962C8B-B14F-4D97-AF65-F5344CB8AC3E}">
        <p14:creationId xmlns:p14="http://schemas.microsoft.com/office/powerpoint/2010/main" val="23735368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6"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106000"/>
              </a:lnSpc>
              <a:spcBef>
                <a:spcPct val="80000"/>
              </a:spcBef>
              <a:spcAft>
                <a:spcPct val="0"/>
              </a:spcAft>
              <a:buClr>
                <a:srgbClr val="000000"/>
              </a:buClr>
              <a:buSzPct val="80000"/>
              <a:buFont typeface="Wingdings" pitchFamily="2" charset="2"/>
              <a:buNone/>
              <a:defRPr/>
            </a:pPr>
            <a:endParaRPr lang="en-US" alt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76005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72411" y="6467122"/>
            <a:ext cx="2133600" cy="365125"/>
          </a:xfrm>
          <a:prstGeom prst="rect">
            <a:avLst/>
          </a:prstGeom>
        </p:spPr>
        <p:txBody>
          <a:bodyPr/>
          <a:lstStyle>
            <a:lvl1pPr>
              <a:defRPr>
                <a:solidFill>
                  <a:schemeClr val="tx1"/>
                </a:solidFill>
              </a:defRPr>
            </a:lvl1pPr>
          </a:lstStyle>
          <a:p>
            <a:pPr defTabSz="457200"/>
            <a:endParaRPr lang="en-US" dirty="0">
              <a:solidFill>
                <a:prstClr val="black"/>
              </a:solidFill>
            </a:endParaRPr>
          </a:p>
        </p:txBody>
      </p:sp>
      <p:sp>
        <p:nvSpPr>
          <p:cNvPr id="6" name="Footer Placeholder 5"/>
          <p:cNvSpPr>
            <a:spLocks noGrp="1"/>
          </p:cNvSpPr>
          <p:nvPr>
            <p:ph type="ftr" sz="quarter" idx="11"/>
          </p:nvPr>
        </p:nvSpPr>
        <p:spPr>
          <a:xfrm>
            <a:off x="3124200" y="6356356"/>
            <a:ext cx="289560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a:xfrm>
            <a:off x="80879" y="6461433"/>
            <a:ext cx="498642" cy="365125"/>
          </a:xfrm>
          <a:prstGeom prst="rect">
            <a:avLst/>
          </a:prstGeom>
        </p:spPr>
        <p:txBody>
          <a:bodyPr/>
          <a:lstStyle>
            <a:lvl1pPr>
              <a:defRPr>
                <a:solidFill>
                  <a:schemeClr val="tx1"/>
                </a:solidFill>
              </a:defRPr>
            </a:lvl1p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1004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735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1711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67735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31711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172411" y="6467122"/>
            <a:ext cx="2133600" cy="365125"/>
          </a:xfrm>
          <a:prstGeom prst="rect">
            <a:avLst/>
          </a:prstGeom>
        </p:spPr>
        <p:txBody>
          <a:bodyPr/>
          <a:lstStyle/>
          <a:p>
            <a:pPr defTabSz="457200"/>
            <a:endParaRPr lang="en-US" dirty="0">
              <a:solidFill>
                <a:prstClr val="black"/>
              </a:solidFill>
            </a:endParaRPr>
          </a:p>
        </p:txBody>
      </p:sp>
      <p:sp>
        <p:nvSpPr>
          <p:cNvPr id="8" name="Footer Placeholder 7"/>
          <p:cNvSpPr>
            <a:spLocks noGrp="1"/>
          </p:cNvSpPr>
          <p:nvPr>
            <p:ph type="ftr" sz="quarter" idx="11"/>
          </p:nvPr>
        </p:nvSpPr>
        <p:spPr>
          <a:xfrm>
            <a:off x="3124200" y="6356356"/>
            <a:ext cx="2895600" cy="365125"/>
          </a:xfrm>
          <a:prstGeom prst="rect">
            <a:avLst/>
          </a:prstGeom>
        </p:spPr>
        <p:txBody>
          <a:bodyPr/>
          <a:lstStyle/>
          <a:p>
            <a:pPr defTabSz="457200"/>
            <a:endParaRPr lang="en-US" dirty="0">
              <a:solidFill>
                <a:prstClr val="black"/>
              </a:solidFill>
            </a:endParaRPr>
          </a:p>
        </p:txBody>
      </p:sp>
      <p:sp>
        <p:nvSpPr>
          <p:cNvPr id="9" name="Slide Number Placeholder 8"/>
          <p:cNvSpPr>
            <a:spLocks noGrp="1"/>
          </p:cNvSpPr>
          <p:nvPr>
            <p:ph type="sldNum" sz="quarter" idx="12"/>
          </p:nvPr>
        </p:nvSpPr>
        <p:spPr>
          <a:xfrm>
            <a:off x="80879" y="6461433"/>
            <a:ext cx="498642"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1627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4" name="Straight Connector 3"/>
          <p:cNvCxnSpPr/>
          <p:nvPr userDrawn="1"/>
        </p:nvCxnSpPr>
        <p:spPr>
          <a:xfrm>
            <a:off x="-12" y="663217"/>
            <a:ext cx="9144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6"/>
            <a:ext cx="9144000" cy="663191"/>
          </a:xfrm>
        </p:spPr>
        <p:txBody>
          <a:bodyPr>
            <a:normAutofit/>
          </a:bodyPr>
          <a:lstStyle>
            <a:lvl1pPr>
              <a:defRPr sz="3000"/>
            </a:lvl1pPr>
          </a:lstStyle>
          <a:p>
            <a:r>
              <a:rPr lang="en-US"/>
              <a:t>Click to edit Master title style</a:t>
            </a:r>
          </a:p>
        </p:txBody>
      </p:sp>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0189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7417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1"/>
            <a:ext cx="82296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88869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34316" y="1043609"/>
            <a:ext cx="8675132" cy="4571378"/>
          </a:xfrm>
          <a:prstGeom prst="rect">
            <a:avLst/>
          </a:prstGeom>
        </p:spPr>
        <p:txBody>
          <a:bodyPr lIns="0" tIns="0" rIns="0" bIns="0">
            <a:normAutofit/>
          </a:bodyPr>
          <a:lstStyle>
            <a:lvl1pPr>
              <a:lnSpc>
                <a:spcPct val="100000"/>
              </a:lnSpc>
              <a:spcBef>
                <a:spcPts val="0"/>
              </a:spcBef>
              <a:spcAft>
                <a:spcPts val="0"/>
              </a:spcAft>
              <a:defRPr sz="1500"/>
            </a:lvl1pPr>
            <a:lvl2pPr>
              <a:lnSpc>
                <a:spcPct val="100000"/>
              </a:lnSpc>
              <a:spcBef>
                <a:spcPts val="0"/>
              </a:spcBef>
              <a:spcAft>
                <a:spcPts val="0"/>
              </a:spcAft>
              <a:defRPr sz="1350"/>
            </a:lvl2pPr>
            <a:lvl3pPr>
              <a:lnSpc>
                <a:spcPct val="100000"/>
              </a:lnSpc>
              <a:spcBef>
                <a:spcPts val="0"/>
              </a:spcBef>
              <a:spcAft>
                <a:spcPts val="0"/>
              </a:spcAft>
              <a:defRPr sz="1200"/>
            </a:lvl3pPr>
            <a:lvl4pPr>
              <a:lnSpc>
                <a:spcPct val="100000"/>
              </a:lnSpc>
              <a:spcBef>
                <a:spcPts val="0"/>
              </a:spcBef>
              <a:spcAft>
                <a:spcPts val="900"/>
              </a:spcAft>
              <a:defRPr sz="105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234315" y="284206"/>
            <a:ext cx="8675132" cy="421189"/>
          </a:xfrm>
          <a:prstGeom prst="rect">
            <a:avLst/>
          </a:prstGeom>
        </p:spPr>
        <p:txBody>
          <a:bodyPr lIns="0" tIns="0" rIns="0" bIns="0"/>
          <a:lstStyle>
            <a:lvl1pPr>
              <a:defRPr sz="2100" b="1" baseline="0">
                <a:solidFill>
                  <a:schemeClr val="accent6"/>
                </a:solidFill>
              </a:defRPr>
            </a:lvl1pPr>
          </a:lstStyle>
          <a:p>
            <a:r>
              <a:rPr lang="en-US" dirty="0"/>
              <a:t>Click to Add Slide Title</a:t>
            </a:r>
          </a:p>
        </p:txBody>
      </p:sp>
      <p:sp>
        <p:nvSpPr>
          <p:cNvPr id="4" name="Footer Placeholder 4">
            <a:extLst>
              <a:ext uri="{FF2B5EF4-FFF2-40B4-BE49-F238E27FC236}">
                <a16:creationId xmlns:a16="http://schemas.microsoft.com/office/drawing/2014/main" id="{CBCCADE0-AE73-FD40-ACD8-2B06ED45DD54}"/>
              </a:ext>
            </a:extLst>
          </p:cNvPr>
          <p:cNvSpPr>
            <a:spLocks noGrp="1"/>
          </p:cNvSpPr>
          <p:nvPr>
            <p:ph type="ftr" sz="quarter" idx="11"/>
          </p:nvPr>
        </p:nvSpPr>
        <p:spPr>
          <a:xfrm>
            <a:off x="462336" y="6521958"/>
            <a:ext cx="5652714" cy="239059"/>
          </a:xfrm>
        </p:spPr>
        <p:txBody>
          <a:bodyPr/>
          <a:lstStyle>
            <a:lvl1pPr algn="l">
              <a:defRPr/>
            </a:lvl1pPr>
          </a:lstStyle>
          <a:p>
            <a:r>
              <a:rPr lang="en-US" altLang="en-US" dirty="0">
                <a:solidFill>
                  <a:schemeClr val="tx1">
                    <a:lumMod val="50000"/>
                    <a:lumOff val="50000"/>
                  </a:schemeClr>
                </a:solidFill>
                <a:latin typeface="Arial" pitchFamily="34" charset="0"/>
                <a:cs typeface="Arial" pitchFamily="34" charset="0"/>
              </a:rPr>
              <a:t>© 2018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21514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0" y="0"/>
            <a:ext cx="9144000" cy="1417638"/>
          </a:xfrm>
          <a:prstGeom prst="rect">
            <a:avLst/>
          </a:prstGeom>
          <a:solidFill>
            <a:srgbClr val="0D4C97"/>
          </a:solidFill>
        </p:spPr>
        <p:txBody>
          <a:bodyPr vert="horz" lIns="91440" tIns="45720" rIns="91440" bIns="45720" rtlCol="0" anchor="ctr">
            <a:normAutofit/>
          </a:bodyPr>
          <a:lstStyle/>
          <a:p>
            <a:r>
              <a:rPr lang="en-US" dirty="0"/>
              <a:t>Click to edit Master title style</a:t>
            </a:r>
          </a:p>
        </p:txBody>
      </p:sp>
      <p:cxnSp>
        <p:nvCxnSpPr>
          <p:cNvPr id="9" name="Straight Connector 8"/>
          <p:cNvCxnSpPr/>
          <p:nvPr userDrawn="1"/>
        </p:nvCxnSpPr>
        <p:spPr>
          <a:xfrm>
            <a:off x="-12" y="1436913"/>
            <a:ext cx="9144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4"/>
          </p:nvPr>
        </p:nvSpPr>
        <p:spPr>
          <a:xfrm>
            <a:off x="7974525" y="6382356"/>
            <a:ext cx="990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E8555075-F7D8-774D-92CE-0FFE5404D32F}"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42560504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1" r:id="rId8"/>
    <p:sldLayoutId id="2147483724" r:id="rId9"/>
    <p:sldLayoutId id="2147483725" r:id="rId10"/>
    <p:sldLayoutId id="2147483726" r:id="rId11"/>
  </p:sldLayoutIdLst>
  <p:hf hdr="0" ftr="0" dt="0"/>
  <p:txStyles>
    <p:titleStyle>
      <a:lvl1pPr algn="ctr" defTabSz="457200" rtl="0" eaLnBrk="1" latinLnBrk="0" hangingPunct="1">
        <a:spcBef>
          <a:spcPct val="0"/>
        </a:spcBef>
        <a:buNone/>
        <a:defRPr sz="4000" b="1" i="0" kern="1200">
          <a:solidFill>
            <a:schemeClr val="bg1"/>
          </a:solidFill>
          <a:latin typeface="+mj-lt"/>
          <a:ea typeface="+mj-ea"/>
          <a:cs typeface="Myria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amma/>
                <a:tint val="5882"/>
                <a:invGamma/>
              </a:schemeClr>
            </a:gs>
            <a:gs pos="100000">
              <a:schemeClr val="folHlink"/>
            </a:gs>
          </a:gsLst>
          <a:lin ang="5400000" scaled="1"/>
        </a:gradFill>
        <a:effectLst/>
      </p:bgPr>
    </p:bg>
    <p:spTree>
      <p:nvGrpSpPr>
        <p:cNvPr id="1" name=""/>
        <p:cNvGrpSpPr/>
        <p:nvPr/>
      </p:nvGrpSpPr>
      <p:grpSpPr>
        <a:xfrm>
          <a:off x="0" y="0"/>
          <a:ext cx="0" cy="0"/>
          <a:chOff x="0" y="0"/>
          <a:chExt cx="0" cy="0"/>
        </a:xfrm>
      </p:grpSpPr>
      <p:sp>
        <p:nvSpPr>
          <p:cNvPr id="3081" name="Rectangle 9"/>
          <p:cNvSpPr>
            <a:spLocks noGrp="1" noChangeArrowheads="1"/>
          </p:cNvSpPr>
          <p:nvPr>
            <p:ph type="title"/>
          </p:nvPr>
        </p:nvSpPr>
        <p:spPr bwMode="auto">
          <a:xfrm>
            <a:off x="1150940"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fontAlgn="base">
              <a:spcBef>
                <a:spcPct val="0"/>
              </a:spcBef>
              <a:spcAft>
                <a:spcPct val="0"/>
              </a:spcAft>
            </a:pPr>
            <a:endParaRPr lang="en-US" dirty="0">
              <a:solidFill>
                <a:srgbClr val="000000"/>
              </a:solidFill>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lgn="ctr" fontAlgn="base">
              <a:spcBef>
                <a:spcPct val="0"/>
              </a:spcBef>
              <a:spcAft>
                <a:spcPct val="0"/>
              </a:spcAft>
            </a:pPr>
            <a:endParaRPr lang="en-US" dirty="0">
              <a:solidFill>
                <a:srgbClr val="000000"/>
              </a:solidFill>
            </a:endParaRP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bg1"/>
                </a:solidFill>
              </a:defRPr>
            </a:lvl1pPr>
          </a:lstStyle>
          <a:p>
            <a:pPr fontAlgn="base">
              <a:spcBef>
                <a:spcPct val="0"/>
              </a:spcBef>
              <a:spcAft>
                <a:spcPct val="0"/>
              </a:spcAft>
            </a:pPr>
            <a:fld id="{FA2B0A97-F004-420A-9895-2E4EA61306EC}" type="slidenum">
              <a:rPr lang="en-US">
                <a:solidFill>
                  <a:srgbClr val="FFFFFF"/>
                </a:solidFill>
              </a:rPr>
              <a:pPr fontAlgn="base">
                <a:spcBef>
                  <a:spcPct val="0"/>
                </a:spcBef>
                <a:spcAft>
                  <a:spcPct val="0"/>
                </a:spcAft>
              </a:pPr>
              <a:t>‹#›</a:t>
            </a:fld>
            <a:endParaRPr lang="en-US" dirty="0">
              <a:solidFill>
                <a:srgbClr val="FFFFFF"/>
              </a:solidFill>
            </a:endParaRPr>
          </a:p>
        </p:txBody>
      </p:sp>
      <p:sp>
        <p:nvSpPr>
          <p:cNvPr id="3090" name="Rectangle 18"/>
          <p:cNvSpPr>
            <a:spLocks noChangeArrowheads="1"/>
          </p:cNvSpPr>
          <p:nvPr userDrawn="1"/>
        </p:nvSpPr>
        <p:spPr bwMode="ltGray">
          <a:xfrm>
            <a:off x="188913" y="1098556"/>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1" name="Rectangle 19"/>
          <p:cNvSpPr>
            <a:spLocks noChangeArrowheads="1"/>
          </p:cNvSpPr>
          <p:nvPr userDrawn="1"/>
        </p:nvSpPr>
        <p:spPr bwMode="ltGray">
          <a:xfrm>
            <a:off x="571503" y="1098556"/>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2" name="Rectangle 20"/>
          <p:cNvSpPr>
            <a:spLocks noChangeArrowheads="1"/>
          </p:cNvSpPr>
          <p:nvPr userDrawn="1"/>
        </p:nvSpPr>
        <p:spPr bwMode="ltGray">
          <a:xfrm>
            <a:off x="312741" y="1520831"/>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3" name="Rectangle 21"/>
          <p:cNvSpPr>
            <a:spLocks noChangeArrowheads="1"/>
          </p:cNvSpPr>
          <p:nvPr userDrawn="1"/>
        </p:nvSpPr>
        <p:spPr bwMode="ltGray">
          <a:xfrm>
            <a:off x="682627" y="1520831"/>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4" name="Rectangle 22"/>
          <p:cNvSpPr>
            <a:spLocks noChangeArrowheads="1"/>
          </p:cNvSpPr>
          <p:nvPr userDrawn="1"/>
        </p:nvSpPr>
        <p:spPr bwMode="gray">
          <a:xfrm>
            <a:off x="533400" y="990606"/>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5" name="Rectangle 23"/>
          <p:cNvSpPr>
            <a:spLocks noChangeArrowheads="1"/>
          </p:cNvSpPr>
          <p:nvPr userDrawn="1"/>
        </p:nvSpPr>
        <p:spPr bwMode="gray">
          <a:xfrm flipV="1">
            <a:off x="228600" y="1676400"/>
            <a:ext cx="609600" cy="76200"/>
          </a:xfrm>
          <a:prstGeom prst="rect">
            <a:avLst/>
          </a:prstGeom>
          <a:gradFill rotWithShape="0">
            <a:gsLst>
              <a:gs pos="0">
                <a:schemeClr val="bg2"/>
              </a:gs>
              <a:gs pos="100000">
                <a:schemeClr val="bg1"/>
              </a:gs>
            </a:gsLst>
            <a:lin ang="0" scaled="1"/>
          </a:gradFill>
          <a:ln w="9525">
            <a:noFill/>
            <a:miter lim="800000"/>
            <a:headEnd/>
            <a:tailEnd/>
          </a:ln>
          <a:effectLst/>
        </p:spPr>
        <p:txBody>
          <a:bodyPr rot="10800000" wrap="none" anchor="ctr"/>
          <a:lstStyle/>
          <a:p>
            <a:pPr algn="ctr" fontAlgn="base">
              <a:spcBef>
                <a:spcPct val="0"/>
              </a:spcBef>
              <a:spcAft>
                <a:spcPct val="0"/>
              </a:spcAft>
            </a:pPr>
            <a:endParaRPr kumimoji="1" lang="en-US" sz="2400" dirty="0">
              <a:solidFill>
                <a:srgbClr val="000000"/>
              </a:solidFill>
            </a:endParaRPr>
          </a:p>
        </p:txBody>
      </p:sp>
      <p:graphicFrame>
        <p:nvGraphicFramePr>
          <p:cNvPr id="3097" name="Object 25"/>
          <p:cNvGraphicFramePr>
            <a:graphicFrameLocks noChangeAspect="1"/>
          </p:cNvGraphicFramePr>
          <p:nvPr/>
        </p:nvGraphicFramePr>
        <p:xfrm>
          <a:off x="6743700" y="3"/>
          <a:ext cx="2400300" cy="885825"/>
        </p:xfrm>
        <a:graphic>
          <a:graphicData uri="http://schemas.openxmlformats.org/presentationml/2006/ole">
            <mc:AlternateContent xmlns:mc="http://schemas.openxmlformats.org/markup-compatibility/2006">
              <mc:Choice xmlns:v="urn:schemas-microsoft-com:vml" Requires="v">
                <p:oleObj spid="_x0000_s1094" name="Photo Editor Photo" r:id="rId14" imgW="2400635" imgH="885949" progId="">
                  <p:embed/>
                </p:oleObj>
              </mc:Choice>
              <mc:Fallback>
                <p:oleObj name="Photo Editor Photo" r:id="rId14" imgW="2400635" imgH="885949" progId="">
                  <p:embed/>
                  <p:pic>
                    <p:nvPicPr>
                      <p:cNvPr id="3097"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43700" y="3"/>
                        <a:ext cx="2400300" cy="8858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extLst>
      <p:ext uri="{BB962C8B-B14F-4D97-AF65-F5344CB8AC3E}">
        <p14:creationId xmlns:p14="http://schemas.microsoft.com/office/powerpoint/2010/main" val="33130991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97088" y="85725"/>
            <a:ext cx="68945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341438"/>
            <a:ext cx="85344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9510" name="Rectangle 6"/>
          <p:cNvSpPr>
            <a:spLocks noGrp="1" noChangeArrowheads="1"/>
          </p:cNvSpPr>
          <p:nvPr>
            <p:ph type="sldNum" sz="quarter" idx="4"/>
          </p:nvPr>
        </p:nvSpPr>
        <p:spPr bwMode="auto">
          <a:xfrm>
            <a:off x="4343400" y="6629400"/>
            <a:ext cx="457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latin typeface="Arial" charset="0"/>
                <a:cs typeface="Arial" charset="0"/>
              </a:defRPr>
            </a:lvl1pPr>
          </a:lstStyle>
          <a:p>
            <a:pPr fontAlgn="base">
              <a:spcBef>
                <a:spcPct val="0"/>
              </a:spcBef>
              <a:spcAft>
                <a:spcPct val="0"/>
              </a:spcAft>
              <a:defRPr/>
            </a:pPr>
            <a:fld id="{6C629E86-02AC-4569-B450-E793392F80AA}" type="slidenum">
              <a:rPr lang="en-US">
                <a:solidFill>
                  <a:srgbClr val="000000"/>
                </a:solidFill>
              </a:rPr>
              <a:pPr fontAlgn="base">
                <a:spcBef>
                  <a:spcPct val="0"/>
                </a:spcBef>
                <a:spcAft>
                  <a:spcPct val="0"/>
                </a:spcAft>
                <a:defRPr/>
              </a:pPr>
              <a:t>‹#›</a:t>
            </a:fld>
            <a:endParaRPr lang="en-US" dirty="0">
              <a:solidFill>
                <a:srgbClr val="000000"/>
              </a:solidFill>
            </a:endParaRPr>
          </a:p>
        </p:txBody>
      </p:sp>
      <p:sp>
        <p:nvSpPr>
          <p:cNvPr id="149508" name="Rectangle 4"/>
          <p:cNvSpPr>
            <a:spLocks noGrp="1" noChangeArrowheads="1"/>
          </p:cNvSpPr>
          <p:nvPr>
            <p:ph type="dt" sz="half" idx="2"/>
          </p:nvPr>
        </p:nvSpPr>
        <p:spPr bwMode="auto">
          <a:xfrm>
            <a:off x="8120066" y="6705600"/>
            <a:ext cx="1023937"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a:latin typeface="Arial" charset="0"/>
                <a:cs typeface="Arial" charset="0"/>
              </a:defRPr>
            </a:lvl1pPr>
          </a:lstStyle>
          <a:p>
            <a:pPr fontAlgn="base">
              <a:spcBef>
                <a:spcPct val="0"/>
              </a:spcBef>
              <a:spcAft>
                <a:spcPct val="0"/>
              </a:spcAft>
              <a:defRPr/>
            </a:pPr>
            <a:endParaRPr lang="en-US" dirty="0">
              <a:solidFill>
                <a:srgbClr val="000000"/>
              </a:solidFill>
            </a:endParaRPr>
          </a:p>
        </p:txBody>
      </p:sp>
      <p:sp>
        <p:nvSpPr>
          <p:cNvPr id="149509" name="Rectangle 5"/>
          <p:cNvSpPr>
            <a:spLocks noGrp="1" noChangeArrowheads="1"/>
          </p:cNvSpPr>
          <p:nvPr>
            <p:ph type="ftr" sz="quarter" idx="3"/>
          </p:nvPr>
        </p:nvSpPr>
        <p:spPr bwMode="auto">
          <a:xfrm>
            <a:off x="1" y="6540500"/>
            <a:ext cx="2197100" cy="317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FF0000"/>
                </a:solidFill>
                <a:latin typeface="Arial" charset="0"/>
                <a:cs typeface="Arial" charset="0"/>
              </a:defRPr>
            </a:lvl1pPr>
          </a:lstStyle>
          <a:p>
            <a:pPr fontAlgn="base">
              <a:spcBef>
                <a:spcPct val="0"/>
              </a:spcBef>
              <a:spcAft>
                <a:spcPct val="0"/>
              </a:spcAft>
              <a:defRPr/>
            </a:pPr>
            <a:endParaRPr lang="en-US" dirty="0"/>
          </a:p>
        </p:txBody>
      </p:sp>
      <p:sp>
        <p:nvSpPr>
          <p:cNvPr id="1031" name="Line 35"/>
          <p:cNvSpPr>
            <a:spLocks noChangeShapeType="1"/>
          </p:cNvSpPr>
          <p:nvPr/>
        </p:nvSpPr>
        <p:spPr bwMode="gray">
          <a:xfrm>
            <a:off x="392113" y="874713"/>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dirty="0">
              <a:solidFill>
                <a:srgbClr val="000000"/>
              </a:solidFill>
              <a:cs typeface="Arial" charset="0"/>
            </a:endParaRPr>
          </a:p>
        </p:txBody>
      </p:sp>
    </p:spTree>
    <p:extLst>
      <p:ext uri="{BB962C8B-B14F-4D97-AF65-F5344CB8AC3E}">
        <p14:creationId xmlns:p14="http://schemas.microsoft.com/office/powerpoint/2010/main" val="310053531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Lst>
  <p:hf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Narrow" pitchFamily="34" charset="0"/>
        </a:defRPr>
      </a:lvl2pPr>
      <a:lvl3pPr algn="l" rtl="0" eaLnBrk="0" fontAlgn="base" hangingPunct="0">
        <a:spcBef>
          <a:spcPct val="0"/>
        </a:spcBef>
        <a:spcAft>
          <a:spcPct val="0"/>
        </a:spcAft>
        <a:defRPr sz="4000" b="1">
          <a:solidFill>
            <a:schemeClr val="tx2"/>
          </a:solidFill>
          <a:latin typeface="Arial Narrow" pitchFamily="34" charset="0"/>
        </a:defRPr>
      </a:lvl3pPr>
      <a:lvl4pPr algn="l" rtl="0" eaLnBrk="0" fontAlgn="base" hangingPunct="0">
        <a:spcBef>
          <a:spcPct val="0"/>
        </a:spcBef>
        <a:spcAft>
          <a:spcPct val="0"/>
        </a:spcAft>
        <a:defRPr sz="4000" b="1">
          <a:solidFill>
            <a:schemeClr val="tx2"/>
          </a:solidFill>
          <a:latin typeface="Arial Narrow" pitchFamily="34" charset="0"/>
        </a:defRPr>
      </a:lvl4pPr>
      <a:lvl5pPr algn="l" rtl="0" eaLnBrk="0" fontAlgn="base" hangingPunct="0">
        <a:spcBef>
          <a:spcPct val="0"/>
        </a:spcBef>
        <a:spcAft>
          <a:spcPct val="0"/>
        </a:spcAft>
        <a:defRPr sz="4000" b="1">
          <a:solidFill>
            <a:schemeClr val="tx2"/>
          </a:solidFill>
          <a:latin typeface="Arial Narrow" pitchFamily="34" charset="0"/>
        </a:defRPr>
      </a:lvl5pPr>
      <a:lvl6pPr marL="457200" algn="ctr" rtl="0" eaLnBrk="1" fontAlgn="base" hangingPunct="1">
        <a:spcBef>
          <a:spcPct val="0"/>
        </a:spcBef>
        <a:spcAft>
          <a:spcPct val="0"/>
        </a:spcAft>
        <a:defRPr sz="3200" b="1">
          <a:solidFill>
            <a:schemeClr val="tx2"/>
          </a:solidFill>
          <a:latin typeface="Arial Narrow" pitchFamily="34" charset="0"/>
        </a:defRPr>
      </a:lvl6pPr>
      <a:lvl7pPr marL="914400" algn="ctr" rtl="0" eaLnBrk="1" fontAlgn="base" hangingPunct="1">
        <a:spcBef>
          <a:spcPct val="0"/>
        </a:spcBef>
        <a:spcAft>
          <a:spcPct val="0"/>
        </a:spcAft>
        <a:defRPr sz="3200" b="1">
          <a:solidFill>
            <a:schemeClr val="tx2"/>
          </a:solidFill>
          <a:latin typeface="Arial Narrow" pitchFamily="34" charset="0"/>
        </a:defRPr>
      </a:lvl7pPr>
      <a:lvl8pPr marL="1371600" algn="ctr" rtl="0" eaLnBrk="1" fontAlgn="base" hangingPunct="1">
        <a:spcBef>
          <a:spcPct val="0"/>
        </a:spcBef>
        <a:spcAft>
          <a:spcPct val="0"/>
        </a:spcAft>
        <a:defRPr sz="3200" b="1">
          <a:solidFill>
            <a:schemeClr val="tx2"/>
          </a:solidFill>
          <a:latin typeface="Arial Narrow" pitchFamily="34" charset="0"/>
        </a:defRPr>
      </a:lvl8pPr>
      <a:lvl9pPr marL="1828800" algn="ctr" rtl="0" eaLnBrk="1" fontAlgn="base" hangingPunct="1">
        <a:spcBef>
          <a:spcPct val="0"/>
        </a:spcBef>
        <a:spcAft>
          <a:spcPct val="0"/>
        </a:spcAft>
        <a:defRPr sz="32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l.cms.go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healthit.gov/sites/default/files/page/2018-11/Electronic-Health-Record-Adoption-and-Interoperability-among-U.S.-Skilled-Nursing-Facilities-and-Home-Health-Agencies-in-2017.pdf" TargetMode="External"/><Relationship Id="rId5" Type="http://schemas.openxmlformats.org/officeDocument/2006/relationships/chart" Target="../charts/char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pacioproject.org/"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pacioproject.org/" TargetMode="External"/><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hyperlink" Target="https://paciowg.github.io/del/" TargetMode="External"/><Relationship Id="rId7" Type="http://schemas.openxmlformats.org/officeDocument/2006/relationships/hyperlink" Target="http://pacioproject.org/" TargetMode="External"/><Relationship Id="rId2" Type="http://schemas.openxmlformats.org/officeDocument/2006/relationships/hyperlink" Target="https://confluence.hl7.org/display/FHIR/2019-09+Post-Acute+Care" TargetMode="External"/><Relationship Id="rId1" Type="http://schemas.openxmlformats.org/officeDocument/2006/relationships/slideLayout" Target="../slideLayouts/slideLayout2.xml"/><Relationship Id="rId6" Type="http://schemas.openxmlformats.org/officeDocument/2006/relationships/hyperlink" Target="https://github.com/paciowg/inferno" TargetMode="External"/><Relationship Id="rId5" Type="http://schemas.openxmlformats.org/officeDocument/2006/relationships/hyperlink" Target="https://github.com/paciowg/delDemo" TargetMode="External"/><Relationship Id="rId4" Type="http://schemas.openxmlformats.org/officeDocument/2006/relationships/hyperlink" Target="https://github.com/paciowg/de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pacioproject.org/" TargetMode="Externa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info@pacioproject.org" TargetMode="External"/><Relationship Id="rId2" Type="http://schemas.openxmlformats.org/officeDocument/2006/relationships/hyperlink" Target="http://pacioproject.org/" TargetMode="External"/><Relationship Id="rId1" Type="http://schemas.openxmlformats.org/officeDocument/2006/relationships/slideLayout" Target="../slideLayouts/slideLayout2.xml"/><Relationship Id="rId4" Type="http://schemas.openxmlformats.org/officeDocument/2006/relationships/hyperlink" Target="https://chat.fhir.or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cienceroll.com/2014/08/04/mission/" TargetMode="External"/><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public.govdelivery.com/accounts/USCMS/subscriber/new?topic_id=USCMS_12315" TargetMode="External"/><Relationship Id="rId3" Type="http://schemas.openxmlformats.org/officeDocument/2006/relationships/hyperlink" Target="https://www.cms.gov/Medicare/Quality-Initiatives-Patient-Assessment-Instruments/HomeHealthQualityInits/index.html" TargetMode="External"/><Relationship Id="rId7" Type="http://schemas.openxmlformats.org/officeDocument/2006/relationships/hyperlink" Target="https://www.cms.gov/Medicare/Quality-Initiatives-Patient-Assessment-Instruments/NursingHomeQualityInits/Skilled-Nursing-Facility-Quality-Reporting-Program/SNF-Quality-Reporting-Program-IMPACT-Act-2014.html" TargetMode="External"/><Relationship Id="rId2" Type="http://schemas.openxmlformats.org/officeDocument/2006/relationships/hyperlink" Target="https://www.cms.gov/Medicare/Quality-Initiatives-Patient-Assessment-Instruments/Post-Acute-Care-Quality-Initiatives/IMPACT-Act-of-2014/IMPACT-Act-of-2014-Data-Standardization-and-Cross-Setting-Measures.html" TargetMode="External"/><Relationship Id="rId1" Type="http://schemas.openxmlformats.org/officeDocument/2006/relationships/slideLayout" Target="../slideLayouts/slideLayout2.xml"/><Relationship Id="rId6" Type="http://schemas.openxmlformats.org/officeDocument/2006/relationships/hyperlink" Target="https://www.cms.gov/medicare/quality-initiatives-patient-assessment-instruments/ltch-quality-reporting/" TargetMode="External"/><Relationship Id="rId5" Type="http://schemas.openxmlformats.org/officeDocument/2006/relationships/hyperlink" Target="https://www.cms.gov/Medicare/Quality-Initiatives-Patient-Assessment-Instruments/IRF-Quality-Reporting/index.html" TargetMode="External"/><Relationship Id="rId10" Type="http://schemas.openxmlformats.org/officeDocument/2006/relationships/hyperlink" Target="http://pacioproject.org/" TargetMode="External"/><Relationship Id="rId4" Type="http://schemas.openxmlformats.org/officeDocument/2006/relationships/hyperlink" Target="https://www.cms.gov/Medicare/Quality-Initiatives-Patient-Assessment-Instruments/Hospice-Quality-Reporting/index.html" TargetMode="External"/><Relationship Id="rId9" Type="http://schemas.openxmlformats.org/officeDocument/2006/relationships/hyperlink" Target="mailto:DELHelp@cms.hhs.gov"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www.medicaid.gov/federalpolicyguidance/downloads/smd1600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womenonwaves.org/en/page/3037/twitter-logo" TargetMode="External"/><Relationship Id="rId3" Type="http://schemas.openxmlformats.org/officeDocument/2006/relationships/hyperlink" Target="mailto:Elizabeth.PalenaHall@hhs.gov" TargetMode="External"/><Relationship Id="rId7" Type="http://schemas.openxmlformats.org/officeDocument/2006/relationships/image" Target="../media/image33.jpg"/><Relationship Id="rId2" Type="http://schemas.openxmlformats.org/officeDocument/2006/relationships/hyperlink" Target="mailto:Beth.Connor@cms.hhs.gov" TargetMode="External"/><Relationship Id="rId1" Type="http://schemas.openxmlformats.org/officeDocument/2006/relationships/slideLayout" Target="../slideLayouts/slideLayout2.xml"/><Relationship Id="rId6" Type="http://schemas.openxmlformats.org/officeDocument/2006/relationships/hyperlink" Target="mailto:MDougherty@rti.org" TargetMode="External"/><Relationship Id="rId5" Type="http://schemas.openxmlformats.org/officeDocument/2006/relationships/hyperlink" Target="mailto:dm@cimpar.com" TargetMode="External"/><Relationship Id="rId4" Type="http://schemas.openxmlformats.org/officeDocument/2006/relationships/hyperlink" Target="mailto:Dwhill@mitr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cms.gov/Research-Statistics-Data-and-Systems/Statistics-Trends-and-Reports/Dashboard/chronic-conditions-state/cc_state_dashboard.html" TargetMode="External"/><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vtrack.us/congress/bills/113/hr499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6A5AB4C-4F9C-4A15-8C78-13D446359267}"/>
              </a:ext>
              <a:ext uri="{C183D7F6-B498-43B3-948B-1728B52AA6E4}">
                <adec:decorative xmlns:adec="http://schemas.microsoft.com/office/drawing/2017/decorative" xmlns=""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 y="68580"/>
            <a:ext cx="8999220" cy="3014981"/>
          </a:xfrm>
          <a:prstGeom prst="rect">
            <a:avLst/>
          </a:prstGeom>
        </p:spPr>
      </p:pic>
      <p:sp>
        <p:nvSpPr>
          <p:cNvPr id="25" name="Title 24" descr="ONC Interoperability Forum&#10;Improving Care Coordination between Acute and Post-Acute Care using FHIR">
            <a:extLst>
              <a:ext uri="{FF2B5EF4-FFF2-40B4-BE49-F238E27FC236}">
                <a16:creationId xmlns:a16="http://schemas.microsoft.com/office/drawing/2014/main" id="{85BF2B4F-0A0D-48C0-BC29-81A86279819A}"/>
              </a:ext>
            </a:extLst>
          </p:cNvPr>
          <p:cNvSpPr>
            <a:spLocks noGrp="1"/>
          </p:cNvSpPr>
          <p:nvPr>
            <p:ph type="ctrTitle"/>
          </p:nvPr>
        </p:nvSpPr>
        <p:spPr>
          <a:xfrm>
            <a:off x="96289" y="1219200"/>
            <a:ext cx="8989596" cy="1845001"/>
          </a:xfrm>
        </p:spPr>
        <p:txBody>
          <a:bodyPr>
            <a:normAutofit fontScale="90000"/>
          </a:bodyPr>
          <a:lstStyle/>
          <a:p>
            <a:r>
              <a:rPr lang="en-US" dirty="0"/>
              <a:t>ONC Interoperability Forum</a:t>
            </a:r>
            <a:r>
              <a:rPr lang="en-US" dirty="0">
                <a:solidFill>
                  <a:schemeClr val="bg1"/>
                </a:solidFill>
              </a:rPr>
              <a:t/>
            </a:r>
            <a:br>
              <a:rPr lang="en-US" dirty="0">
                <a:solidFill>
                  <a:schemeClr val="bg1"/>
                </a:solidFill>
              </a:rPr>
            </a:br>
            <a:r>
              <a:rPr lang="en-US" dirty="0"/>
              <a:t>Improving Care Coordination between Acute and Post-Acute Care using FHIR</a:t>
            </a:r>
          </a:p>
        </p:txBody>
      </p:sp>
      <p:sp>
        <p:nvSpPr>
          <p:cNvPr id="3" name="Subtitle 2"/>
          <p:cNvSpPr>
            <a:spLocks noGrp="1"/>
          </p:cNvSpPr>
          <p:nvPr>
            <p:ph type="body" sz="quarter" idx="13"/>
          </p:nvPr>
        </p:nvSpPr>
        <p:spPr>
          <a:xfrm>
            <a:off x="3352800" y="3200400"/>
            <a:ext cx="5307009" cy="2590800"/>
          </a:xfrm>
        </p:spPr>
        <p:txBody>
          <a:bodyPr>
            <a:normAutofit fontScale="70000" lnSpcReduction="20000"/>
          </a:bodyPr>
          <a:lstStyle/>
          <a:p>
            <a:r>
              <a:rPr lang="en-US" sz="3300" dirty="0">
                <a:solidFill>
                  <a:schemeClr val="bg1"/>
                </a:solidFill>
              </a:rPr>
              <a:t>Beth Connor, RN- Centers for Medicare and Medicaid Services (CMS)</a:t>
            </a:r>
          </a:p>
          <a:p>
            <a:r>
              <a:rPr lang="en-US" sz="3300" dirty="0">
                <a:solidFill>
                  <a:schemeClr val="bg1"/>
                </a:solidFill>
              </a:rPr>
              <a:t>Dave Hill, MITRE </a:t>
            </a:r>
          </a:p>
          <a:p>
            <a:r>
              <a:rPr lang="en-US" sz="3300" dirty="0">
                <a:solidFill>
                  <a:schemeClr val="bg1"/>
                </a:solidFill>
              </a:rPr>
              <a:t>Michelle Dougherty, RTI International</a:t>
            </a:r>
          </a:p>
          <a:p>
            <a:pPr marL="0" indent="0">
              <a:buNone/>
            </a:pPr>
            <a:endParaRPr lang="en-US" sz="3300" dirty="0">
              <a:solidFill>
                <a:schemeClr val="bg1"/>
              </a:solidFill>
            </a:endParaRPr>
          </a:p>
          <a:p>
            <a:pPr marL="0" indent="0">
              <a:buNone/>
            </a:pPr>
            <a:r>
              <a:rPr lang="en-US" sz="3300" dirty="0">
                <a:solidFill>
                  <a:schemeClr val="bg1"/>
                </a:solidFill>
              </a:rPr>
              <a:t>August 21, 2019</a:t>
            </a:r>
          </a:p>
          <a:p>
            <a:pPr marL="0" indent="0">
              <a:buNone/>
            </a:pPr>
            <a:endParaRPr lang="en-US" sz="3800" dirty="0">
              <a:solidFill>
                <a:schemeClr val="bg1"/>
              </a:solidFill>
            </a:endParaRPr>
          </a:p>
        </p:txBody>
      </p:sp>
    </p:spTree>
    <p:extLst>
      <p:ext uri="{BB962C8B-B14F-4D97-AF65-F5344CB8AC3E}">
        <p14:creationId xmlns:p14="http://schemas.microsoft.com/office/powerpoint/2010/main" val="105423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DDB2E5B0-A59A-4E4A-81FA-C35811C16468}"/>
              </a:ext>
            </a:extLst>
          </p:cNvPr>
          <p:cNvSpPr txBox="1">
            <a:spLocks/>
          </p:cNvSpPr>
          <p:nvPr/>
        </p:nvSpPr>
        <p:spPr>
          <a:xfrm>
            <a:off x="8153400" y="6324600"/>
            <a:ext cx="7122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555075-F7D8-774D-92CE-0FFE5404D32F}" type="slidenum">
              <a:rPr lang="en-US" smtClean="0">
                <a:solidFill>
                  <a:prstClr val="black"/>
                </a:solidFill>
              </a:rPr>
              <a:pPr/>
              <a:t>10</a:t>
            </a:fld>
            <a:endParaRPr lang="en-US" dirty="0">
              <a:solidFill>
                <a:prstClr val="black"/>
              </a:solidFill>
            </a:endParaRPr>
          </a:p>
        </p:txBody>
      </p:sp>
      <p:sp>
        <p:nvSpPr>
          <p:cNvPr id="3" name="Title 2">
            <a:extLst>
              <a:ext uri="{FF2B5EF4-FFF2-40B4-BE49-F238E27FC236}">
                <a16:creationId xmlns:a16="http://schemas.microsoft.com/office/drawing/2014/main" id="{25DA86B3-0F30-4C00-B288-D33D232229E2}"/>
              </a:ext>
            </a:extLst>
          </p:cNvPr>
          <p:cNvSpPr>
            <a:spLocks noGrp="1"/>
          </p:cNvSpPr>
          <p:nvPr>
            <p:ph type="title"/>
          </p:nvPr>
        </p:nvSpPr>
        <p:spPr>
          <a:xfrm>
            <a:off x="0" y="0"/>
            <a:ext cx="9144000" cy="1387544"/>
          </a:xfrm>
        </p:spPr>
        <p:txBody>
          <a:bodyPr>
            <a:normAutofit/>
          </a:bodyPr>
          <a:lstStyle/>
          <a:p>
            <a:r>
              <a:rPr lang="en-US" sz="3200" dirty="0">
                <a:solidFill>
                  <a:schemeClr val="bg1"/>
                </a:solidFill>
              </a:rPr>
              <a:t>What are Post-Acute Care Assessments?</a:t>
            </a:r>
          </a:p>
        </p:txBody>
      </p:sp>
      <p:graphicFrame>
        <p:nvGraphicFramePr>
          <p:cNvPr id="4" name="Table 3">
            <a:extLst>
              <a:ext uri="{FF2B5EF4-FFF2-40B4-BE49-F238E27FC236}">
                <a16:creationId xmlns:a16="http://schemas.microsoft.com/office/drawing/2014/main" id="{0A7BFA65-CC2A-4B0F-A14D-EB72CA5255F7}"/>
              </a:ext>
            </a:extLst>
          </p:cNvPr>
          <p:cNvGraphicFramePr>
            <a:graphicFrameLocks noGrp="1"/>
          </p:cNvGraphicFramePr>
          <p:nvPr>
            <p:extLst>
              <p:ext uri="{D42A27DB-BD31-4B8C-83A1-F6EECF244321}">
                <p14:modId xmlns:p14="http://schemas.microsoft.com/office/powerpoint/2010/main" val="1276246961"/>
              </p:ext>
            </p:extLst>
          </p:nvPr>
        </p:nvGraphicFramePr>
        <p:xfrm>
          <a:off x="234315" y="1862126"/>
          <a:ext cx="1425634" cy="4081900"/>
        </p:xfrm>
        <a:graphic>
          <a:graphicData uri="http://schemas.openxmlformats.org/drawingml/2006/table">
            <a:tbl>
              <a:tblPr firstRow="1" bandRow="1">
                <a:tableStyleId>{073A0DAA-6AF3-43AB-8588-CEC1D06C72B9}</a:tableStyleId>
              </a:tblPr>
              <a:tblGrid>
                <a:gridCol w="1425634">
                  <a:extLst>
                    <a:ext uri="{9D8B030D-6E8A-4147-A177-3AD203B41FA5}">
                      <a16:colId xmlns:a16="http://schemas.microsoft.com/office/drawing/2014/main" val="3939043319"/>
                    </a:ext>
                  </a:extLst>
                </a:gridCol>
              </a:tblGrid>
              <a:tr h="465764">
                <a:tc>
                  <a:txBody>
                    <a:bodyPr/>
                    <a:lstStyle/>
                    <a:p>
                      <a:pPr algn="ctr"/>
                      <a:r>
                        <a:rPr lang="en-US" sz="1100" dirty="0"/>
                        <a:t>CMS PAC Assessments </a:t>
                      </a:r>
                      <a:endParaRPr lang="en-US" sz="1100" b="1" dirty="0">
                        <a:solidFill>
                          <a:schemeClr val="bg1"/>
                        </a:solidFill>
                        <a:latin typeface="Arial" panose="020B0604020202020204" pitchFamily="34" charset="0"/>
                        <a:cs typeface="Arial" panose="020B0604020202020204" pitchFamily="34" charset="0"/>
                      </a:endParaRPr>
                    </a:p>
                  </a:txBody>
                  <a:tcPr marL="51435" marR="51435" marT="25718" marB="25718"/>
                </a:tc>
                <a:extLst>
                  <a:ext uri="{0D108BD9-81ED-4DB2-BD59-A6C34878D82A}">
                    <a16:rowId xmlns:a16="http://schemas.microsoft.com/office/drawing/2014/main" val="2985630331"/>
                  </a:ext>
                </a:extLst>
              </a:tr>
              <a:tr h="996656">
                <a:tc>
                  <a:txBody>
                    <a:bodyPr/>
                    <a:lstStyle/>
                    <a:p>
                      <a:r>
                        <a:rPr lang="en-US" sz="900" dirty="0"/>
                        <a:t>LTCH Continuity Assessment</a:t>
                      </a:r>
                      <a:r>
                        <a:rPr lang="en-US" sz="900" baseline="0" dirty="0"/>
                        <a:t> Record &amp; Evaluation (CARE) Data Set (LCDS)</a:t>
                      </a:r>
                      <a:endParaRPr lang="en-US" sz="900" dirty="0">
                        <a:latin typeface="Arial" panose="020B0604020202020204" pitchFamily="34" charset="0"/>
                        <a:cs typeface="Arial" panose="020B0604020202020204" pitchFamily="34" charset="0"/>
                      </a:endParaRPr>
                    </a:p>
                  </a:txBody>
                  <a:tcPr marL="51435" marR="51435" marT="25718" marB="25718"/>
                </a:tc>
                <a:extLst>
                  <a:ext uri="{0D108BD9-81ED-4DB2-BD59-A6C34878D82A}">
                    <a16:rowId xmlns:a16="http://schemas.microsoft.com/office/drawing/2014/main" val="641866137"/>
                  </a:ext>
                </a:extLst>
              </a:tr>
              <a:tr h="908368">
                <a:tc>
                  <a:txBody>
                    <a:bodyPr/>
                    <a:lstStyle/>
                    <a:p>
                      <a:r>
                        <a:rPr lang="en-US" sz="900" dirty="0"/>
                        <a:t>Resident Assessment Instrument</a:t>
                      </a:r>
                      <a:r>
                        <a:rPr lang="en-US" sz="900" baseline="0" dirty="0"/>
                        <a:t> (RAI) Minimum Data Set (MDS)</a:t>
                      </a:r>
                      <a:endParaRPr lang="en-US" sz="900" dirty="0">
                        <a:latin typeface="Arial" panose="020B0604020202020204" pitchFamily="34" charset="0"/>
                        <a:cs typeface="Arial" panose="020B0604020202020204" pitchFamily="34" charset="0"/>
                      </a:endParaRPr>
                    </a:p>
                  </a:txBody>
                  <a:tcPr marL="51435" marR="51435" marT="25718" marB="25718"/>
                </a:tc>
                <a:extLst>
                  <a:ext uri="{0D108BD9-81ED-4DB2-BD59-A6C34878D82A}">
                    <a16:rowId xmlns:a16="http://schemas.microsoft.com/office/drawing/2014/main" val="2247887136"/>
                  </a:ext>
                </a:extLst>
              </a:tr>
              <a:tr h="739369">
                <a:tc>
                  <a:txBody>
                    <a:bodyPr/>
                    <a:lstStyle/>
                    <a:p>
                      <a:r>
                        <a:rPr lang="en-US" sz="900" dirty="0"/>
                        <a:t>Outcome and Assessment Information Set (OASIS)</a:t>
                      </a:r>
                      <a:endParaRPr lang="en-US" sz="900" dirty="0">
                        <a:latin typeface="Arial" panose="020B0604020202020204" pitchFamily="34" charset="0"/>
                        <a:cs typeface="Arial" panose="020B0604020202020204" pitchFamily="34" charset="0"/>
                      </a:endParaRPr>
                    </a:p>
                  </a:txBody>
                  <a:tcPr marL="51435" marR="51435" marT="25718" marB="25718"/>
                </a:tc>
                <a:extLst>
                  <a:ext uri="{0D108BD9-81ED-4DB2-BD59-A6C34878D82A}">
                    <a16:rowId xmlns:a16="http://schemas.microsoft.com/office/drawing/2014/main" val="3483107918"/>
                  </a:ext>
                </a:extLst>
              </a:tr>
              <a:tr h="570371">
                <a:tc>
                  <a:txBody>
                    <a:bodyPr/>
                    <a:lstStyle/>
                    <a:p>
                      <a:r>
                        <a:rPr lang="en-US" sz="900" dirty="0"/>
                        <a:t>IRF Patient Assessment Instrument (IRFPAI)</a:t>
                      </a:r>
                      <a:endParaRPr lang="en-US" sz="900" dirty="0">
                        <a:latin typeface="Arial" panose="020B0604020202020204" pitchFamily="34" charset="0"/>
                        <a:cs typeface="Arial" panose="020B0604020202020204" pitchFamily="34" charset="0"/>
                      </a:endParaRPr>
                    </a:p>
                  </a:txBody>
                  <a:tcPr marL="51435" marR="51435" marT="25718" marB="25718"/>
                </a:tc>
                <a:extLst>
                  <a:ext uri="{0D108BD9-81ED-4DB2-BD59-A6C34878D82A}">
                    <a16:rowId xmlns:a16="http://schemas.microsoft.com/office/drawing/2014/main" val="756180878"/>
                  </a:ext>
                </a:extLst>
              </a:tr>
              <a:tr h="401372">
                <a:tc>
                  <a:txBody>
                    <a:bodyPr/>
                    <a:lstStyle/>
                    <a:p>
                      <a:r>
                        <a:rPr lang="en-US" sz="900" dirty="0"/>
                        <a:t>Hospice Item Set (HIS)*</a:t>
                      </a:r>
                      <a:endParaRPr lang="en-US" sz="900" dirty="0">
                        <a:latin typeface="Arial" panose="020B0604020202020204" pitchFamily="34" charset="0"/>
                        <a:cs typeface="Arial" panose="020B0604020202020204" pitchFamily="34" charset="0"/>
                      </a:endParaRPr>
                    </a:p>
                  </a:txBody>
                  <a:tcPr marL="51435" marR="51435" marT="25718" marB="25718"/>
                </a:tc>
                <a:extLst>
                  <a:ext uri="{0D108BD9-81ED-4DB2-BD59-A6C34878D82A}">
                    <a16:rowId xmlns:a16="http://schemas.microsoft.com/office/drawing/2014/main" val="2427415703"/>
                  </a:ext>
                </a:extLst>
              </a:tr>
            </a:tbl>
          </a:graphicData>
        </a:graphic>
      </p:graphicFrame>
      <p:pic>
        <p:nvPicPr>
          <p:cNvPr id="5" name="Picture 4" descr="Screenshot of IRF-PAI Version 2.0">
            <a:extLst>
              <a:ext uri="{FF2B5EF4-FFF2-40B4-BE49-F238E27FC236}">
                <a16:creationId xmlns:a16="http://schemas.microsoft.com/office/drawing/2014/main" id="{F534F245-2AC2-44B8-802E-346BC00D9189}"/>
              </a:ext>
            </a:extLst>
          </p:cNvPr>
          <p:cNvPicPr>
            <a:picLocks noChangeAspect="1"/>
          </p:cNvPicPr>
          <p:nvPr/>
        </p:nvPicPr>
        <p:blipFill>
          <a:blip r:embed="rId3"/>
          <a:stretch>
            <a:fillRect/>
          </a:stretch>
        </p:blipFill>
        <p:spPr>
          <a:xfrm>
            <a:off x="1826457" y="3063997"/>
            <a:ext cx="2322047" cy="2964103"/>
          </a:xfrm>
          <a:prstGeom prst="rect">
            <a:avLst/>
          </a:prstGeom>
        </p:spPr>
      </p:pic>
      <p:sp>
        <p:nvSpPr>
          <p:cNvPr id="6" name="TextBox 5">
            <a:extLst>
              <a:ext uri="{FF2B5EF4-FFF2-40B4-BE49-F238E27FC236}">
                <a16:creationId xmlns:a16="http://schemas.microsoft.com/office/drawing/2014/main" id="{DBD91828-6FC0-4333-9037-B811DB88BFFE}"/>
              </a:ext>
            </a:extLst>
          </p:cNvPr>
          <p:cNvSpPr txBox="1"/>
          <p:nvPr/>
        </p:nvSpPr>
        <p:spPr>
          <a:xfrm>
            <a:off x="2894837" y="2157926"/>
            <a:ext cx="1029672" cy="196208"/>
          </a:xfrm>
          <a:prstGeom prst="rect">
            <a:avLst/>
          </a:prstGeom>
          <a:noFill/>
        </p:spPr>
        <p:txBody>
          <a:bodyPr wrap="square" rtlCol="0">
            <a:spAutoFit/>
          </a:bodyPr>
          <a:lstStyle/>
          <a:p>
            <a:r>
              <a:rPr lang="en-US" sz="675" dirty="0"/>
              <a:t>OASIS C2</a:t>
            </a:r>
          </a:p>
        </p:txBody>
      </p:sp>
      <p:pic>
        <p:nvPicPr>
          <p:cNvPr id="7" name="Picture 6" descr="Screenshot of OASIS C2 M1100 and M1200">
            <a:extLst>
              <a:ext uri="{FF2B5EF4-FFF2-40B4-BE49-F238E27FC236}">
                <a16:creationId xmlns:a16="http://schemas.microsoft.com/office/drawing/2014/main" id="{7FFA5324-2ACA-4430-BE19-7E941284B8D6}"/>
              </a:ext>
            </a:extLst>
          </p:cNvPr>
          <p:cNvPicPr>
            <a:picLocks noChangeAspect="1"/>
          </p:cNvPicPr>
          <p:nvPr/>
        </p:nvPicPr>
        <p:blipFill>
          <a:blip r:embed="rId4"/>
          <a:stretch>
            <a:fillRect/>
          </a:stretch>
        </p:blipFill>
        <p:spPr>
          <a:xfrm>
            <a:off x="2672734" y="2097408"/>
            <a:ext cx="2933811" cy="2392000"/>
          </a:xfrm>
          <a:prstGeom prst="rect">
            <a:avLst/>
          </a:prstGeom>
        </p:spPr>
      </p:pic>
      <p:pic>
        <p:nvPicPr>
          <p:cNvPr id="8" name="Picture 7" descr="Screenshot of text describing that the final LCDS Version 4.00 Admission is effective July 1, 2018">
            <a:extLst>
              <a:ext uri="{FF2B5EF4-FFF2-40B4-BE49-F238E27FC236}">
                <a16:creationId xmlns:a16="http://schemas.microsoft.com/office/drawing/2014/main" id="{62690123-5441-4B4A-A42C-F82EA40D85D9}"/>
              </a:ext>
            </a:extLst>
          </p:cNvPr>
          <p:cNvPicPr>
            <a:picLocks noChangeAspect="1"/>
          </p:cNvPicPr>
          <p:nvPr/>
        </p:nvPicPr>
        <p:blipFill>
          <a:blip r:embed="rId5"/>
          <a:stretch>
            <a:fillRect/>
          </a:stretch>
        </p:blipFill>
        <p:spPr>
          <a:xfrm>
            <a:off x="7134313" y="5374361"/>
            <a:ext cx="2009688" cy="286497"/>
          </a:xfrm>
          <a:prstGeom prst="rect">
            <a:avLst/>
          </a:prstGeom>
        </p:spPr>
      </p:pic>
      <p:pic>
        <p:nvPicPr>
          <p:cNvPr id="9" name="Picture 8" descr="Screenshot of Section B of LCDS Version 4.00 Admission - Effective July 1, 2018">
            <a:extLst>
              <a:ext uri="{FF2B5EF4-FFF2-40B4-BE49-F238E27FC236}">
                <a16:creationId xmlns:a16="http://schemas.microsoft.com/office/drawing/2014/main" id="{27B837FD-AA7F-4F53-A7F3-0DF188B871B8}"/>
              </a:ext>
            </a:extLst>
          </p:cNvPr>
          <p:cNvPicPr>
            <a:picLocks noChangeAspect="1"/>
          </p:cNvPicPr>
          <p:nvPr/>
        </p:nvPicPr>
        <p:blipFill>
          <a:blip r:embed="rId6"/>
          <a:stretch>
            <a:fillRect/>
          </a:stretch>
        </p:blipFill>
        <p:spPr>
          <a:xfrm>
            <a:off x="3817369" y="4307009"/>
            <a:ext cx="3684876" cy="1858851"/>
          </a:xfrm>
          <a:prstGeom prst="rect">
            <a:avLst/>
          </a:prstGeom>
        </p:spPr>
      </p:pic>
      <p:pic>
        <p:nvPicPr>
          <p:cNvPr id="10" name="Picture 9" descr="Screenshot of MDS 3.0 Section H">
            <a:extLst>
              <a:ext uri="{FF2B5EF4-FFF2-40B4-BE49-F238E27FC236}">
                <a16:creationId xmlns:a16="http://schemas.microsoft.com/office/drawing/2014/main" id="{496F4567-8FAF-40D3-A71D-378FC09579F8}"/>
              </a:ext>
            </a:extLst>
          </p:cNvPr>
          <p:cNvPicPr>
            <a:picLocks noChangeAspect="1"/>
          </p:cNvPicPr>
          <p:nvPr/>
        </p:nvPicPr>
        <p:blipFill>
          <a:blip r:embed="rId7"/>
          <a:stretch>
            <a:fillRect/>
          </a:stretch>
        </p:blipFill>
        <p:spPr>
          <a:xfrm>
            <a:off x="5622942" y="1862127"/>
            <a:ext cx="2401865" cy="3037651"/>
          </a:xfrm>
          <a:prstGeom prst="rect">
            <a:avLst/>
          </a:prstGeom>
        </p:spPr>
      </p:pic>
    </p:spTree>
    <p:extLst>
      <p:ext uri="{BB962C8B-B14F-4D97-AF65-F5344CB8AC3E}">
        <p14:creationId xmlns:p14="http://schemas.microsoft.com/office/powerpoint/2010/main" val="2986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11</a:t>
            </a:fld>
            <a:endParaRPr lang="en-US" sz="1800" dirty="0">
              <a:solidFill>
                <a:prstClr val="black"/>
              </a:solidFill>
            </a:endParaRPr>
          </a:p>
        </p:txBody>
      </p:sp>
      <p:sp>
        <p:nvSpPr>
          <p:cNvPr id="3" name="Title 2" descr="Team 2 Update title" title="Team 2 Update title"/>
          <p:cNvSpPr>
            <a:spLocks noGrp="1"/>
          </p:cNvSpPr>
          <p:nvPr>
            <p:ph type="title"/>
          </p:nvPr>
        </p:nvSpPr>
        <p:spPr/>
        <p:txBody>
          <a:bodyPr/>
          <a:lstStyle/>
          <a:p>
            <a:r>
              <a:rPr lang="en-US" dirty="0"/>
              <a:t>PAC Assessment Content</a:t>
            </a:r>
          </a:p>
        </p:txBody>
      </p:sp>
      <p:sp>
        <p:nvSpPr>
          <p:cNvPr id="6" name="Content Placeholder 2">
            <a:extLst>
              <a:ext uri="{FF2B5EF4-FFF2-40B4-BE49-F238E27FC236}">
                <a16:creationId xmlns:a16="http://schemas.microsoft.com/office/drawing/2014/main" id="{9CC9AAB9-354B-4865-B788-1DCC79144A6E}"/>
              </a:ext>
            </a:extLst>
          </p:cNvPr>
          <p:cNvSpPr>
            <a:spLocks noGrp="1"/>
          </p:cNvSpPr>
          <p:nvPr>
            <p:ph sz="half" idx="1"/>
          </p:nvPr>
        </p:nvSpPr>
        <p:spPr>
          <a:xfrm>
            <a:off x="25400" y="1682992"/>
            <a:ext cx="4927600" cy="4944624"/>
          </a:xfrm>
        </p:spPr>
        <p:txBody>
          <a:bodyPr>
            <a:normAutofit fontScale="40000" lnSpcReduction="20000"/>
          </a:bodyPr>
          <a:lstStyle/>
          <a:p>
            <a:r>
              <a:rPr lang="en-US" sz="4300" b="1" dirty="0"/>
              <a:t>Administrative Content</a:t>
            </a:r>
          </a:p>
          <a:p>
            <a:pPr lvl="1"/>
            <a:r>
              <a:rPr lang="en-US" sz="3400" dirty="0"/>
              <a:t>Patient Name</a:t>
            </a:r>
          </a:p>
          <a:p>
            <a:pPr lvl="1"/>
            <a:r>
              <a:rPr lang="en-US" sz="3400" dirty="0"/>
              <a:t>Date of Birth</a:t>
            </a:r>
          </a:p>
          <a:p>
            <a:pPr lvl="1"/>
            <a:r>
              <a:rPr lang="en-US" sz="3400" dirty="0"/>
              <a:t>Race/Ethnicity</a:t>
            </a:r>
          </a:p>
          <a:p>
            <a:pPr lvl="1"/>
            <a:r>
              <a:rPr lang="en-US" sz="3400" dirty="0"/>
              <a:t>Marital status</a:t>
            </a:r>
          </a:p>
          <a:p>
            <a:pPr lvl="1"/>
            <a:r>
              <a:rPr lang="en-US" sz="3400" dirty="0"/>
              <a:t>Admission/Discharge dates</a:t>
            </a:r>
          </a:p>
          <a:p>
            <a:pPr lvl="1"/>
            <a:r>
              <a:rPr lang="en-US" sz="3400" dirty="0"/>
              <a:t>Admit from/Discharged to locations</a:t>
            </a:r>
          </a:p>
          <a:p>
            <a:pPr lvl="1"/>
            <a:r>
              <a:rPr lang="en-US" sz="3400" dirty="0"/>
              <a:t>Reason for admission</a:t>
            </a:r>
          </a:p>
          <a:p>
            <a:pPr lvl="1"/>
            <a:r>
              <a:rPr lang="en-US" sz="3400" dirty="0"/>
              <a:t>Provider NPI, CCN, Medicaid Provider #</a:t>
            </a:r>
          </a:p>
          <a:p>
            <a:pPr lvl="1"/>
            <a:endParaRPr lang="en-US" sz="2500" dirty="0"/>
          </a:p>
          <a:p>
            <a:r>
              <a:rPr lang="en-US" sz="4200" b="1" dirty="0"/>
              <a:t>“SPADEs”</a:t>
            </a:r>
          </a:p>
          <a:p>
            <a:pPr lvl="1"/>
            <a:r>
              <a:rPr lang="en-US" sz="3400" dirty="0"/>
              <a:t>Function (e.g., self care and mobility)  </a:t>
            </a:r>
          </a:p>
          <a:p>
            <a:pPr lvl="1"/>
            <a:r>
              <a:rPr lang="en-US" sz="3400" dirty="0"/>
              <a:t>Cognitive function (e.g., express &amp; understand ideas; mental status, such as depression and dementia)</a:t>
            </a:r>
          </a:p>
          <a:p>
            <a:pPr lvl="1"/>
            <a:r>
              <a:rPr lang="en-US" sz="3400" dirty="0"/>
              <a:t>Special services, treatments &amp; interventions (e.g., need for ventilator, dialysis, chemotherapy, and total parenteral nutrition)</a:t>
            </a:r>
          </a:p>
          <a:p>
            <a:pPr lvl="1"/>
            <a:r>
              <a:rPr lang="en-US" sz="3400" dirty="0"/>
              <a:t>Medical conditions and co-morbidities (e.g., diabetes, heart failure, and pressure ulcers)</a:t>
            </a:r>
          </a:p>
          <a:p>
            <a:pPr lvl="1"/>
            <a:r>
              <a:rPr lang="en-US" sz="3400" dirty="0"/>
              <a:t>Impairments (e.g., incontinence; impaired ability to hear, see, or swallow)</a:t>
            </a:r>
          </a:p>
          <a:p>
            <a:pPr lvl="1"/>
            <a:r>
              <a:rPr lang="en-US" sz="3400" dirty="0"/>
              <a:t>Other categories</a:t>
            </a:r>
          </a:p>
          <a:p>
            <a:pPr lvl="1"/>
            <a:endParaRPr lang="en-US" b="1" dirty="0"/>
          </a:p>
          <a:p>
            <a:endParaRPr lang="en-US" dirty="0"/>
          </a:p>
        </p:txBody>
      </p:sp>
      <p:sp>
        <p:nvSpPr>
          <p:cNvPr id="7" name="Content Placeholder 3">
            <a:extLst>
              <a:ext uri="{FF2B5EF4-FFF2-40B4-BE49-F238E27FC236}">
                <a16:creationId xmlns:a16="http://schemas.microsoft.com/office/drawing/2014/main" id="{AEAA8A09-EFD8-4D6E-A89E-2BD8A4F7B1E2}"/>
              </a:ext>
            </a:extLst>
          </p:cNvPr>
          <p:cNvSpPr txBox="1">
            <a:spLocks/>
          </p:cNvSpPr>
          <p:nvPr/>
        </p:nvSpPr>
        <p:spPr>
          <a:xfrm>
            <a:off x="4572000" y="1684776"/>
            <a:ext cx="4495800" cy="4942840"/>
          </a:xfrm>
          <a:prstGeom prst="rect">
            <a:avLst/>
          </a:prstGeom>
        </p:spPr>
        <p:txBody>
          <a:bodyPr>
            <a:normAutofit fontScale="3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5200" b="1" dirty="0"/>
              <a:t>Clinical Content</a:t>
            </a:r>
          </a:p>
          <a:p>
            <a:pPr lvl="1"/>
            <a:r>
              <a:rPr lang="en-US" sz="4300" dirty="0"/>
              <a:t>Diagnosis/medical conditions</a:t>
            </a:r>
          </a:p>
          <a:p>
            <a:pPr lvl="1"/>
            <a:r>
              <a:rPr lang="en-US" sz="4300" dirty="0"/>
              <a:t>Mental/Cognitive Status (memory, orientation, consciousness, delirium, mood, behavior) </a:t>
            </a:r>
          </a:p>
          <a:p>
            <a:pPr lvl="1"/>
            <a:r>
              <a:rPr lang="en-US" sz="4300" dirty="0"/>
              <a:t>Communication (express needs, understanding verbal/non-verbal content, hearing and vision)</a:t>
            </a:r>
          </a:p>
          <a:p>
            <a:pPr lvl="1"/>
            <a:r>
              <a:rPr lang="en-US" sz="4300" dirty="0"/>
              <a:t>Functional Status (Self-care/ADLs, Mobility, Use of assistive devices)</a:t>
            </a:r>
          </a:p>
          <a:p>
            <a:pPr lvl="1"/>
            <a:r>
              <a:rPr lang="en-US" sz="4300" dirty="0"/>
              <a:t>Bladder and Bowel continence</a:t>
            </a:r>
          </a:p>
          <a:p>
            <a:pPr lvl="1"/>
            <a:r>
              <a:rPr lang="en-US" sz="4300" dirty="0"/>
              <a:t>Falls</a:t>
            </a:r>
          </a:p>
          <a:p>
            <a:pPr lvl="1"/>
            <a:r>
              <a:rPr lang="en-US" sz="4300" dirty="0"/>
              <a:t>Pressure ulcers and other skin conditions</a:t>
            </a:r>
          </a:p>
          <a:p>
            <a:pPr lvl="1"/>
            <a:r>
              <a:rPr lang="en-US" sz="4300" dirty="0"/>
              <a:t>Surgery</a:t>
            </a:r>
          </a:p>
          <a:p>
            <a:pPr lvl="1"/>
            <a:r>
              <a:rPr lang="en-US" sz="4300" dirty="0"/>
              <a:t>Nutritional and swallowing status</a:t>
            </a:r>
          </a:p>
          <a:p>
            <a:pPr lvl="1"/>
            <a:r>
              <a:rPr lang="en-US" sz="4300" dirty="0"/>
              <a:t>Medication information</a:t>
            </a:r>
          </a:p>
          <a:p>
            <a:pPr lvl="1"/>
            <a:r>
              <a:rPr lang="en-US" sz="4300" dirty="0"/>
              <a:t>Special treatments, procedures &amp; programs</a:t>
            </a:r>
          </a:p>
          <a:p>
            <a:pPr lvl="1"/>
            <a:r>
              <a:rPr lang="en-US" sz="4300" dirty="0"/>
              <a:t>Height and Weight</a:t>
            </a:r>
          </a:p>
          <a:p>
            <a:pPr lvl="1"/>
            <a:r>
              <a:rPr lang="en-US" sz="4300" dirty="0"/>
              <a:t>Patient preferences and goals of treatment</a:t>
            </a:r>
          </a:p>
          <a:p>
            <a:pPr lvl="1"/>
            <a:r>
              <a:rPr lang="en-US" sz="4300" dirty="0"/>
              <a:t>Pain</a:t>
            </a:r>
          </a:p>
          <a:p>
            <a:pPr lvl="1"/>
            <a:r>
              <a:rPr lang="en-US" sz="4300" dirty="0"/>
              <a:t>Vaccinations</a:t>
            </a:r>
          </a:p>
          <a:p>
            <a:pPr lvl="1"/>
            <a:r>
              <a:rPr lang="en-US" sz="4300" dirty="0"/>
              <a:t>Therapy- PT, OT, SLT</a:t>
            </a:r>
          </a:p>
          <a:p>
            <a:pPr lvl="1"/>
            <a:r>
              <a:rPr lang="en-US" sz="4300" dirty="0"/>
              <a:t>Living arrangements/support availability</a:t>
            </a:r>
          </a:p>
          <a:p>
            <a:pPr lvl="1"/>
            <a:r>
              <a:rPr lang="en-US" sz="4300" dirty="0"/>
              <a:t>Care planning</a:t>
            </a:r>
          </a:p>
          <a:p>
            <a:pPr lvl="1"/>
            <a:endParaRPr lang="en-US" dirty="0"/>
          </a:p>
          <a:p>
            <a:endParaRPr lang="en-US" dirty="0"/>
          </a:p>
        </p:txBody>
      </p:sp>
    </p:spTree>
    <p:extLst>
      <p:ext uri="{BB962C8B-B14F-4D97-AF65-F5344CB8AC3E}">
        <p14:creationId xmlns:p14="http://schemas.microsoft.com/office/powerpoint/2010/main" val="296001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12</a:t>
            </a:fld>
            <a:endParaRPr lang="en-US" sz="1800" dirty="0">
              <a:solidFill>
                <a:prstClr val="black"/>
              </a:solidFill>
            </a:endParaRPr>
          </a:p>
        </p:txBody>
      </p:sp>
      <p:sp>
        <p:nvSpPr>
          <p:cNvPr id="3" name="Title 2" descr="Team 2 Update title"/>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Data Elements: Standardization</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One Question → One Response: Many Uses</a:t>
            </a:r>
            <a:endParaRPr lang="en-US" sz="3200" dirty="0"/>
          </a:p>
        </p:txBody>
      </p:sp>
      <p:pic>
        <p:nvPicPr>
          <p:cNvPr id="7" name="Picture 6" descr="This image depicts a single question or  data element on an assessment instrument and the possible response codes. Each data element and response code has many uses, including care planning and support, quality improvement, payment, quality reporting, and care transitions." title="Data Elements: Standardization">
            <a:extLst>
              <a:ext uri="{FF2B5EF4-FFF2-40B4-BE49-F238E27FC236}">
                <a16:creationId xmlns:a16="http://schemas.microsoft.com/office/drawing/2014/main" id="{B6EB5728-9482-4D01-917B-3721DB174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93" y="1653336"/>
            <a:ext cx="8657814" cy="4419600"/>
          </a:xfrm>
          <a:prstGeom prst="rect">
            <a:avLst/>
          </a:prstGeom>
        </p:spPr>
      </p:pic>
    </p:spTree>
    <p:extLst>
      <p:ext uri="{BB962C8B-B14F-4D97-AF65-F5344CB8AC3E}">
        <p14:creationId xmlns:p14="http://schemas.microsoft.com/office/powerpoint/2010/main" val="64511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13</a:t>
            </a:fld>
            <a:endParaRPr lang="en-US" sz="1800" dirty="0">
              <a:solidFill>
                <a:prstClr val="black"/>
              </a:solidFill>
            </a:endParaRPr>
          </a:p>
        </p:txBody>
      </p:sp>
      <p:sp>
        <p:nvSpPr>
          <p:cNvPr id="3" name="Title 2" descr="Team 2 Update title" title="Team 2 Update title"/>
          <p:cNvSpPr>
            <a:spLocks noGrp="1"/>
          </p:cNvSpPr>
          <p:nvPr>
            <p:ph type="title"/>
          </p:nvPr>
        </p:nvSpPr>
        <p:spPr/>
        <p:txBody>
          <a:bodyPr/>
          <a:lstStyle/>
          <a:p>
            <a:r>
              <a:rPr lang="en-US" dirty="0"/>
              <a:t>The Data Element Library</a:t>
            </a:r>
          </a:p>
        </p:txBody>
      </p:sp>
      <p:sp>
        <p:nvSpPr>
          <p:cNvPr id="5" name="Content Placeholder 2">
            <a:extLst>
              <a:ext uri="{FF2B5EF4-FFF2-40B4-BE49-F238E27FC236}">
                <a16:creationId xmlns:a16="http://schemas.microsoft.com/office/drawing/2014/main" id="{5DEE6C60-C621-4274-B015-548FD5F1366C}"/>
              </a:ext>
            </a:extLst>
          </p:cNvPr>
          <p:cNvSpPr>
            <a:spLocks noGrp="1"/>
          </p:cNvSpPr>
          <p:nvPr>
            <p:ph idx="1"/>
          </p:nvPr>
        </p:nvSpPr>
        <p:spPr>
          <a:xfrm>
            <a:off x="128116" y="1600200"/>
            <a:ext cx="8837009" cy="4572000"/>
          </a:xfrm>
        </p:spPr>
        <p:txBody>
          <a:bodyPr>
            <a:normAutofit fontScale="92500" lnSpcReduction="20000"/>
          </a:bodyPr>
          <a:lstStyle/>
          <a:p>
            <a:r>
              <a:rPr lang="en-US" sz="2600" dirty="0"/>
              <a:t>The (DEL) is a centralized resource for CMS assessment data elements (e.g. questions and response options), and their associated mappings to nationally accepted health information technology (IT) standards. </a:t>
            </a:r>
          </a:p>
          <a:p>
            <a:r>
              <a:rPr lang="en-US" sz="2600" dirty="0"/>
              <a:t>Use is optional</a:t>
            </a:r>
          </a:p>
          <a:p>
            <a:pPr lvl="1"/>
            <a:r>
              <a:rPr lang="en-US" sz="2000" dirty="0"/>
              <a:t>Supports provider exchange of electronic health information for better care coordination</a:t>
            </a:r>
          </a:p>
          <a:p>
            <a:pPr lvl="1"/>
            <a:r>
              <a:rPr lang="en-US" sz="2000" dirty="0"/>
              <a:t>Enables more seamless/less costly health information exchange</a:t>
            </a:r>
          </a:p>
          <a:p>
            <a:pPr lvl="1"/>
            <a:r>
              <a:rPr lang="en-US" sz="2000" dirty="0"/>
              <a:t>Reduces overall provider burden through use and exchange of health care data</a:t>
            </a:r>
          </a:p>
          <a:p>
            <a:pPr lvl="1"/>
            <a:r>
              <a:rPr lang="en-US" sz="2000" dirty="0"/>
              <a:t>Promotes high quality, personalized, efficient health care</a:t>
            </a:r>
          </a:p>
          <a:p>
            <a:pPr lvl="1"/>
            <a:r>
              <a:rPr lang="en-US" sz="2000" dirty="0"/>
              <a:t>Supports real-time, data driven, clinical decision making</a:t>
            </a:r>
          </a:p>
          <a:p>
            <a:r>
              <a:rPr lang="en-US" sz="2600" dirty="0"/>
              <a:t>Search and generate reports (assessment questions &amp; response options, their attributes, and linked HIT standards)</a:t>
            </a:r>
          </a:p>
          <a:p>
            <a:r>
              <a:rPr lang="en-US" sz="2600" dirty="0"/>
              <a:t>No patient data</a:t>
            </a:r>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33E43679-41F4-42A9-991E-DF0E7652B874}"/>
              </a:ext>
            </a:extLst>
          </p:cNvPr>
          <p:cNvSpPr txBox="1"/>
          <p:nvPr/>
        </p:nvSpPr>
        <p:spPr>
          <a:xfrm>
            <a:off x="1981200" y="6046446"/>
            <a:ext cx="5858636" cy="461665"/>
          </a:xfrm>
          <a:prstGeom prst="rect">
            <a:avLst/>
          </a:prstGeom>
          <a:noFill/>
        </p:spPr>
        <p:txBody>
          <a:bodyPr wrap="square" rtlCol="0">
            <a:spAutoFit/>
          </a:bodyPr>
          <a:lstStyle/>
          <a:p>
            <a:r>
              <a:rPr lang="en-US" sz="2400" dirty="0"/>
              <a:t>Visit the DEL here: </a:t>
            </a:r>
            <a:r>
              <a:rPr lang="en-US" sz="2400" dirty="0">
                <a:hlinkClick r:id="rId2"/>
              </a:rPr>
              <a:t>https://del.cms.gov</a:t>
            </a:r>
            <a:endParaRPr lang="en-US" sz="2400" dirty="0"/>
          </a:p>
        </p:txBody>
      </p:sp>
    </p:spTree>
    <p:extLst>
      <p:ext uri="{BB962C8B-B14F-4D97-AF65-F5344CB8AC3E}">
        <p14:creationId xmlns:p14="http://schemas.microsoft.com/office/powerpoint/2010/main" val="229024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62230A-8851-4BC3-8274-74DB00FF7B74}"/>
              </a:ext>
            </a:extLst>
          </p:cNvPr>
          <p:cNvSpPr>
            <a:spLocks noGrp="1"/>
          </p:cNvSpPr>
          <p:nvPr>
            <p:ph type="sldNum" sz="quarter" idx="4"/>
          </p:nvPr>
        </p:nvSpPr>
        <p:spPr/>
        <p:txBody>
          <a:bodyPr/>
          <a:lstStyle/>
          <a:p>
            <a:fld id="{E8555075-F7D8-774D-92CE-0FFE5404D32F}" type="slidenum">
              <a:rPr lang="en-US" sz="1800" smtClean="0">
                <a:solidFill>
                  <a:prstClr val="black"/>
                </a:solidFill>
              </a:rPr>
              <a:pPr/>
              <a:t>14</a:t>
            </a:fld>
            <a:endParaRPr lang="en-US" sz="1800" dirty="0">
              <a:solidFill>
                <a:prstClr val="black"/>
              </a:solidFill>
            </a:endParaRPr>
          </a:p>
        </p:txBody>
      </p:sp>
      <p:sp>
        <p:nvSpPr>
          <p:cNvPr id="3" name="Title 2">
            <a:extLst>
              <a:ext uri="{FF2B5EF4-FFF2-40B4-BE49-F238E27FC236}">
                <a16:creationId xmlns:a16="http://schemas.microsoft.com/office/drawing/2014/main" id="{68ECCE2B-236E-45EB-941A-2438969462FA}"/>
              </a:ext>
            </a:extLst>
          </p:cNvPr>
          <p:cNvSpPr>
            <a:spLocks noGrp="1"/>
          </p:cNvSpPr>
          <p:nvPr>
            <p:ph type="title"/>
          </p:nvPr>
        </p:nvSpPr>
        <p:spPr/>
        <p:txBody>
          <a:bodyPr/>
          <a:lstStyle/>
          <a:p>
            <a:r>
              <a:rPr lang="en-US" dirty="0"/>
              <a:t>Making PAC Assessment Data Elements </a:t>
            </a:r>
            <a:br>
              <a:rPr lang="en-US" dirty="0"/>
            </a:br>
            <a:r>
              <a:rPr lang="en-US" dirty="0"/>
              <a:t>Standardized/Aligned and Interoperable</a:t>
            </a:r>
          </a:p>
        </p:txBody>
      </p:sp>
      <p:pic>
        <p:nvPicPr>
          <p:cNvPr id="5" name="Picture 4" descr="This diagram shows how four PAC assessments are aligned with each other and mapped to Health IT Content and Exchange Standards (LOINC, SNOMED-CT, C-CDA, and FHIR), which can then be used in documents such as Care Plan, Transfer Summary, Consultation Note, Referral, etc.">
            <a:extLst>
              <a:ext uri="{FF2B5EF4-FFF2-40B4-BE49-F238E27FC236}">
                <a16:creationId xmlns:a16="http://schemas.microsoft.com/office/drawing/2014/main" id="{97A9333B-69ED-4DC2-BA4B-559CC1F2B9A7}"/>
              </a:ext>
            </a:extLst>
          </p:cNvPr>
          <p:cNvPicPr>
            <a:picLocks noChangeAspect="1"/>
          </p:cNvPicPr>
          <p:nvPr/>
        </p:nvPicPr>
        <p:blipFill>
          <a:blip r:embed="rId2"/>
          <a:stretch>
            <a:fillRect/>
          </a:stretch>
        </p:blipFill>
        <p:spPr>
          <a:xfrm>
            <a:off x="-6430" y="2286000"/>
            <a:ext cx="8401638" cy="3807389"/>
          </a:xfrm>
          <a:prstGeom prst="rect">
            <a:avLst/>
          </a:prstGeom>
        </p:spPr>
      </p:pic>
      <p:sp>
        <p:nvSpPr>
          <p:cNvPr id="11" name="Speech Bubble: Oval 10" descr="Relevant interoperable assessment data (such as functional status, cognitive status, etc.) can be used to populate documents">
            <a:extLst>
              <a:ext uri="{FF2B5EF4-FFF2-40B4-BE49-F238E27FC236}">
                <a16:creationId xmlns:a16="http://schemas.microsoft.com/office/drawing/2014/main" id="{09FD1F61-1D19-41F0-B499-7A1232BFB482}"/>
              </a:ext>
            </a:extLst>
          </p:cNvPr>
          <p:cNvSpPr/>
          <p:nvPr/>
        </p:nvSpPr>
        <p:spPr>
          <a:xfrm>
            <a:off x="3048000" y="5334000"/>
            <a:ext cx="2286000" cy="1489681"/>
          </a:xfrm>
          <a:prstGeom prst="wedgeEllipseCallout">
            <a:avLst>
              <a:gd name="adj1" fmla="val 68797"/>
              <a:gd name="adj2" fmla="val -48304"/>
            </a:avLst>
          </a:prstGeom>
          <a:gradFill rotWithShape="1">
            <a:gsLst>
              <a:gs pos="0">
                <a:srgbClr val="13547D">
                  <a:tint val="100000"/>
                  <a:shade val="100000"/>
                  <a:satMod val="130000"/>
                </a:srgbClr>
              </a:gs>
              <a:gs pos="100000">
                <a:srgbClr val="13547D">
                  <a:tint val="50000"/>
                  <a:shade val="100000"/>
                  <a:satMod val="350000"/>
                </a:srgbClr>
              </a:gs>
            </a:gsLst>
            <a:lin ang="16200000" scaled="0"/>
          </a:gradFill>
          <a:ln w="9525" cap="flat" cmpd="sng" algn="ctr">
            <a:solidFill>
              <a:srgbClr val="13547D">
                <a:shade val="95000"/>
                <a:satMod val="105000"/>
              </a:srgbClr>
            </a:solidFill>
            <a:prstDash val="dash"/>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ysClr val="window" lastClr="FFFFFF"/>
                </a:solidFill>
                <a:effectLst/>
                <a:uLnTx/>
                <a:uFillTx/>
                <a:latin typeface="Arial" panose="020B0604020202020204" pitchFamily="34" charset="0"/>
                <a:ea typeface="+mn-ea"/>
                <a:cs typeface="Arial" panose="020B0604020202020204" pitchFamily="34" charset="0"/>
              </a:rPr>
              <a:t>Relevant interoperable assessment data (such as functional status, cognitive status, etc.) can be used to populate documents</a:t>
            </a:r>
          </a:p>
        </p:txBody>
      </p:sp>
      <p:graphicFrame>
        <p:nvGraphicFramePr>
          <p:cNvPr id="7" name="Table 6" descr="This table shows the five PAC settings and their associated CMS assessments. ">
            <a:extLst>
              <a:ext uri="{FF2B5EF4-FFF2-40B4-BE49-F238E27FC236}">
                <a16:creationId xmlns:a16="http://schemas.microsoft.com/office/drawing/2014/main" id="{19457764-71BC-4FE8-846D-B0E65828AD64}"/>
              </a:ext>
            </a:extLst>
          </p:cNvPr>
          <p:cNvGraphicFramePr>
            <a:graphicFrameLocks noGrp="1"/>
          </p:cNvGraphicFramePr>
          <p:nvPr>
            <p:extLst>
              <p:ext uri="{D42A27DB-BD31-4B8C-83A1-F6EECF244321}">
                <p14:modId xmlns:p14="http://schemas.microsoft.com/office/powerpoint/2010/main" val="2489744108"/>
              </p:ext>
            </p:extLst>
          </p:nvPr>
        </p:nvGraphicFramePr>
        <p:xfrm>
          <a:off x="5715000" y="1497837"/>
          <a:ext cx="3429000" cy="2998712"/>
        </p:xfrm>
        <a:graphic>
          <a:graphicData uri="http://schemas.openxmlformats.org/drawingml/2006/table">
            <a:tbl>
              <a:tblPr firstRow="1" bandRow="1">
                <a:tableStyleId>{073A0DAA-6AF3-43AB-8588-CEC1D06C72B9}</a:tableStyleId>
              </a:tblPr>
              <a:tblGrid>
                <a:gridCol w="1714500">
                  <a:extLst>
                    <a:ext uri="{9D8B030D-6E8A-4147-A177-3AD203B41FA5}">
                      <a16:colId xmlns:a16="http://schemas.microsoft.com/office/drawing/2014/main" val="3161247743"/>
                    </a:ext>
                  </a:extLst>
                </a:gridCol>
                <a:gridCol w="1714500">
                  <a:extLst>
                    <a:ext uri="{9D8B030D-6E8A-4147-A177-3AD203B41FA5}">
                      <a16:colId xmlns:a16="http://schemas.microsoft.com/office/drawing/2014/main" val="1812685636"/>
                    </a:ext>
                  </a:extLst>
                </a:gridCol>
              </a:tblGrid>
              <a:tr h="206921">
                <a:tc>
                  <a:txBody>
                    <a:bodyPr/>
                    <a:lstStyle/>
                    <a:p>
                      <a:pPr marL="0" marR="0" algn="ctr" fontAlgn="t">
                        <a:lnSpc>
                          <a:spcPts val="1800"/>
                        </a:lnSpc>
                        <a:spcBef>
                          <a:spcPts val="0"/>
                        </a:spcBef>
                        <a:spcAft>
                          <a:spcPts val="0"/>
                        </a:spcAft>
                      </a:pPr>
                      <a:r>
                        <a:rPr lang="en-US" sz="1200" dirty="0">
                          <a:effectLst/>
                        </a:rPr>
                        <a:t>PAC</a:t>
                      </a:r>
                      <a:r>
                        <a:rPr lang="en-US" sz="1200" baseline="0" dirty="0">
                          <a:effectLst/>
                        </a:rPr>
                        <a:t> </a:t>
                      </a:r>
                      <a:r>
                        <a:rPr lang="en-US" sz="1200" dirty="0">
                          <a:effectLst/>
                        </a:rPr>
                        <a:t>Setting</a:t>
                      </a: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algn="ctr" fontAlgn="t">
                        <a:lnSpc>
                          <a:spcPts val="1800"/>
                        </a:lnSpc>
                        <a:spcBef>
                          <a:spcPts val="0"/>
                        </a:spcBef>
                        <a:spcAft>
                          <a:spcPts val="0"/>
                        </a:spcAft>
                      </a:pPr>
                      <a:r>
                        <a:rPr lang="en-US" sz="1200" dirty="0">
                          <a:effectLst/>
                        </a:rPr>
                        <a:t>CMS Assessment</a:t>
                      </a: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2897925564"/>
                  </a:ext>
                </a:extLst>
              </a:tr>
              <a:tr h="645482">
                <a:tc>
                  <a:txBody>
                    <a:bodyPr/>
                    <a:lstStyle/>
                    <a:p>
                      <a:pPr marL="0" marR="0" fontAlgn="t">
                        <a:lnSpc>
                          <a:spcPts val="1800"/>
                        </a:lnSpc>
                        <a:spcBef>
                          <a:spcPts val="0"/>
                        </a:spcBef>
                        <a:spcAft>
                          <a:spcPts val="0"/>
                        </a:spcAft>
                      </a:pPr>
                      <a:r>
                        <a:rPr lang="en-US" sz="1200" dirty="0">
                          <a:effectLst/>
                        </a:rPr>
                        <a:t>Long-term Care Hospitals (LTCHs)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LTCH Continuity Assessment Record &amp; Evaluation (CARE) Data Set (LCDS)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3432597066"/>
                  </a:ext>
                </a:extLst>
              </a:tr>
              <a:tr h="645482">
                <a:tc>
                  <a:txBody>
                    <a:bodyPr/>
                    <a:lstStyle/>
                    <a:p>
                      <a:pPr marL="0" marR="0" fontAlgn="t">
                        <a:lnSpc>
                          <a:spcPts val="1800"/>
                        </a:lnSpc>
                        <a:spcBef>
                          <a:spcPts val="0"/>
                        </a:spcBef>
                        <a:spcAft>
                          <a:spcPts val="0"/>
                        </a:spcAft>
                      </a:pPr>
                      <a:r>
                        <a:rPr lang="en-US" sz="1200" dirty="0">
                          <a:effectLst/>
                        </a:rPr>
                        <a:t>Skilled Nursing Facilities (SNFs)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Resident Assessment Instrument (RAI) Minimum Data Set (MDS)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689623758"/>
                  </a:ext>
                </a:extLst>
              </a:tr>
              <a:tr h="484112">
                <a:tc>
                  <a:txBody>
                    <a:bodyPr/>
                    <a:lstStyle/>
                    <a:p>
                      <a:pPr marL="0" marR="0" fontAlgn="t">
                        <a:lnSpc>
                          <a:spcPts val="1800"/>
                        </a:lnSpc>
                        <a:spcBef>
                          <a:spcPts val="0"/>
                        </a:spcBef>
                        <a:spcAft>
                          <a:spcPts val="0"/>
                        </a:spcAft>
                      </a:pPr>
                      <a:r>
                        <a:rPr lang="en-US" sz="1200" dirty="0">
                          <a:effectLst/>
                        </a:rPr>
                        <a:t>Home Health Agencies (HHAs)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Outcome and Assessment Information Set (OASIS)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278875551"/>
                  </a:ext>
                </a:extLst>
              </a:tr>
              <a:tr h="413843">
                <a:tc>
                  <a:txBody>
                    <a:bodyPr/>
                    <a:lstStyle/>
                    <a:p>
                      <a:pPr marL="0" marR="0" fontAlgn="t">
                        <a:lnSpc>
                          <a:spcPts val="1800"/>
                        </a:lnSpc>
                        <a:spcBef>
                          <a:spcPts val="0"/>
                        </a:spcBef>
                        <a:spcAft>
                          <a:spcPts val="0"/>
                        </a:spcAft>
                      </a:pPr>
                      <a:r>
                        <a:rPr lang="en-US" sz="1200" dirty="0">
                          <a:effectLst/>
                        </a:rPr>
                        <a:t>Inpatient Rehabilitation Facilities (IRFs)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IRF patient assessment instrument (IRF-PAI)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3422989506"/>
                  </a:ext>
                </a:extLst>
              </a:tr>
              <a:tr h="206921">
                <a:tc>
                  <a:txBody>
                    <a:bodyPr/>
                    <a:lstStyle/>
                    <a:p>
                      <a:pPr marL="0" marR="0" fontAlgn="t">
                        <a:lnSpc>
                          <a:spcPts val="1800"/>
                        </a:lnSpc>
                        <a:spcBef>
                          <a:spcPts val="0"/>
                        </a:spcBef>
                        <a:spcAft>
                          <a:spcPts val="0"/>
                        </a:spcAft>
                      </a:pPr>
                      <a:r>
                        <a:rPr lang="en-US" sz="1200" dirty="0">
                          <a:effectLst/>
                        </a:rPr>
                        <a:t>Hospices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Hospice Item Set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1911977201"/>
                  </a:ext>
                </a:extLst>
              </a:tr>
            </a:tbl>
          </a:graphicData>
        </a:graphic>
      </p:graphicFrame>
      <p:sp>
        <p:nvSpPr>
          <p:cNvPr id="6" name="TextBox 5">
            <a:extLst>
              <a:ext uri="{FF2B5EF4-FFF2-40B4-BE49-F238E27FC236}">
                <a16:creationId xmlns:a16="http://schemas.microsoft.com/office/drawing/2014/main" id="{6A4F584B-032F-4CF6-A278-B40009318185}"/>
              </a:ext>
            </a:extLst>
          </p:cNvPr>
          <p:cNvSpPr txBox="1"/>
          <p:nvPr/>
        </p:nvSpPr>
        <p:spPr>
          <a:xfrm>
            <a:off x="0" y="6412468"/>
            <a:ext cx="2499852" cy="369332"/>
          </a:xfrm>
          <a:prstGeom prst="rect">
            <a:avLst/>
          </a:prstGeom>
          <a:noFill/>
        </p:spPr>
        <p:txBody>
          <a:bodyPr wrap="none" rtlCol="0">
            <a:spAutoFit/>
          </a:bodyPr>
          <a:lstStyle/>
          <a:p>
            <a:r>
              <a:rPr lang="en-US" dirty="0"/>
              <a:t>Source: RTI International</a:t>
            </a:r>
          </a:p>
        </p:txBody>
      </p:sp>
    </p:spTree>
    <p:extLst>
      <p:ext uri="{BB962C8B-B14F-4D97-AF65-F5344CB8AC3E}">
        <p14:creationId xmlns:p14="http://schemas.microsoft.com/office/powerpoint/2010/main" val="281340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077200" y="6302366"/>
            <a:ext cx="685800" cy="323165"/>
          </a:xfrm>
          <a:prstGeom prst="rect">
            <a:avLst/>
          </a:prstGeom>
        </p:spPr>
        <p:txBody>
          <a:bodyPr/>
          <a:lstStyle/>
          <a:p>
            <a:fld id="{22FFB6AE-E1BF-994E-8E90-6BA7B36DE5DD}" type="slidenum">
              <a:rPr lang="en-US" sz="1800" smtClean="0"/>
              <a:t>15</a:t>
            </a:fld>
            <a:endParaRPr lang="en-US" sz="1800" dirty="0"/>
          </a:p>
        </p:txBody>
      </p:sp>
      <p:sp>
        <p:nvSpPr>
          <p:cNvPr id="2" name="Title 1"/>
          <p:cNvSpPr>
            <a:spLocks noGrp="1"/>
          </p:cNvSpPr>
          <p:nvPr>
            <p:ph type="title"/>
          </p:nvPr>
        </p:nvSpPr>
        <p:spPr>
          <a:xfrm>
            <a:off x="-4916" y="-1"/>
            <a:ext cx="9148916" cy="1362921"/>
          </a:xfrm>
        </p:spPr>
        <p:txBody>
          <a:bodyPr>
            <a:noAutofit/>
          </a:bodyPr>
          <a:lstStyle/>
          <a:p>
            <a:r>
              <a:rPr lang="en-US" dirty="0">
                <a:cs typeface="Arial" panose="020B0604020202020204" pitchFamily="34" charset="0"/>
              </a:rPr>
              <a:t>SNF &amp; HHA EHR Adoption </a:t>
            </a:r>
            <a:br>
              <a:rPr lang="en-US" dirty="0">
                <a:cs typeface="Arial" panose="020B0604020202020204" pitchFamily="34" charset="0"/>
              </a:rPr>
            </a:br>
            <a:r>
              <a:rPr lang="en-US" dirty="0">
                <a:cs typeface="Arial" panose="020B0604020202020204" pitchFamily="34" charset="0"/>
              </a:rPr>
              <a:t>and Interoperability in 2017</a:t>
            </a:r>
          </a:p>
        </p:txBody>
      </p:sp>
      <p:sp>
        <p:nvSpPr>
          <p:cNvPr id="3" name="Content Placeholder 2"/>
          <p:cNvSpPr>
            <a:spLocks noGrp="1"/>
          </p:cNvSpPr>
          <p:nvPr>
            <p:ph idx="1"/>
          </p:nvPr>
        </p:nvSpPr>
        <p:spPr>
          <a:xfrm>
            <a:off x="803357" y="1679505"/>
            <a:ext cx="7532370" cy="3783425"/>
          </a:xfrm>
        </p:spPr>
        <p:txBody>
          <a:bodyPr>
            <a:normAutofit/>
          </a:bodyPr>
          <a:lstStyle/>
          <a:p>
            <a:r>
              <a:rPr lang="en-US" sz="1800" dirty="0"/>
              <a:t>EHR adoption rates were higher among HHAs compared to SNFs in 2017 </a:t>
            </a:r>
          </a:p>
        </p:txBody>
      </p:sp>
      <p:graphicFrame>
        <p:nvGraphicFramePr>
          <p:cNvPr id="14" name="Content Placeholder 4" descr="Pie chart showing HHA adoption rates for 2017. 78%* EHR; 22% No EHR"/>
          <p:cNvGraphicFramePr>
            <a:graphicFrameLocks noChangeAspect="1"/>
          </p:cNvGraphicFramePr>
          <p:nvPr>
            <p:extLst>
              <p:ext uri="{D42A27DB-BD31-4B8C-83A1-F6EECF244321}">
                <p14:modId xmlns:p14="http://schemas.microsoft.com/office/powerpoint/2010/main" val="3738741627"/>
              </p:ext>
            </p:extLst>
          </p:nvPr>
        </p:nvGraphicFramePr>
        <p:xfrm>
          <a:off x="1735446" y="2251633"/>
          <a:ext cx="2437049" cy="21792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descr="Pie chart showing SNF adoption rates for 2017. 66% EHR; 34% No EHR"/>
          <p:cNvGraphicFramePr>
            <a:graphicFrameLocks noChangeAspect="1"/>
          </p:cNvGraphicFramePr>
          <p:nvPr>
            <p:extLst>
              <p:ext uri="{D42A27DB-BD31-4B8C-83A1-F6EECF244321}">
                <p14:modId xmlns:p14="http://schemas.microsoft.com/office/powerpoint/2010/main" val="1495554671"/>
              </p:ext>
            </p:extLst>
          </p:nvPr>
        </p:nvGraphicFramePr>
        <p:xfrm>
          <a:off x="5167330" y="2244928"/>
          <a:ext cx="2203058" cy="2185976"/>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950425" y="4342532"/>
            <a:ext cx="7636514" cy="369332"/>
          </a:xfrm>
          <a:prstGeom prst="rect">
            <a:avLst/>
          </a:prstGeom>
          <a:noFill/>
        </p:spPr>
        <p:txBody>
          <a:bodyPr wrap="none" rtlCol="0">
            <a:spAutoFit/>
          </a:bodyPr>
          <a:lstStyle/>
          <a:p>
            <a:pPr marL="257175" indent="-257175">
              <a:buFont typeface="Arial" panose="020B0604020202020204" pitchFamily="34" charset="0"/>
              <a:buChar char="•"/>
            </a:pPr>
            <a:r>
              <a:rPr lang="en-US" dirty="0"/>
              <a:t>HHAs are more likely than SNFs to engage in each domain of interoperability</a:t>
            </a:r>
            <a:r>
              <a:rPr lang="en-US" sz="1500" dirty="0">
                <a:solidFill>
                  <a:schemeClr val="tx2"/>
                </a:solidFill>
              </a:rPr>
              <a:t>.</a:t>
            </a:r>
          </a:p>
        </p:txBody>
      </p:sp>
      <p:graphicFrame>
        <p:nvGraphicFramePr>
          <p:cNvPr id="10" name="Content Placeholder 4" descr="Series of graphs detailing HHS vs SNF for various categories. Find: 41%* HHA, 27%SNF. Send: 52%* HHA, 41% SNF. Receive: 53%* HHA, 41% SNF. Integrate: 36%* HHA, 18% SNF. Outside Info Available: 55%* HHA, 48% SNF."/>
          <p:cNvGraphicFramePr>
            <a:graphicFrameLocks/>
          </p:cNvGraphicFramePr>
          <p:nvPr>
            <p:extLst>
              <p:ext uri="{D42A27DB-BD31-4B8C-83A1-F6EECF244321}">
                <p14:modId xmlns:p14="http://schemas.microsoft.com/office/powerpoint/2010/main" val="1666641024"/>
              </p:ext>
            </p:extLst>
          </p:nvPr>
        </p:nvGraphicFramePr>
        <p:xfrm>
          <a:off x="1786580" y="4665697"/>
          <a:ext cx="5565924" cy="1781020"/>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p:cNvSpPr txBox="1"/>
          <p:nvPr/>
        </p:nvSpPr>
        <p:spPr>
          <a:xfrm>
            <a:off x="381000" y="6446717"/>
            <a:ext cx="7848600" cy="207749"/>
          </a:xfrm>
          <a:prstGeom prst="rect">
            <a:avLst/>
          </a:prstGeom>
          <a:noFill/>
        </p:spPr>
        <p:txBody>
          <a:bodyPr wrap="square" rtlCol="0">
            <a:spAutoFit/>
          </a:bodyPr>
          <a:lstStyle/>
          <a:p>
            <a:r>
              <a:rPr lang="en-US" sz="750" dirty="0">
                <a:hlinkClick r:id="rId6"/>
              </a:rPr>
              <a:t>https://www.healthit.gov/sites/default/files/page/2018-11/Electronic-Health-Record-Adoption-and-Interoperability-among-U.S.-Skilled-Nursing-Facilities-and-Home-Health-Agencies-in-2017.pdf</a:t>
            </a:r>
            <a:endParaRPr lang="en-US" sz="750" dirty="0"/>
          </a:p>
        </p:txBody>
      </p:sp>
    </p:spTree>
    <p:extLst>
      <p:ext uri="{BB962C8B-B14F-4D97-AF65-F5344CB8AC3E}">
        <p14:creationId xmlns:p14="http://schemas.microsoft.com/office/powerpoint/2010/main" val="533356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C9FD4E-30CB-4400-ABCD-6D1DF17C3309}"/>
              </a:ext>
            </a:extLst>
          </p:cNvPr>
          <p:cNvSpPr>
            <a:spLocks noGrp="1"/>
          </p:cNvSpPr>
          <p:nvPr>
            <p:ph type="sldNum" sz="quarter" idx="4"/>
          </p:nvPr>
        </p:nvSpPr>
        <p:spPr/>
        <p:txBody>
          <a:bodyPr/>
          <a:lstStyle/>
          <a:p>
            <a:fld id="{E8555075-F7D8-774D-92CE-0FFE5404D32F}" type="slidenum">
              <a:rPr lang="en-US" sz="1800" smtClean="0">
                <a:solidFill>
                  <a:prstClr val="black"/>
                </a:solidFill>
              </a:rPr>
              <a:pPr/>
              <a:t>16</a:t>
            </a:fld>
            <a:endParaRPr lang="en-US" sz="1800" dirty="0">
              <a:solidFill>
                <a:prstClr val="black"/>
              </a:solidFill>
            </a:endParaRPr>
          </a:p>
        </p:txBody>
      </p:sp>
      <p:sp>
        <p:nvSpPr>
          <p:cNvPr id="3" name="Title 2">
            <a:extLst>
              <a:ext uri="{FF2B5EF4-FFF2-40B4-BE49-F238E27FC236}">
                <a16:creationId xmlns:a16="http://schemas.microsoft.com/office/drawing/2014/main" id="{CFAAD99B-C488-4A6E-BD36-06286291DBCC}"/>
              </a:ext>
            </a:extLst>
          </p:cNvPr>
          <p:cNvSpPr>
            <a:spLocks noGrp="1"/>
          </p:cNvSpPr>
          <p:nvPr>
            <p:ph type="title"/>
          </p:nvPr>
        </p:nvSpPr>
        <p:spPr/>
        <p:txBody>
          <a:bodyPr/>
          <a:lstStyle/>
          <a:p>
            <a:r>
              <a:rPr lang="en-US" dirty="0"/>
              <a:t>PAC Interoperability Challenges</a:t>
            </a:r>
          </a:p>
        </p:txBody>
      </p:sp>
      <p:pic>
        <p:nvPicPr>
          <p:cNvPr id="5" name="Picture 4" descr="Graphic identifies the number of citations that referenced common PAC interoperability challenges.&#10;Lack of Incentives: 10 citations &#10;Lack of Standards / Consistent Use of Standards: 9 Citations &#10;Not Understanding Value of Interoperability: 8 Citations &#10;Lack of Formalized Workflows: 7 Citations &#10;Changing Payment Models: 6 Citations &#10;Data Exchange Between EHR Systems is Poor: 5 Citations &#10;Lack of Data Transparency: 5 Citations &#10;Meeting CMS Regulations Diverts Resources: 5 Citations &#10;Staff Turnover in PAC Facilities is High: 4 Citations &#10;Practicing Physicians Not Involved Enough: 3 Citations &#10;Accessibility Problematic for Some Patients: 2 Citations &#10;Use of PAC Facilities is High and Increasing: 2 Citations &#10;Poor Internet Connectivity: 1 Citation &#10;Patient Matching is Difficult, Inaccurate: 1 Citation &#10;Ambulatory Care Data is Not Timely: 1 Citation &#10;Assisted Living Slow to Adopt EHRs: 1 Citation &#10;No Health IT at Senior Housing: 1 Citation  &#10;">
            <a:extLst>
              <a:ext uri="{FF2B5EF4-FFF2-40B4-BE49-F238E27FC236}">
                <a16:creationId xmlns:a16="http://schemas.microsoft.com/office/drawing/2014/main" id="{23E1F5C9-D590-4780-9F15-44D3CDEC15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885" y="1549400"/>
            <a:ext cx="6990229" cy="5198081"/>
          </a:xfrm>
          <a:prstGeom prst="rect">
            <a:avLst/>
          </a:prstGeom>
          <a:noFill/>
        </p:spPr>
      </p:pic>
    </p:spTree>
    <p:extLst>
      <p:ext uri="{BB962C8B-B14F-4D97-AF65-F5344CB8AC3E}">
        <p14:creationId xmlns:p14="http://schemas.microsoft.com/office/powerpoint/2010/main" val="1315821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C2859D-F4C3-4B66-B473-7D0E2EE213BA}"/>
              </a:ext>
            </a:extLst>
          </p:cNvPr>
          <p:cNvSpPr>
            <a:spLocks noGrp="1"/>
          </p:cNvSpPr>
          <p:nvPr>
            <p:ph type="sldNum" sz="quarter" idx="4"/>
          </p:nvPr>
        </p:nvSpPr>
        <p:spPr/>
        <p:txBody>
          <a:bodyPr/>
          <a:lstStyle/>
          <a:p>
            <a:fld id="{E8555075-F7D8-774D-92CE-0FFE5404D32F}" type="slidenum">
              <a:rPr lang="en-US" sz="1800" smtClean="0">
                <a:solidFill>
                  <a:prstClr val="black"/>
                </a:solidFill>
              </a:rPr>
              <a:pPr/>
              <a:t>17</a:t>
            </a:fld>
            <a:endParaRPr lang="en-US" dirty="0">
              <a:solidFill>
                <a:prstClr val="black"/>
              </a:solidFill>
            </a:endParaRPr>
          </a:p>
        </p:txBody>
      </p:sp>
      <p:sp>
        <p:nvSpPr>
          <p:cNvPr id="3" name="Title 2">
            <a:extLst>
              <a:ext uri="{FF2B5EF4-FFF2-40B4-BE49-F238E27FC236}">
                <a16:creationId xmlns:a16="http://schemas.microsoft.com/office/drawing/2014/main" id="{21435874-A93C-4DB2-ADBE-9A32AD4DB90A}"/>
              </a:ext>
            </a:extLst>
          </p:cNvPr>
          <p:cNvSpPr>
            <a:spLocks noGrp="1"/>
          </p:cNvSpPr>
          <p:nvPr>
            <p:ph type="title"/>
          </p:nvPr>
        </p:nvSpPr>
        <p:spPr/>
        <p:txBody>
          <a:bodyPr/>
          <a:lstStyle/>
          <a:p>
            <a:r>
              <a:rPr lang="en-US" dirty="0"/>
              <a:t>PAC Interoperability Use Cases</a:t>
            </a:r>
          </a:p>
        </p:txBody>
      </p:sp>
      <p:pic>
        <p:nvPicPr>
          <p:cNvPr id="5" name="Picture 4" descr="Graphic identifies the number of citations that included common PAC interoperability use cases. &#10;Transition of Care Referrals: 13 Citations&#10;Care Coordination: 12 Citations&#10;Changing Provider/Patient Relationship: 4 Citations&#10;Admission/Discharge Notification: 4 Citations&#10;Provider Engagement: 3 Citations&#10;Exchanging Quality Measures: 2 Citations&#10;Advanced Directives: 2 Citations&#10;Population Health Management: 2 Citations&#10;Clinical Decision Support: 1 Citation">
            <a:extLst>
              <a:ext uri="{FF2B5EF4-FFF2-40B4-BE49-F238E27FC236}">
                <a16:creationId xmlns:a16="http://schemas.microsoft.com/office/drawing/2014/main" id="{6F03A925-BA67-41C9-8999-E5678C94EB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686800" cy="4477356"/>
          </a:xfrm>
          <a:prstGeom prst="rect">
            <a:avLst/>
          </a:prstGeom>
          <a:noFill/>
        </p:spPr>
      </p:pic>
    </p:spTree>
    <p:extLst>
      <p:ext uri="{BB962C8B-B14F-4D97-AF65-F5344CB8AC3E}">
        <p14:creationId xmlns:p14="http://schemas.microsoft.com/office/powerpoint/2010/main" val="1004499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F9F727-8226-4F56-B9F5-50AF3D53821A}"/>
              </a:ext>
            </a:extLst>
          </p:cNvPr>
          <p:cNvSpPr>
            <a:spLocks noGrp="1"/>
          </p:cNvSpPr>
          <p:nvPr>
            <p:ph type="sldNum" sz="quarter" idx="4"/>
          </p:nvPr>
        </p:nvSpPr>
        <p:spPr/>
        <p:txBody>
          <a:bodyPr/>
          <a:lstStyle/>
          <a:p>
            <a:fld id="{E8555075-F7D8-774D-92CE-0FFE5404D32F}" type="slidenum">
              <a:rPr lang="en-US" sz="1800" smtClean="0">
                <a:solidFill>
                  <a:prstClr val="black"/>
                </a:solidFill>
              </a:rPr>
              <a:pPr/>
              <a:t>18</a:t>
            </a:fld>
            <a:endParaRPr lang="en-US" dirty="0">
              <a:solidFill>
                <a:prstClr val="black"/>
              </a:solidFill>
            </a:endParaRPr>
          </a:p>
        </p:txBody>
      </p:sp>
      <p:sp>
        <p:nvSpPr>
          <p:cNvPr id="3" name="Title 2">
            <a:extLst>
              <a:ext uri="{FF2B5EF4-FFF2-40B4-BE49-F238E27FC236}">
                <a16:creationId xmlns:a16="http://schemas.microsoft.com/office/drawing/2014/main" id="{D0629694-A296-4468-9F5B-C9682D495673}"/>
              </a:ext>
            </a:extLst>
          </p:cNvPr>
          <p:cNvSpPr>
            <a:spLocks noGrp="1"/>
          </p:cNvSpPr>
          <p:nvPr>
            <p:ph type="title"/>
          </p:nvPr>
        </p:nvSpPr>
        <p:spPr>
          <a:xfrm>
            <a:off x="0" y="0"/>
            <a:ext cx="9144000" cy="1417638"/>
          </a:xfrm>
        </p:spPr>
        <p:txBody>
          <a:bodyPr/>
          <a:lstStyle/>
          <a:p>
            <a:r>
              <a:rPr lang="en-US" dirty="0"/>
              <a:t>PACIO Project</a:t>
            </a:r>
          </a:p>
        </p:txBody>
      </p:sp>
      <p:sp>
        <p:nvSpPr>
          <p:cNvPr id="2" name="TextBox 1">
            <a:extLst>
              <a:ext uri="{FF2B5EF4-FFF2-40B4-BE49-F238E27FC236}">
                <a16:creationId xmlns:a16="http://schemas.microsoft.com/office/drawing/2014/main" id="{9F6E6707-34A1-3741-9EED-6EC2D4CAA661}"/>
              </a:ext>
            </a:extLst>
          </p:cNvPr>
          <p:cNvSpPr txBox="1"/>
          <p:nvPr/>
        </p:nvSpPr>
        <p:spPr>
          <a:xfrm>
            <a:off x="121186" y="1721317"/>
            <a:ext cx="8582927" cy="646331"/>
          </a:xfrm>
          <a:prstGeom prst="rect">
            <a:avLst/>
          </a:prstGeom>
          <a:noFill/>
        </p:spPr>
        <p:txBody>
          <a:bodyPr wrap="none" rtlCol="0">
            <a:spAutoFit/>
          </a:bodyPr>
          <a:lstStyle/>
          <a:p>
            <a:r>
              <a:rPr lang="en-US" dirty="0"/>
              <a:t>The PACIO Project is a collaborative effort to advance interoperable health data exchange </a:t>
            </a:r>
          </a:p>
          <a:p>
            <a:r>
              <a:rPr lang="en-US" dirty="0"/>
              <a:t>between post-acute care providers, patients, and other key stakeholders.</a:t>
            </a:r>
          </a:p>
        </p:txBody>
      </p:sp>
      <p:pic>
        <p:nvPicPr>
          <p:cNvPr id="44" name="Picture 43" descr="Collection of all PACIO collaborators. ">
            <a:extLst>
              <a:ext uri="{FF2B5EF4-FFF2-40B4-BE49-F238E27FC236}">
                <a16:creationId xmlns:a16="http://schemas.microsoft.com/office/drawing/2014/main" id="{7CC24251-EB70-40A1-96A0-08A3D597F26B}"/>
              </a:ext>
            </a:extLst>
          </p:cNvPr>
          <p:cNvPicPr>
            <a:picLocks noChangeAspect="1"/>
          </p:cNvPicPr>
          <p:nvPr/>
        </p:nvPicPr>
        <p:blipFill>
          <a:blip r:embed="rId3"/>
          <a:stretch>
            <a:fillRect/>
          </a:stretch>
        </p:blipFill>
        <p:spPr>
          <a:xfrm>
            <a:off x="669962" y="2426528"/>
            <a:ext cx="7804074" cy="3683858"/>
          </a:xfrm>
          <a:prstGeom prst="rect">
            <a:avLst/>
          </a:prstGeom>
        </p:spPr>
      </p:pic>
      <p:sp>
        <p:nvSpPr>
          <p:cNvPr id="5" name="TextBox 4">
            <a:extLst>
              <a:ext uri="{FF2B5EF4-FFF2-40B4-BE49-F238E27FC236}">
                <a16:creationId xmlns:a16="http://schemas.microsoft.com/office/drawing/2014/main" id="{FB0BC140-A452-B046-889D-8B4FAA17340B}"/>
              </a:ext>
            </a:extLst>
          </p:cNvPr>
          <p:cNvSpPr txBox="1"/>
          <p:nvPr/>
        </p:nvSpPr>
        <p:spPr>
          <a:xfrm>
            <a:off x="3037156" y="6223344"/>
            <a:ext cx="3069686" cy="738664"/>
          </a:xfrm>
          <a:prstGeom prst="rect">
            <a:avLst/>
          </a:prstGeom>
          <a:noFill/>
        </p:spPr>
        <p:txBody>
          <a:bodyPr wrap="none" rtlCol="0">
            <a:spAutoFit/>
          </a:bodyPr>
          <a:lstStyle/>
          <a:p>
            <a:r>
              <a:rPr lang="en-US" sz="2400" dirty="0">
                <a:hlinkClick r:id="rId4"/>
              </a:rPr>
              <a:t>http://pacioproject.org</a:t>
            </a:r>
            <a:endParaRPr lang="en-US" sz="2400" dirty="0"/>
          </a:p>
          <a:p>
            <a:endParaRPr lang="en-US" dirty="0"/>
          </a:p>
        </p:txBody>
      </p:sp>
    </p:spTree>
    <p:extLst>
      <p:ext uri="{BB962C8B-B14F-4D97-AF65-F5344CB8AC3E}">
        <p14:creationId xmlns:p14="http://schemas.microsoft.com/office/powerpoint/2010/main" val="233022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a:extLst>
              <a:ext uri="{FF2B5EF4-FFF2-40B4-BE49-F238E27FC236}">
                <a16:creationId xmlns:a16="http://schemas.microsoft.com/office/drawing/2014/main" id="{B92CBC7E-52BA-4BFF-84B5-6AD91DE16EA4}"/>
              </a:ext>
            </a:extLst>
          </p:cNvPr>
          <p:cNvSpPr>
            <a:spLocks noGrp="1"/>
          </p:cNvSpPr>
          <p:nvPr>
            <p:ph type="sldNum" sz="quarter" idx="4"/>
          </p:nvPr>
        </p:nvSpPr>
        <p:spPr>
          <a:xfrm>
            <a:off x="7974525" y="6382356"/>
            <a:ext cx="990600" cy="365125"/>
          </a:xfrm>
        </p:spPr>
        <p:txBody>
          <a:bodyPr/>
          <a:lstStyle/>
          <a:p>
            <a:fld id="{E8555075-F7D8-774D-92CE-0FFE5404D32F}" type="slidenum">
              <a:rPr lang="en-US" sz="1800" smtClean="0">
                <a:solidFill>
                  <a:prstClr val="black"/>
                </a:solidFill>
              </a:rPr>
              <a:pPr/>
              <a:t>19</a:t>
            </a:fld>
            <a:endParaRPr lang="en-US" sz="1800" dirty="0">
              <a:solidFill>
                <a:prstClr val="black"/>
              </a:solidFill>
            </a:endParaRPr>
          </a:p>
        </p:txBody>
      </p:sp>
      <p:sp>
        <p:nvSpPr>
          <p:cNvPr id="2" name="Title 1">
            <a:extLst>
              <a:ext uri="{FF2B5EF4-FFF2-40B4-BE49-F238E27FC236}">
                <a16:creationId xmlns:a16="http://schemas.microsoft.com/office/drawing/2014/main" id="{2D875867-1648-0A4B-822A-C6452F920BD3}"/>
              </a:ext>
            </a:extLst>
          </p:cNvPr>
          <p:cNvSpPr>
            <a:spLocks noGrp="1"/>
          </p:cNvSpPr>
          <p:nvPr>
            <p:ph type="title"/>
          </p:nvPr>
        </p:nvSpPr>
        <p:spPr>
          <a:xfrm>
            <a:off x="0" y="0"/>
            <a:ext cx="9144000" cy="1417638"/>
          </a:xfrm>
        </p:spPr>
        <p:txBody>
          <a:bodyPr/>
          <a:lstStyle/>
          <a:p>
            <a:r>
              <a:rPr lang="en-US" dirty="0"/>
              <a:t>PACIO Project Use Cases</a:t>
            </a:r>
          </a:p>
        </p:txBody>
      </p:sp>
      <p:grpSp>
        <p:nvGrpSpPr>
          <p:cNvPr id="4" name="Group 3" descr="Graphic showing the relationships between Patient/Provider, Care Settings, Assessments, Data Element Library">
            <a:extLst>
              <a:ext uri="{FF2B5EF4-FFF2-40B4-BE49-F238E27FC236}">
                <a16:creationId xmlns:a16="http://schemas.microsoft.com/office/drawing/2014/main" id="{97D5E219-A502-314F-95B6-154BD3FDCD96}"/>
              </a:ext>
            </a:extLst>
          </p:cNvPr>
          <p:cNvGrpSpPr/>
          <p:nvPr/>
        </p:nvGrpSpPr>
        <p:grpSpPr>
          <a:xfrm>
            <a:off x="381000" y="2445742"/>
            <a:ext cx="5458595" cy="3554024"/>
            <a:chOff x="1827863" y="2228851"/>
            <a:chExt cx="5546633" cy="3618969"/>
          </a:xfrm>
        </p:grpSpPr>
        <p:pic>
          <p:nvPicPr>
            <p:cNvPr id="8" name="Picture 7">
              <a:extLst>
                <a:ext uri="{FF2B5EF4-FFF2-40B4-BE49-F238E27FC236}">
                  <a16:creationId xmlns:a16="http://schemas.microsoft.com/office/drawing/2014/main" id="{5918F0BC-C394-F84E-8E85-9CE51E6D8691}"/>
                </a:ext>
              </a:extLst>
            </p:cNvPr>
            <p:cNvPicPr>
              <a:picLocks noChangeAspect="1"/>
            </p:cNvPicPr>
            <p:nvPr/>
          </p:nvPicPr>
          <p:blipFill>
            <a:blip r:embed="rId2"/>
            <a:stretch>
              <a:fillRect/>
            </a:stretch>
          </p:blipFill>
          <p:spPr>
            <a:xfrm>
              <a:off x="4149840" y="2228851"/>
              <a:ext cx="844319" cy="844319"/>
            </a:xfrm>
            <a:prstGeom prst="rect">
              <a:avLst/>
            </a:prstGeom>
          </p:spPr>
        </p:pic>
        <p:pic>
          <p:nvPicPr>
            <p:cNvPr id="10" name="Picture 9" descr="A close up of a sign&#10;&#10;Description automatically generated">
              <a:extLst>
                <a:ext uri="{FF2B5EF4-FFF2-40B4-BE49-F238E27FC236}">
                  <a16:creationId xmlns:a16="http://schemas.microsoft.com/office/drawing/2014/main" id="{3CD09A7A-D526-1C48-BD32-A38242C99C08}"/>
                </a:ext>
              </a:extLst>
            </p:cNvPr>
            <p:cNvPicPr>
              <a:picLocks noChangeAspect="1"/>
            </p:cNvPicPr>
            <p:nvPr/>
          </p:nvPicPr>
          <p:blipFill>
            <a:blip r:embed="rId3"/>
            <a:stretch>
              <a:fillRect/>
            </a:stretch>
          </p:blipFill>
          <p:spPr>
            <a:xfrm>
              <a:off x="4929863" y="4640848"/>
              <a:ext cx="1493351" cy="980352"/>
            </a:xfrm>
            <a:prstGeom prst="rect">
              <a:avLst/>
            </a:prstGeom>
          </p:spPr>
        </p:pic>
        <p:pic>
          <p:nvPicPr>
            <p:cNvPr id="14" name="Graphic 13">
              <a:extLst>
                <a:ext uri="{FF2B5EF4-FFF2-40B4-BE49-F238E27FC236}">
                  <a16:creationId xmlns:a16="http://schemas.microsoft.com/office/drawing/2014/main" id="{BB4086C1-0414-1249-AFF7-857CB22180F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166382" y="4758615"/>
              <a:ext cx="744818" cy="744818"/>
            </a:xfrm>
            <a:prstGeom prst="rect">
              <a:avLst/>
            </a:prstGeom>
          </p:spPr>
        </p:pic>
        <p:sp>
          <p:nvSpPr>
            <p:cNvPr id="15" name="TextBox 14">
              <a:extLst>
                <a:ext uri="{FF2B5EF4-FFF2-40B4-BE49-F238E27FC236}">
                  <a16:creationId xmlns:a16="http://schemas.microsoft.com/office/drawing/2014/main" id="{18EBE47B-7D70-C449-B651-0491E6B9A2C7}"/>
                </a:ext>
              </a:extLst>
            </p:cNvPr>
            <p:cNvSpPr txBox="1"/>
            <p:nvPr/>
          </p:nvSpPr>
          <p:spPr>
            <a:xfrm>
              <a:off x="1827863" y="3969543"/>
              <a:ext cx="1036566" cy="300082"/>
            </a:xfrm>
            <a:prstGeom prst="rect">
              <a:avLst/>
            </a:prstGeom>
            <a:noFill/>
          </p:spPr>
          <p:txBody>
            <a:bodyPr wrap="none" rtlCol="0">
              <a:spAutoFit/>
            </a:bodyPr>
            <a:lstStyle/>
            <a:p>
              <a:r>
                <a:rPr lang="en-US" sz="1350" dirty="0"/>
                <a:t>Care Setting</a:t>
              </a:r>
            </a:p>
          </p:txBody>
        </p:sp>
        <p:sp>
          <p:nvSpPr>
            <p:cNvPr id="16" name="TextBox 15">
              <a:extLst>
                <a:ext uri="{FF2B5EF4-FFF2-40B4-BE49-F238E27FC236}">
                  <a16:creationId xmlns:a16="http://schemas.microsoft.com/office/drawing/2014/main" id="{289BFEB1-9A7A-3C49-98CE-13EEB28C8058}"/>
                </a:ext>
              </a:extLst>
            </p:cNvPr>
            <p:cNvSpPr txBox="1"/>
            <p:nvPr/>
          </p:nvSpPr>
          <p:spPr>
            <a:xfrm>
              <a:off x="6337930" y="3969543"/>
              <a:ext cx="1036566" cy="300082"/>
            </a:xfrm>
            <a:prstGeom prst="rect">
              <a:avLst/>
            </a:prstGeom>
            <a:noFill/>
          </p:spPr>
          <p:txBody>
            <a:bodyPr wrap="none" rtlCol="0">
              <a:spAutoFit/>
            </a:bodyPr>
            <a:lstStyle/>
            <a:p>
              <a:r>
                <a:rPr lang="en-US" sz="1350" dirty="0"/>
                <a:t>Care Setting</a:t>
              </a:r>
            </a:p>
          </p:txBody>
        </p:sp>
        <p:sp>
          <p:nvSpPr>
            <p:cNvPr id="17" name="TextBox 16">
              <a:extLst>
                <a:ext uri="{FF2B5EF4-FFF2-40B4-BE49-F238E27FC236}">
                  <a16:creationId xmlns:a16="http://schemas.microsoft.com/office/drawing/2014/main" id="{1A0E0866-7B13-1C44-B16F-D1818C7B5EA3}"/>
                </a:ext>
              </a:extLst>
            </p:cNvPr>
            <p:cNvSpPr txBox="1"/>
            <p:nvPr/>
          </p:nvSpPr>
          <p:spPr>
            <a:xfrm>
              <a:off x="2733546" y="5547738"/>
              <a:ext cx="1656223" cy="300082"/>
            </a:xfrm>
            <a:prstGeom prst="rect">
              <a:avLst/>
            </a:prstGeom>
            <a:noFill/>
          </p:spPr>
          <p:txBody>
            <a:bodyPr wrap="none" rtlCol="0">
              <a:spAutoFit/>
            </a:bodyPr>
            <a:lstStyle/>
            <a:p>
              <a:r>
                <a:rPr lang="en-US" sz="1350" dirty="0"/>
                <a:t>Data Element Library</a:t>
              </a:r>
            </a:p>
          </p:txBody>
        </p:sp>
        <p:sp>
          <p:nvSpPr>
            <p:cNvPr id="18" name="TextBox 17">
              <a:extLst>
                <a:ext uri="{FF2B5EF4-FFF2-40B4-BE49-F238E27FC236}">
                  <a16:creationId xmlns:a16="http://schemas.microsoft.com/office/drawing/2014/main" id="{7D677EB9-7E7C-3A46-9AD6-CB44742432DF}"/>
                </a:ext>
              </a:extLst>
            </p:cNvPr>
            <p:cNvSpPr txBox="1"/>
            <p:nvPr/>
          </p:nvSpPr>
          <p:spPr>
            <a:xfrm>
              <a:off x="3906858" y="3117029"/>
              <a:ext cx="1424493" cy="300082"/>
            </a:xfrm>
            <a:prstGeom prst="rect">
              <a:avLst/>
            </a:prstGeom>
            <a:noFill/>
          </p:spPr>
          <p:txBody>
            <a:bodyPr wrap="none" rtlCol="0">
              <a:spAutoFit/>
            </a:bodyPr>
            <a:lstStyle/>
            <a:p>
              <a:r>
                <a:rPr lang="en-US" sz="1350" dirty="0"/>
                <a:t>Patient / Provider</a:t>
              </a:r>
            </a:p>
          </p:txBody>
        </p:sp>
        <p:sp>
          <p:nvSpPr>
            <p:cNvPr id="19" name="TextBox 18">
              <a:extLst>
                <a:ext uri="{FF2B5EF4-FFF2-40B4-BE49-F238E27FC236}">
                  <a16:creationId xmlns:a16="http://schemas.microsoft.com/office/drawing/2014/main" id="{F6A94050-33CA-FE47-80D1-A034E106EDAF}"/>
                </a:ext>
              </a:extLst>
            </p:cNvPr>
            <p:cNvSpPr txBox="1"/>
            <p:nvPr/>
          </p:nvSpPr>
          <p:spPr>
            <a:xfrm>
              <a:off x="5230585" y="5546876"/>
              <a:ext cx="1079142" cy="300082"/>
            </a:xfrm>
            <a:prstGeom prst="rect">
              <a:avLst/>
            </a:prstGeom>
            <a:noFill/>
          </p:spPr>
          <p:txBody>
            <a:bodyPr wrap="none" rtlCol="0">
              <a:spAutoFit/>
            </a:bodyPr>
            <a:lstStyle/>
            <a:p>
              <a:r>
                <a:rPr lang="en-US" sz="1350" dirty="0"/>
                <a:t>Assessments</a:t>
              </a:r>
            </a:p>
          </p:txBody>
        </p:sp>
        <p:cxnSp>
          <p:nvCxnSpPr>
            <p:cNvPr id="21" name="Straight Arrow Connector 20">
              <a:extLst>
                <a:ext uri="{FF2B5EF4-FFF2-40B4-BE49-F238E27FC236}">
                  <a16:creationId xmlns:a16="http://schemas.microsoft.com/office/drawing/2014/main" id="{3BAF5139-8180-0B47-9524-EE7F4C308A7F}"/>
                </a:ext>
              </a:extLst>
            </p:cNvPr>
            <p:cNvCxnSpPr>
              <a:cxnSpLocks/>
            </p:cNvCxnSpPr>
            <p:nvPr/>
          </p:nvCxnSpPr>
          <p:spPr>
            <a:xfrm>
              <a:off x="3049393" y="3885339"/>
              <a:ext cx="2497681" cy="8425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FD2702-9C30-D744-9F38-4682D5201643}"/>
                </a:ext>
              </a:extLst>
            </p:cNvPr>
            <p:cNvCxnSpPr>
              <a:cxnSpLocks/>
            </p:cNvCxnSpPr>
            <p:nvPr/>
          </p:nvCxnSpPr>
          <p:spPr>
            <a:xfrm flipH="1">
              <a:off x="5893591" y="3979198"/>
              <a:ext cx="370788" cy="750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D76023-620D-1345-AFEA-39386DB64374}"/>
                </a:ext>
              </a:extLst>
            </p:cNvPr>
            <p:cNvCxnSpPr>
              <a:cxnSpLocks/>
            </p:cNvCxnSpPr>
            <p:nvPr/>
          </p:nvCxnSpPr>
          <p:spPr>
            <a:xfrm flipH="1">
              <a:off x="3680814" y="3869359"/>
              <a:ext cx="2508101" cy="86029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8D4876-CA35-0849-9FA1-9932B9164811}"/>
                </a:ext>
              </a:extLst>
            </p:cNvPr>
            <p:cNvCxnSpPr>
              <a:cxnSpLocks/>
            </p:cNvCxnSpPr>
            <p:nvPr/>
          </p:nvCxnSpPr>
          <p:spPr>
            <a:xfrm>
              <a:off x="2910388" y="3968483"/>
              <a:ext cx="423909" cy="67236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4226AAF-27B7-204D-8856-7CE638AD839D}"/>
                </a:ext>
              </a:extLst>
            </p:cNvPr>
            <p:cNvCxnSpPr>
              <a:cxnSpLocks/>
            </p:cNvCxnSpPr>
            <p:nvPr/>
          </p:nvCxnSpPr>
          <p:spPr>
            <a:xfrm flipH="1">
              <a:off x="2910388" y="3618790"/>
              <a:ext cx="327852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47B22C7-8977-CE4E-8AB4-E765A6E4AFAF}"/>
                </a:ext>
              </a:extLst>
            </p:cNvPr>
            <p:cNvCxnSpPr>
              <a:cxnSpLocks/>
            </p:cNvCxnSpPr>
            <p:nvPr/>
          </p:nvCxnSpPr>
          <p:spPr>
            <a:xfrm flipH="1">
              <a:off x="2887858" y="2760971"/>
              <a:ext cx="1301561" cy="57565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89FB39C-4FA3-1945-AE90-DC08DE2DCD88}"/>
                </a:ext>
              </a:extLst>
            </p:cNvPr>
            <p:cNvCxnSpPr>
              <a:cxnSpLocks/>
            </p:cNvCxnSpPr>
            <p:nvPr/>
          </p:nvCxnSpPr>
          <p:spPr>
            <a:xfrm flipH="1" flipV="1">
              <a:off x="4942852" y="2738683"/>
              <a:ext cx="1310811" cy="5921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a16="http://schemas.microsoft.com/office/drawing/2014/main" id="{57495408-D845-E748-BAD0-F8C378F5E2E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6486774" y="3193257"/>
              <a:ext cx="678656" cy="678656"/>
            </a:xfrm>
            <a:prstGeom prst="rect">
              <a:avLst/>
            </a:prstGeom>
          </p:spPr>
        </p:pic>
        <p:pic>
          <p:nvPicPr>
            <p:cNvPr id="44" name="Graphic 43">
              <a:extLst>
                <a:ext uri="{FF2B5EF4-FFF2-40B4-BE49-F238E27FC236}">
                  <a16:creationId xmlns:a16="http://schemas.microsoft.com/office/drawing/2014/main" id="{DD391264-AEE0-B744-BA95-BB52CFBD07C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976091" y="3193257"/>
              <a:ext cx="678656" cy="678656"/>
            </a:xfrm>
            <a:prstGeom prst="rect">
              <a:avLst/>
            </a:prstGeom>
          </p:spPr>
        </p:pic>
      </p:grpSp>
      <p:sp>
        <p:nvSpPr>
          <p:cNvPr id="30" name="TextBox 29">
            <a:extLst>
              <a:ext uri="{FF2B5EF4-FFF2-40B4-BE49-F238E27FC236}">
                <a16:creationId xmlns:a16="http://schemas.microsoft.com/office/drawing/2014/main" id="{5BD82CDE-9784-9045-8818-2069FAD73662}"/>
              </a:ext>
            </a:extLst>
          </p:cNvPr>
          <p:cNvSpPr txBox="1"/>
          <p:nvPr/>
        </p:nvSpPr>
        <p:spPr>
          <a:xfrm>
            <a:off x="5994387" y="2094186"/>
            <a:ext cx="2696444" cy="923330"/>
          </a:xfrm>
          <a:prstGeom prst="rect">
            <a:avLst/>
          </a:prstGeom>
          <a:noFill/>
        </p:spPr>
        <p:txBody>
          <a:bodyPr wrap="none" rtlCol="0">
            <a:spAutoFit/>
          </a:bodyPr>
          <a:lstStyle/>
          <a:p>
            <a:r>
              <a:rPr lang="en-US" dirty="0"/>
              <a:t>Functional Status Use Case</a:t>
            </a:r>
          </a:p>
          <a:p>
            <a:endParaRPr lang="en-US" dirty="0"/>
          </a:p>
          <a:p>
            <a:r>
              <a:rPr lang="en-US" dirty="0"/>
              <a:t>Cognitive Status Use Case</a:t>
            </a:r>
          </a:p>
        </p:txBody>
      </p:sp>
      <p:sp>
        <p:nvSpPr>
          <p:cNvPr id="6" name="TextBox 5">
            <a:extLst>
              <a:ext uri="{FF2B5EF4-FFF2-40B4-BE49-F238E27FC236}">
                <a16:creationId xmlns:a16="http://schemas.microsoft.com/office/drawing/2014/main" id="{2B0C4803-2572-6342-8AF8-02DB0B05F88B}"/>
              </a:ext>
            </a:extLst>
          </p:cNvPr>
          <p:cNvSpPr txBox="1"/>
          <p:nvPr/>
        </p:nvSpPr>
        <p:spPr>
          <a:xfrm>
            <a:off x="5994387" y="3707841"/>
            <a:ext cx="2788905" cy="1754326"/>
          </a:xfrm>
          <a:prstGeom prst="rect">
            <a:avLst/>
          </a:prstGeom>
          <a:noFill/>
        </p:spPr>
        <p:txBody>
          <a:bodyPr wrap="none" rtlCol="0">
            <a:spAutoFit/>
          </a:bodyPr>
          <a:lstStyle/>
          <a:p>
            <a:r>
              <a:rPr lang="en-US" b="1" dirty="0"/>
              <a:t>Under Development:</a:t>
            </a:r>
          </a:p>
          <a:p>
            <a:endParaRPr lang="en-US" b="1" dirty="0"/>
          </a:p>
          <a:p>
            <a:r>
              <a:rPr lang="en-US" dirty="0"/>
              <a:t>FHIR Implementation Guide</a:t>
            </a:r>
          </a:p>
          <a:p>
            <a:endParaRPr lang="en-US" dirty="0"/>
          </a:p>
          <a:p>
            <a:r>
              <a:rPr lang="en-US" dirty="0"/>
              <a:t>Reference Implementation</a:t>
            </a:r>
          </a:p>
          <a:p>
            <a:endParaRPr lang="en-US" dirty="0"/>
          </a:p>
        </p:txBody>
      </p:sp>
      <p:sp>
        <p:nvSpPr>
          <p:cNvPr id="25" name="TextBox 24">
            <a:extLst>
              <a:ext uri="{FF2B5EF4-FFF2-40B4-BE49-F238E27FC236}">
                <a16:creationId xmlns:a16="http://schemas.microsoft.com/office/drawing/2014/main" id="{EBE14962-00C6-4F40-8E75-A4B79EF6885B}"/>
              </a:ext>
            </a:extLst>
          </p:cNvPr>
          <p:cNvSpPr txBox="1"/>
          <p:nvPr/>
        </p:nvSpPr>
        <p:spPr>
          <a:xfrm>
            <a:off x="5400139" y="6152492"/>
            <a:ext cx="3069686" cy="738664"/>
          </a:xfrm>
          <a:prstGeom prst="rect">
            <a:avLst/>
          </a:prstGeom>
          <a:noFill/>
        </p:spPr>
        <p:txBody>
          <a:bodyPr wrap="none" rtlCol="0">
            <a:spAutoFit/>
          </a:bodyPr>
          <a:lstStyle/>
          <a:p>
            <a:r>
              <a:rPr lang="en-US" sz="2400" dirty="0">
                <a:hlinkClick r:id="rId8"/>
              </a:rPr>
              <a:t>http://pacioproject.org</a:t>
            </a:r>
            <a:endParaRPr lang="en-US" sz="2400" dirty="0"/>
          </a:p>
          <a:p>
            <a:endParaRPr lang="en-US" dirty="0"/>
          </a:p>
        </p:txBody>
      </p:sp>
      <p:pic>
        <p:nvPicPr>
          <p:cNvPr id="26" name="Picture 2" descr="PACIO logo">
            <a:extLst>
              <a:ext uri="{FF2B5EF4-FFF2-40B4-BE49-F238E27FC236}">
                <a16:creationId xmlns:a16="http://schemas.microsoft.com/office/drawing/2014/main" id="{E35CE212-F412-6141-8C23-52EC0C1B0E7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207188" y="1521436"/>
            <a:ext cx="2163211" cy="94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9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2</a:t>
            </a:fld>
            <a:endParaRPr lang="en-US" sz="1800" dirty="0">
              <a:solidFill>
                <a:prstClr val="black"/>
              </a:solidFill>
            </a:endParaRPr>
          </a:p>
        </p:txBody>
      </p:sp>
      <p:sp>
        <p:nvSpPr>
          <p:cNvPr id="3" name="Title 2" descr="Agenda title" title="Agenda title"/>
          <p:cNvSpPr>
            <a:spLocks noGrp="1"/>
          </p:cNvSpPr>
          <p:nvPr>
            <p:ph type="title"/>
          </p:nvPr>
        </p:nvSpPr>
        <p:spPr>
          <a:xfrm>
            <a:off x="0" y="0"/>
            <a:ext cx="9144000" cy="1417638"/>
          </a:xfrm>
        </p:spPr>
        <p:txBody>
          <a:bodyPr/>
          <a:lstStyle/>
          <a:p>
            <a:r>
              <a:rPr lang="en-US" dirty="0"/>
              <a:t>Disclaimer</a:t>
            </a:r>
          </a:p>
        </p:txBody>
      </p:sp>
      <p:sp>
        <p:nvSpPr>
          <p:cNvPr id="2" name="Content Placeholder 1"/>
          <p:cNvSpPr>
            <a:spLocks noGrp="1"/>
          </p:cNvSpPr>
          <p:nvPr>
            <p:ph idx="1"/>
          </p:nvPr>
        </p:nvSpPr>
        <p:spPr/>
        <p:txBody>
          <a:bodyPr>
            <a:normAutofit/>
          </a:bodyPr>
          <a:lstStyle/>
          <a:p>
            <a:pPr marL="0" indent="0">
              <a:buNone/>
            </a:pPr>
            <a:r>
              <a:rPr lang="en-US" sz="2000" dirty="0"/>
              <a:t>This presentation was current at the time it was published or uploaded onto the web. Medicare policy changes frequently so links to the source documents have been provided within the document for your reference.</a:t>
            </a:r>
          </a:p>
          <a:p>
            <a:pPr marL="0" indent="0">
              <a:buNone/>
            </a:pPr>
            <a:endParaRPr lang="en-US" sz="2000" dirty="0"/>
          </a:p>
          <a:p>
            <a:pPr marL="0" indent="0">
              <a:buNone/>
            </a:pPr>
            <a:r>
              <a:rPr lang="en-US" sz="2000" dirty="0"/>
              <a:t>This presentation was prepared as a service to the public and is not intended to grant rights or impose obligations. This presentation may contain references or links to statutes, regulations, or other policy materials. The information provided is only intended to be a general summary. It is not intended to take the place of either the written law or regulations. We encourage readers to review the specific statutes, regulations, and other interpretive materials for a full and accurate statement of their contents.</a:t>
            </a:r>
          </a:p>
          <a:p>
            <a:endParaRPr lang="en-US" dirty="0">
              <a:highlight>
                <a:srgbClr val="FFFF00"/>
              </a:highlight>
            </a:endParaRPr>
          </a:p>
        </p:txBody>
      </p:sp>
    </p:spTree>
    <p:extLst>
      <p:ext uri="{BB962C8B-B14F-4D97-AF65-F5344CB8AC3E}">
        <p14:creationId xmlns:p14="http://schemas.microsoft.com/office/powerpoint/2010/main" val="381963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2A46CEF-BB77-4C07-8DE5-E20893D68D40}"/>
              </a:ext>
            </a:extLst>
          </p:cNvPr>
          <p:cNvSpPr txBox="1">
            <a:spLocks/>
          </p:cNvSpPr>
          <p:nvPr/>
        </p:nvSpPr>
        <p:spPr>
          <a:xfrm>
            <a:off x="8577829" y="6370638"/>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555075-F7D8-774D-92CE-0FFE5404D32F}" type="slidenum">
              <a:rPr lang="en-US" smtClean="0">
                <a:solidFill>
                  <a:prstClr val="black"/>
                </a:solidFill>
              </a:rPr>
              <a:pPr/>
              <a:t>20</a:t>
            </a:fld>
            <a:endParaRPr lang="en-US" dirty="0">
              <a:solidFill>
                <a:prstClr val="black"/>
              </a:solidFill>
            </a:endParaRPr>
          </a:p>
        </p:txBody>
      </p:sp>
      <p:sp>
        <p:nvSpPr>
          <p:cNvPr id="2" name="Title 1">
            <a:extLst>
              <a:ext uri="{FF2B5EF4-FFF2-40B4-BE49-F238E27FC236}">
                <a16:creationId xmlns:a16="http://schemas.microsoft.com/office/drawing/2014/main" id="{B2B394E3-8CD9-4A9A-B2F5-3158329255D9}"/>
              </a:ext>
            </a:extLst>
          </p:cNvPr>
          <p:cNvSpPr>
            <a:spLocks noGrp="1"/>
          </p:cNvSpPr>
          <p:nvPr>
            <p:ph type="title" idx="4294967295"/>
          </p:nvPr>
        </p:nvSpPr>
        <p:spPr>
          <a:xfrm>
            <a:off x="0" y="0"/>
            <a:ext cx="9144000" cy="1417638"/>
          </a:xfrm>
        </p:spPr>
        <p:txBody>
          <a:bodyPr/>
          <a:lstStyle/>
          <a:p>
            <a:r>
              <a:rPr lang="en-US" dirty="0"/>
              <a:t>PACIO Project Organization</a:t>
            </a:r>
          </a:p>
        </p:txBody>
      </p:sp>
      <p:pic>
        <p:nvPicPr>
          <p:cNvPr id="3" name="Picture 2" descr="Screenshot of PACIO org chart.">
            <a:extLst>
              <a:ext uri="{FF2B5EF4-FFF2-40B4-BE49-F238E27FC236}">
                <a16:creationId xmlns:a16="http://schemas.microsoft.com/office/drawing/2014/main" id="{590BA3E4-8C97-4BD2-8E72-82A2DFAF18F1}"/>
              </a:ext>
            </a:extLst>
          </p:cNvPr>
          <p:cNvPicPr>
            <a:picLocks noChangeAspect="1"/>
          </p:cNvPicPr>
          <p:nvPr/>
        </p:nvPicPr>
        <p:blipFill>
          <a:blip r:embed="rId2"/>
          <a:stretch>
            <a:fillRect/>
          </a:stretch>
        </p:blipFill>
        <p:spPr>
          <a:xfrm>
            <a:off x="838201" y="1600201"/>
            <a:ext cx="7739628" cy="4952999"/>
          </a:xfrm>
          <a:prstGeom prst="rect">
            <a:avLst/>
          </a:prstGeom>
        </p:spPr>
      </p:pic>
    </p:spTree>
    <p:extLst>
      <p:ext uri="{BB962C8B-B14F-4D97-AF65-F5344CB8AC3E}">
        <p14:creationId xmlns:p14="http://schemas.microsoft.com/office/powerpoint/2010/main" val="65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E0424F28-1782-49A9-ACDE-E733EA25F551}"/>
              </a:ext>
            </a:extLst>
          </p:cNvPr>
          <p:cNvSpPr>
            <a:spLocks noGrp="1"/>
          </p:cNvSpPr>
          <p:nvPr>
            <p:ph type="sldNum" sz="quarter" idx="4"/>
          </p:nvPr>
        </p:nvSpPr>
        <p:spPr>
          <a:xfrm>
            <a:off x="7974525" y="6382356"/>
            <a:ext cx="990600" cy="365125"/>
          </a:xfrm>
        </p:spPr>
        <p:txBody>
          <a:bodyPr/>
          <a:lstStyle/>
          <a:p>
            <a:fld id="{E8555075-F7D8-774D-92CE-0FFE5404D32F}" type="slidenum">
              <a:rPr lang="en-US" sz="1800" smtClean="0">
                <a:solidFill>
                  <a:prstClr val="black"/>
                </a:solidFill>
              </a:rPr>
              <a:pPr/>
              <a:t>21</a:t>
            </a:fld>
            <a:endParaRPr lang="en-US" sz="1800" dirty="0">
              <a:solidFill>
                <a:prstClr val="black"/>
              </a:solidFill>
            </a:endParaRPr>
          </a:p>
        </p:txBody>
      </p:sp>
      <p:sp>
        <p:nvSpPr>
          <p:cNvPr id="2" name="Title 1">
            <a:extLst>
              <a:ext uri="{FF2B5EF4-FFF2-40B4-BE49-F238E27FC236}">
                <a16:creationId xmlns:a16="http://schemas.microsoft.com/office/drawing/2014/main" id="{07107103-FA62-C146-870F-0F5833A88BA7}"/>
              </a:ext>
            </a:extLst>
          </p:cNvPr>
          <p:cNvSpPr>
            <a:spLocks noGrp="1"/>
          </p:cNvSpPr>
          <p:nvPr>
            <p:ph type="title"/>
          </p:nvPr>
        </p:nvSpPr>
        <p:spPr/>
        <p:txBody>
          <a:bodyPr/>
          <a:lstStyle/>
          <a:p>
            <a:r>
              <a:rPr lang="en-US" dirty="0"/>
              <a:t>HL7 Connectathon (Data Element Library)</a:t>
            </a:r>
          </a:p>
        </p:txBody>
      </p:sp>
      <p:sp>
        <p:nvSpPr>
          <p:cNvPr id="3" name="Content Placeholder 2">
            <a:extLst>
              <a:ext uri="{FF2B5EF4-FFF2-40B4-BE49-F238E27FC236}">
                <a16:creationId xmlns:a16="http://schemas.microsoft.com/office/drawing/2014/main" id="{F8033DD1-6FB1-FA46-802F-4AE737D31ACA}"/>
              </a:ext>
            </a:extLst>
          </p:cNvPr>
          <p:cNvSpPr>
            <a:spLocks noGrp="1"/>
          </p:cNvSpPr>
          <p:nvPr>
            <p:ph idx="1"/>
          </p:nvPr>
        </p:nvSpPr>
        <p:spPr>
          <a:xfrm>
            <a:off x="457198" y="1828800"/>
            <a:ext cx="8534401" cy="4525963"/>
          </a:xfrm>
        </p:spPr>
        <p:txBody>
          <a:bodyPr>
            <a:normAutofit fontScale="85000" lnSpcReduction="10000"/>
          </a:bodyPr>
          <a:lstStyle/>
          <a:p>
            <a:r>
              <a:rPr lang="en-US" dirty="0"/>
              <a:t>Track Proposal</a:t>
            </a:r>
          </a:p>
          <a:p>
            <a:pPr lvl="1"/>
            <a:r>
              <a:rPr lang="en-US" sz="2200" dirty="0">
                <a:hlinkClick r:id="rId2"/>
              </a:rPr>
              <a:t>https://confluence.hl7.org/display/FHIR/2019-09+Post-Acute+Care</a:t>
            </a:r>
            <a:endParaRPr lang="en-US" sz="2200" dirty="0"/>
          </a:p>
          <a:p>
            <a:pPr marL="342900" lvl="1" indent="0">
              <a:buNone/>
            </a:pPr>
            <a:endParaRPr lang="en-US" dirty="0"/>
          </a:p>
          <a:p>
            <a:r>
              <a:rPr lang="en-US" dirty="0"/>
              <a:t>Implementation Guide</a:t>
            </a:r>
          </a:p>
          <a:p>
            <a:pPr lvl="1"/>
            <a:r>
              <a:rPr lang="en-US" sz="2000" dirty="0">
                <a:hlinkClick r:id="rId3"/>
              </a:rPr>
              <a:t>https://paciowg.github.io/del/</a:t>
            </a:r>
            <a:endParaRPr lang="en-US" sz="2000" dirty="0"/>
          </a:p>
          <a:p>
            <a:pPr marL="0" indent="0">
              <a:buNone/>
            </a:pPr>
            <a:endParaRPr lang="en-US" dirty="0"/>
          </a:p>
          <a:p>
            <a:r>
              <a:rPr lang="en-US" dirty="0"/>
              <a:t>Reference Implementation</a:t>
            </a:r>
          </a:p>
          <a:p>
            <a:pPr lvl="1"/>
            <a:r>
              <a:rPr lang="en-US" dirty="0"/>
              <a:t>Server: 				</a:t>
            </a:r>
            <a:r>
              <a:rPr lang="en-US" dirty="0">
                <a:hlinkClick r:id="rId4"/>
              </a:rPr>
              <a:t>https://github.com/paciowg/del</a:t>
            </a:r>
            <a:endParaRPr lang="en-US" dirty="0"/>
          </a:p>
          <a:p>
            <a:pPr lvl="1"/>
            <a:r>
              <a:rPr lang="en-US" dirty="0"/>
              <a:t>Client: 				</a:t>
            </a:r>
            <a:r>
              <a:rPr lang="en-US" dirty="0">
                <a:hlinkClick r:id="rId5"/>
              </a:rPr>
              <a:t>https://github.com/paciowg/delDemo</a:t>
            </a:r>
            <a:endParaRPr lang="en-US" dirty="0"/>
          </a:p>
          <a:p>
            <a:pPr marL="342900" lvl="1" indent="0">
              <a:buNone/>
            </a:pPr>
            <a:endParaRPr lang="en-US" dirty="0"/>
          </a:p>
          <a:p>
            <a:r>
              <a:rPr lang="en-US" dirty="0"/>
              <a:t>Test Scripts: 			</a:t>
            </a:r>
            <a:r>
              <a:rPr lang="en-US" dirty="0">
                <a:hlinkClick r:id="rId6"/>
              </a:rPr>
              <a:t>https://github.com/paciowg/inferno</a:t>
            </a:r>
            <a:endParaRPr lang="en-US" dirty="0"/>
          </a:p>
        </p:txBody>
      </p:sp>
      <p:sp>
        <p:nvSpPr>
          <p:cNvPr id="7" name="TextBox 6">
            <a:extLst>
              <a:ext uri="{FF2B5EF4-FFF2-40B4-BE49-F238E27FC236}">
                <a16:creationId xmlns:a16="http://schemas.microsoft.com/office/drawing/2014/main" id="{43ABAD78-5186-2B43-A24B-788186A1F47B}"/>
              </a:ext>
            </a:extLst>
          </p:cNvPr>
          <p:cNvSpPr txBox="1"/>
          <p:nvPr/>
        </p:nvSpPr>
        <p:spPr>
          <a:xfrm>
            <a:off x="2655315" y="6354763"/>
            <a:ext cx="3069686" cy="738664"/>
          </a:xfrm>
          <a:prstGeom prst="rect">
            <a:avLst/>
          </a:prstGeom>
          <a:noFill/>
        </p:spPr>
        <p:txBody>
          <a:bodyPr wrap="none" rtlCol="0">
            <a:spAutoFit/>
          </a:bodyPr>
          <a:lstStyle/>
          <a:p>
            <a:r>
              <a:rPr lang="en-US" sz="2400" dirty="0">
                <a:hlinkClick r:id="rId7"/>
              </a:rPr>
              <a:t>http://pacioproject.org</a:t>
            </a:r>
            <a:endParaRPr lang="en-US" sz="2400" dirty="0"/>
          </a:p>
          <a:p>
            <a:endParaRPr lang="en-US" dirty="0"/>
          </a:p>
        </p:txBody>
      </p:sp>
      <p:pic>
        <p:nvPicPr>
          <p:cNvPr id="8" name="Picture 2" descr="PACIO logo">
            <a:extLst>
              <a:ext uri="{FF2B5EF4-FFF2-40B4-BE49-F238E27FC236}">
                <a16:creationId xmlns:a16="http://schemas.microsoft.com/office/drawing/2014/main" id="{BD2805A1-C9B2-D746-9B66-4AEFE409957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67031" y="5884265"/>
            <a:ext cx="2163211" cy="94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42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72161E11-0817-434F-9329-8F9FC63A14BA}"/>
              </a:ext>
            </a:extLst>
          </p:cNvPr>
          <p:cNvSpPr>
            <a:spLocks noGrp="1"/>
          </p:cNvSpPr>
          <p:nvPr>
            <p:ph type="sldNum" sz="quarter" idx="4"/>
          </p:nvPr>
        </p:nvSpPr>
        <p:spPr>
          <a:xfrm>
            <a:off x="7974525" y="6382356"/>
            <a:ext cx="990600" cy="365125"/>
          </a:xfrm>
        </p:spPr>
        <p:txBody>
          <a:bodyPr/>
          <a:lstStyle/>
          <a:p>
            <a:fld id="{E8555075-F7D8-774D-92CE-0FFE5404D32F}" type="slidenum">
              <a:rPr lang="en-US" sz="1800" smtClean="0">
                <a:solidFill>
                  <a:prstClr val="black"/>
                </a:solidFill>
              </a:rPr>
              <a:pPr/>
              <a:t>22</a:t>
            </a:fld>
            <a:endParaRPr lang="en-US" sz="1800" dirty="0">
              <a:solidFill>
                <a:prstClr val="black"/>
              </a:solidFill>
            </a:endParaRPr>
          </a:p>
        </p:txBody>
      </p:sp>
      <p:sp>
        <p:nvSpPr>
          <p:cNvPr id="6" name="Title 5">
            <a:extLst>
              <a:ext uri="{FF2B5EF4-FFF2-40B4-BE49-F238E27FC236}">
                <a16:creationId xmlns:a16="http://schemas.microsoft.com/office/drawing/2014/main" id="{7368CE5C-818E-4E61-97AB-573377EB12C4}"/>
              </a:ext>
            </a:extLst>
          </p:cNvPr>
          <p:cNvSpPr>
            <a:spLocks noGrp="1"/>
          </p:cNvSpPr>
          <p:nvPr>
            <p:ph type="title"/>
          </p:nvPr>
        </p:nvSpPr>
        <p:spPr/>
        <p:txBody>
          <a:bodyPr>
            <a:normAutofit/>
          </a:bodyPr>
          <a:lstStyle/>
          <a:p>
            <a:r>
              <a:rPr lang="en-US" sz="3000" dirty="0"/>
              <a:t>Data Element Library</a:t>
            </a:r>
            <a:br>
              <a:rPr lang="en-US" sz="3000" dirty="0"/>
            </a:br>
            <a:r>
              <a:rPr lang="en-US" sz="3000" dirty="0"/>
              <a:t>Reference Implementation Components</a:t>
            </a:r>
          </a:p>
        </p:txBody>
      </p:sp>
      <p:pic>
        <p:nvPicPr>
          <p:cNvPr id="2" name="Picture 1" descr="Screenshot of DEL reference implementation components, including Client Application (EHR) and FHIR API Server (with the DEL).">
            <a:extLst>
              <a:ext uri="{FF2B5EF4-FFF2-40B4-BE49-F238E27FC236}">
                <a16:creationId xmlns:a16="http://schemas.microsoft.com/office/drawing/2014/main" id="{F9B2FAED-9427-4AC1-8223-01CCB209FC29}"/>
              </a:ext>
            </a:extLst>
          </p:cNvPr>
          <p:cNvPicPr>
            <a:picLocks noChangeAspect="1"/>
          </p:cNvPicPr>
          <p:nvPr/>
        </p:nvPicPr>
        <p:blipFill>
          <a:blip r:embed="rId2"/>
          <a:stretch>
            <a:fillRect/>
          </a:stretch>
        </p:blipFill>
        <p:spPr>
          <a:xfrm>
            <a:off x="285750" y="2010247"/>
            <a:ext cx="8572500" cy="3886200"/>
          </a:xfrm>
          <a:prstGeom prst="rect">
            <a:avLst/>
          </a:prstGeom>
        </p:spPr>
      </p:pic>
      <p:sp>
        <p:nvSpPr>
          <p:cNvPr id="7" name="TextBox 6">
            <a:extLst>
              <a:ext uri="{FF2B5EF4-FFF2-40B4-BE49-F238E27FC236}">
                <a16:creationId xmlns:a16="http://schemas.microsoft.com/office/drawing/2014/main" id="{9C75B60A-20D2-2F4D-A2EB-B10EF63DC5AE}"/>
              </a:ext>
            </a:extLst>
          </p:cNvPr>
          <p:cNvSpPr txBox="1"/>
          <p:nvPr/>
        </p:nvSpPr>
        <p:spPr>
          <a:xfrm>
            <a:off x="3124200" y="6119336"/>
            <a:ext cx="3069686" cy="738664"/>
          </a:xfrm>
          <a:prstGeom prst="rect">
            <a:avLst/>
          </a:prstGeom>
          <a:noFill/>
        </p:spPr>
        <p:txBody>
          <a:bodyPr wrap="none" rtlCol="0">
            <a:spAutoFit/>
          </a:bodyPr>
          <a:lstStyle/>
          <a:p>
            <a:r>
              <a:rPr lang="en-US" sz="2400" dirty="0">
                <a:hlinkClick r:id="rId3"/>
              </a:rPr>
              <a:t>http://pacioproject.org</a:t>
            </a:r>
            <a:endParaRPr lang="en-US" sz="2400" dirty="0"/>
          </a:p>
          <a:p>
            <a:endParaRPr lang="en-US" dirty="0"/>
          </a:p>
        </p:txBody>
      </p:sp>
      <p:pic>
        <p:nvPicPr>
          <p:cNvPr id="9" name="Picture 2" descr="PACIO logo">
            <a:extLst>
              <a:ext uri="{FF2B5EF4-FFF2-40B4-BE49-F238E27FC236}">
                <a16:creationId xmlns:a16="http://schemas.microsoft.com/office/drawing/2014/main" id="{E953FEBD-5E43-0549-8BA4-FBFF1D2A54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60345" y="5896447"/>
            <a:ext cx="2163211" cy="94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63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21E68F-CADD-486E-BAF7-427598FB2FAC}"/>
              </a:ext>
            </a:extLst>
          </p:cNvPr>
          <p:cNvSpPr>
            <a:spLocks noGrp="1"/>
          </p:cNvSpPr>
          <p:nvPr>
            <p:ph type="sldNum" sz="quarter" idx="12"/>
          </p:nvPr>
        </p:nvSpPr>
        <p:spPr/>
        <p:txBody>
          <a:bodyPr/>
          <a:lstStyle/>
          <a:p>
            <a:fld id="{52481DB7-450D-7B48-8F29-8BDF260A9FE5}" type="slidenum">
              <a:rPr lang="en-US" sz="1800" smtClean="0"/>
              <a:t>23</a:t>
            </a:fld>
            <a:endParaRPr lang="en-US" sz="1800" dirty="0"/>
          </a:p>
        </p:txBody>
      </p:sp>
      <p:sp>
        <p:nvSpPr>
          <p:cNvPr id="2" name="Title 1">
            <a:extLst>
              <a:ext uri="{FF2B5EF4-FFF2-40B4-BE49-F238E27FC236}">
                <a16:creationId xmlns:a16="http://schemas.microsoft.com/office/drawing/2014/main" id="{A28B13D8-53B2-4C64-B64A-A86D150B3091}"/>
              </a:ext>
            </a:extLst>
          </p:cNvPr>
          <p:cNvSpPr>
            <a:spLocks noGrp="1"/>
          </p:cNvSpPr>
          <p:nvPr>
            <p:ph type="title"/>
          </p:nvPr>
        </p:nvSpPr>
        <p:spPr/>
        <p:txBody>
          <a:bodyPr/>
          <a:lstStyle/>
          <a:p>
            <a:r>
              <a:rPr lang="en-US" dirty="0"/>
              <a:t>Changing Landscape: </a:t>
            </a:r>
            <a:br>
              <a:rPr lang="en-US" dirty="0"/>
            </a:br>
            <a:r>
              <a:rPr lang="en-US" dirty="0"/>
              <a:t>Where is PAC?</a:t>
            </a:r>
          </a:p>
        </p:txBody>
      </p:sp>
      <p:graphicFrame>
        <p:nvGraphicFramePr>
          <p:cNvPr id="4" name="Diagram 3" descr="Screenshot of the changing landscape of where PAC is, from payment changes to emerging models to analytics, tools, and measures, to data sharing.">
            <a:extLst>
              <a:ext uri="{FF2B5EF4-FFF2-40B4-BE49-F238E27FC236}">
                <a16:creationId xmlns:a16="http://schemas.microsoft.com/office/drawing/2014/main" id="{FBBF1581-D457-4E3E-A345-2BE7E10195A7}"/>
              </a:ext>
            </a:extLst>
          </p:cNvPr>
          <p:cNvGraphicFramePr/>
          <p:nvPr>
            <p:extLst>
              <p:ext uri="{D42A27DB-BD31-4B8C-83A1-F6EECF244321}">
                <p14:modId xmlns:p14="http://schemas.microsoft.com/office/powerpoint/2010/main" val="2017362271"/>
              </p:ext>
            </p:extLst>
          </p:nvPr>
        </p:nvGraphicFramePr>
        <p:xfrm>
          <a:off x="914399" y="1828800"/>
          <a:ext cx="7060125"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5690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7A67BEC-D9F1-44BC-B36E-35DC2F94DF0C}"/>
              </a:ext>
            </a:extLst>
          </p:cNvPr>
          <p:cNvSpPr>
            <a:spLocks noGrp="1"/>
          </p:cNvSpPr>
          <p:nvPr>
            <p:ph type="sldNum" sz="quarter" idx="4"/>
          </p:nvPr>
        </p:nvSpPr>
        <p:spPr>
          <a:xfrm>
            <a:off x="7974525" y="6382356"/>
            <a:ext cx="990600" cy="365125"/>
          </a:xfrm>
        </p:spPr>
        <p:txBody>
          <a:bodyPr/>
          <a:lstStyle/>
          <a:p>
            <a:fld id="{E8555075-F7D8-774D-92CE-0FFE5404D32F}" type="slidenum">
              <a:rPr lang="en-US" sz="1800" smtClean="0">
                <a:solidFill>
                  <a:prstClr val="black"/>
                </a:solidFill>
              </a:rPr>
              <a:pPr/>
              <a:t>24</a:t>
            </a:fld>
            <a:endParaRPr lang="en-US" sz="1800" dirty="0">
              <a:solidFill>
                <a:prstClr val="black"/>
              </a:solidFill>
            </a:endParaRPr>
          </a:p>
        </p:txBody>
      </p:sp>
      <p:sp>
        <p:nvSpPr>
          <p:cNvPr id="16" name="Title 1">
            <a:extLst>
              <a:ext uri="{FF2B5EF4-FFF2-40B4-BE49-F238E27FC236}">
                <a16:creationId xmlns:a16="http://schemas.microsoft.com/office/drawing/2014/main" id="{27799289-CB75-49E6-BFE1-9182CA48539E}"/>
              </a:ext>
            </a:extLst>
          </p:cNvPr>
          <p:cNvSpPr>
            <a:spLocks noGrp="1"/>
          </p:cNvSpPr>
          <p:nvPr>
            <p:ph type="title"/>
          </p:nvPr>
        </p:nvSpPr>
        <p:spPr/>
        <p:txBody>
          <a:bodyPr>
            <a:noAutofit/>
          </a:bodyPr>
          <a:lstStyle/>
          <a:p>
            <a:r>
              <a:rPr lang="en-US" dirty="0">
                <a:ea typeface="MS PGothic" pitchFamily="34" charset="-128"/>
              </a:rPr>
              <a:t>Data Availability and Real-time Exchange</a:t>
            </a:r>
            <a:endParaRPr lang="en-US" dirty="0"/>
          </a:p>
        </p:txBody>
      </p:sp>
      <p:pic>
        <p:nvPicPr>
          <p:cNvPr id="4" name="Content Placeholder 68" descr="This slide represents how data follows the Patient across the Care Continuum. This is a visual representation of various “touch points” patients have throughout the healthcare continuum when they are in need of care and/or medical management.  From the primary care provider, to the hospital and onto post-acute care settings and community and home setting, this graphic demonstrates how complex our healthcare system is and the need for interoperability of patient information to ensure delivery of high quality care and to reduce mistakes/decrease the likelihood of medical errors.">
            <a:extLst>
              <a:ext uri="{FF2B5EF4-FFF2-40B4-BE49-F238E27FC236}">
                <a16:creationId xmlns:a16="http://schemas.microsoft.com/office/drawing/2014/main" id="{48C0DF30-2727-4DBE-BDBD-10E97011CB6B}"/>
              </a:ext>
            </a:extLst>
          </p:cNvPr>
          <p:cNvPicPr>
            <a:picLocks noChangeAspect="1"/>
          </p:cNvPicPr>
          <p:nvPr/>
        </p:nvPicPr>
        <p:blipFill>
          <a:blip r:embed="rId3"/>
          <a:stretch>
            <a:fillRect/>
          </a:stretch>
        </p:blipFill>
        <p:spPr>
          <a:xfrm>
            <a:off x="877538" y="1981200"/>
            <a:ext cx="7828180" cy="3747041"/>
          </a:xfrm>
          <a:prstGeom prst="rect">
            <a:avLst/>
          </a:prstGeom>
        </p:spPr>
      </p:pic>
      <p:sp>
        <p:nvSpPr>
          <p:cNvPr id="3" name="Rectangle 2" descr="Support data availability in real-time. Electronic information is exchanged and used by health IT systems without special effort on the part of the user.">
            <a:extLst>
              <a:ext uri="{FF2B5EF4-FFF2-40B4-BE49-F238E27FC236}">
                <a16:creationId xmlns:a16="http://schemas.microsoft.com/office/drawing/2014/main" id="{92E93851-156A-4E29-AB81-BBD004535EAB}"/>
              </a:ext>
            </a:extLst>
          </p:cNvPr>
          <p:cNvSpPr/>
          <p:nvPr/>
        </p:nvSpPr>
        <p:spPr>
          <a:xfrm>
            <a:off x="882020" y="5955627"/>
            <a:ext cx="7379960" cy="742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cs typeface="Arial" panose="020B0604020202020204" pitchFamily="34" charset="0"/>
              </a:rPr>
              <a:t>Support data availability in real-time. Electronic information is exchanged and used by health IT systems without special effort on the part of the user.</a:t>
            </a:r>
          </a:p>
        </p:txBody>
      </p:sp>
    </p:spTree>
    <p:extLst>
      <p:ext uri="{BB962C8B-B14F-4D97-AF65-F5344CB8AC3E}">
        <p14:creationId xmlns:p14="http://schemas.microsoft.com/office/powerpoint/2010/main" val="990849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73FF4-310F-4EC3-95F0-1A1591990DAA}"/>
              </a:ext>
            </a:extLst>
          </p:cNvPr>
          <p:cNvSpPr>
            <a:spLocks noGrp="1"/>
          </p:cNvSpPr>
          <p:nvPr>
            <p:ph idx="1"/>
          </p:nvPr>
        </p:nvSpPr>
        <p:spPr>
          <a:xfrm>
            <a:off x="152400" y="1646583"/>
            <a:ext cx="8229600" cy="4525963"/>
          </a:xfrm>
        </p:spPr>
        <p:txBody>
          <a:bodyPr vert="horz" lIns="68580" tIns="34290" rIns="68580" bIns="34290" rtlCol="0" anchor="t">
            <a:normAutofit fontScale="92500" lnSpcReduction="10000"/>
          </a:bodyPr>
          <a:lstStyle/>
          <a:p>
            <a:r>
              <a:rPr lang="en-US" b="1" dirty="0">
                <a:solidFill>
                  <a:srgbClr val="217AA0"/>
                </a:solidFill>
                <a:cs typeface="Calibri"/>
              </a:rPr>
              <a:t>Health IT developers</a:t>
            </a:r>
            <a:r>
              <a:rPr lang="en-US" dirty="0">
                <a:solidFill>
                  <a:srgbClr val="217AA0"/>
                </a:solidFill>
                <a:cs typeface="Calibri"/>
              </a:rPr>
              <a:t> </a:t>
            </a:r>
          </a:p>
          <a:p>
            <a:pPr lvl="1"/>
            <a:r>
              <a:rPr lang="en-US" dirty="0">
                <a:cs typeface="Calibri"/>
              </a:rPr>
              <a:t>Build on existing health IT </a:t>
            </a:r>
            <a:br>
              <a:rPr lang="en-US" dirty="0">
                <a:cs typeface="Calibri"/>
              </a:rPr>
            </a:br>
            <a:r>
              <a:rPr lang="en-US" dirty="0">
                <a:cs typeface="Calibri"/>
              </a:rPr>
              <a:t>systems </a:t>
            </a:r>
          </a:p>
          <a:p>
            <a:pPr lvl="1"/>
            <a:r>
              <a:rPr lang="en-US" dirty="0">
                <a:cs typeface="Calibri"/>
              </a:rPr>
              <a:t>Try out new projects/systems </a:t>
            </a:r>
          </a:p>
          <a:p>
            <a:endParaRPr lang="en-US" b="1" dirty="0">
              <a:solidFill>
                <a:srgbClr val="217AA0"/>
              </a:solidFill>
              <a:cs typeface="Calibri"/>
            </a:endParaRPr>
          </a:p>
          <a:p>
            <a:r>
              <a:rPr lang="en-US" b="1" dirty="0">
                <a:solidFill>
                  <a:srgbClr val="217AA0"/>
                </a:solidFill>
                <a:cs typeface="Calibri"/>
              </a:rPr>
              <a:t>Providers</a:t>
            </a:r>
            <a:r>
              <a:rPr lang="en-US" b="1" dirty="0">
                <a:cs typeface="Calibri"/>
              </a:rPr>
              <a:t> </a:t>
            </a:r>
          </a:p>
          <a:p>
            <a:pPr lvl="1"/>
            <a:r>
              <a:rPr lang="en-US" dirty="0">
                <a:cs typeface="Calibri"/>
              </a:rPr>
              <a:t>Analyze how and where </a:t>
            </a:r>
            <a:br>
              <a:rPr lang="en-US" dirty="0">
                <a:cs typeface="Calibri"/>
              </a:rPr>
            </a:br>
            <a:r>
              <a:rPr lang="en-US" dirty="0">
                <a:cs typeface="Calibri"/>
              </a:rPr>
              <a:t>assessment data fits in </a:t>
            </a:r>
            <a:br>
              <a:rPr lang="en-US" dirty="0">
                <a:cs typeface="Calibri"/>
              </a:rPr>
            </a:br>
            <a:r>
              <a:rPr lang="en-US" dirty="0">
                <a:cs typeface="Calibri"/>
              </a:rPr>
              <a:t>clinical workflow </a:t>
            </a:r>
          </a:p>
          <a:p>
            <a:pPr lvl="1"/>
            <a:r>
              <a:rPr lang="en-US" dirty="0">
                <a:cs typeface="Calibri"/>
              </a:rPr>
              <a:t>Provide feedback on development priorities</a:t>
            </a:r>
            <a:endParaRPr lang="en-US" dirty="0"/>
          </a:p>
        </p:txBody>
      </p:sp>
      <p:sp>
        <p:nvSpPr>
          <p:cNvPr id="5" name="Title 4">
            <a:extLst>
              <a:ext uri="{FF2B5EF4-FFF2-40B4-BE49-F238E27FC236}">
                <a16:creationId xmlns:a16="http://schemas.microsoft.com/office/drawing/2014/main" id="{1DF689D1-2F0A-42E5-8B15-6F7A549AC2BA}"/>
              </a:ext>
            </a:extLst>
          </p:cNvPr>
          <p:cNvSpPr>
            <a:spLocks noGrp="1"/>
          </p:cNvSpPr>
          <p:nvPr>
            <p:ph type="title"/>
          </p:nvPr>
        </p:nvSpPr>
        <p:spPr>
          <a:xfrm>
            <a:off x="0" y="-35170"/>
            <a:ext cx="9144000" cy="1417638"/>
          </a:xfrm>
        </p:spPr>
        <p:txBody>
          <a:bodyPr/>
          <a:lstStyle/>
          <a:p>
            <a:r>
              <a:rPr lang="en-US" sz="3600" dirty="0">
                <a:latin typeface="Verdana" panose="020B0604030504040204" pitchFamily="34" charset="0"/>
                <a:ea typeface="Verdana" panose="020B0604030504040204" pitchFamily="34" charset="0"/>
                <a:cs typeface="Verdana" panose="020B0604030504040204" pitchFamily="34" charset="0"/>
              </a:rPr>
              <a:t>Call to Action: How to Participate</a:t>
            </a:r>
            <a:endParaRPr lang="en-US" dirty="0"/>
          </a:p>
        </p:txBody>
      </p:sp>
      <p:sp>
        <p:nvSpPr>
          <p:cNvPr id="4" name="Content Placeholder 3">
            <a:extLst>
              <a:ext uri="{FF2B5EF4-FFF2-40B4-BE49-F238E27FC236}">
                <a16:creationId xmlns:a16="http://schemas.microsoft.com/office/drawing/2014/main" id="{00D62A94-BB9F-45E9-B086-6C78804CCBC9}"/>
              </a:ext>
            </a:extLst>
          </p:cNvPr>
          <p:cNvSpPr>
            <a:spLocks noGrp="1"/>
          </p:cNvSpPr>
          <p:nvPr>
            <p:ph sz="half" idx="4294967295"/>
          </p:nvPr>
        </p:nvSpPr>
        <p:spPr>
          <a:xfrm>
            <a:off x="5319713" y="1958943"/>
            <a:ext cx="3671887" cy="3262313"/>
          </a:xfrm>
          <a:ln>
            <a:solidFill>
              <a:schemeClr val="tx1"/>
            </a:solidFill>
          </a:ln>
        </p:spPr>
        <p:txBody>
          <a:bodyPr vert="horz" lIns="68580" tIns="34290" rIns="68580" bIns="34290" rtlCol="0" anchor="t">
            <a:normAutofit fontScale="70000" lnSpcReduction="20000"/>
          </a:bodyPr>
          <a:lstStyle/>
          <a:p>
            <a:r>
              <a:rPr lang="en-US" b="1" dirty="0">
                <a:solidFill>
                  <a:srgbClr val="217AA0"/>
                </a:solidFill>
                <a:cs typeface="Calibri"/>
              </a:rPr>
              <a:t>Ways to contribute:</a:t>
            </a:r>
            <a:r>
              <a:rPr lang="en-US" dirty="0">
                <a:solidFill>
                  <a:srgbClr val="217AA0"/>
                </a:solidFill>
                <a:cs typeface="Calibri"/>
              </a:rPr>
              <a:t> </a:t>
            </a:r>
          </a:p>
          <a:p>
            <a:pPr lvl="1"/>
            <a:r>
              <a:rPr lang="en-US" dirty="0">
                <a:cs typeface="Calibri"/>
              </a:rPr>
              <a:t>Subject matter expertise</a:t>
            </a:r>
          </a:p>
          <a:p>
            <a:pPr lvl="1"/>
            <a:r>
              <a:rPr lang="en-US" dirty="0">
                <a:cs typeface="Calibri"/>
              </a:rPr>
              <a:t>Scalability of implementing the eventual solution</a:t>
            </a:r>
          </a:p>
          <a:p>
            <a:pPr lvl="1"/>
            <a:r>
              <a:rPr lang="en-US" dirty="0">
                <a:cs typeface="Calibri"/>
              </a:rPr>
              <a:t>Assist in the delivery of key deliverables and project artifacts</a:t>
            </a:r>
          </a:p>
          <a:p>
            <a:pPr lvl="1"/>
            <a:r>
              <a:rPr lang="en-US" dirty="0">
                <a:cs typeface="Calibri"/>
              </a:rPr>
              <a:t>Development of testing tools, testing implementations, etc. </a:t>
            </a:r>
          </a:p>
          <a:p>
            <a:endParaRPr lang="en-US" dirty="0">
              <a:cs typeface="Calibri"/>
            </a:endParaRPr>
          </a:p>
        </p:txBody>
      </p:sp>
      <p:sp>
        <p:nvSpPr>
          <p:cNvPr id="6" name="Slide Number Placeholder 3">
            <a:extLst>
              <a:ext uri="{FF2B5EF4-FFF2-40B4-BE49-F238E27FC236}">
                <a16:creationId xmlns:a16="http://schemas.microsoft.com/office/drawing/2014/main" id="{C30D2B9C-7BC8-456F-8DF4-A869A2872B8C}"/>
              </a:ext>
            </a:extLst>
          </p:cNvPr>
          <p:cNvSpPr>
            <a:spLocks noGrp="1"/>
          </p:cNvSpPr>
          <p:nvPr>
            <p:ph type="sldNum" sz="quarter" idx="4"/>
          </p:nvPr>
        </p:nvSpPr>
        <p:spPr>
          <a:xfrm>
            <a:off x="7974525" y="6382356"/>
            <a:ext cx="990600" cy="365125"/>
          </a:xfrm>
        </p:spPr>
        <p:txBody>
          <a:bodyPr/>
          <a:lstStyle/>
          <a:p>
            <a:fld id="{E8555075-F7D8-774D-92CE-0FFE5404D32F}" type="slidenum">
              <a:rPr lang="en-US" sz="1800" smtClean="0">
                <a:solidFill>
                  <a:prstClr val="black"/>
                </a:solidFill>
              </a:rPr>
              <a:pPr/>
              <a:t>25</a:t>
            </a:fld>
            <a:endParaRPr lang="en-US" sz="1800" dirty="0">
              <a:solidFill>
                <a:prstClr val="black"/>
              </a:solidFill>
            </a:endParaRPr>
          </a:p>
        </p:txBody>
      </p:sp>
    </p:spTree>
    <p:extLst>
      <p:ext uri="{BB962C8B-B14F-4D97-AF65-F5344CB8AC3E}">
        <p14:creationId xmlns:p14="http://schemas.microsoft.com/office/powerpoint/2010/main" val="1911805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A2CCB1-57F4-ED41-A6CA-1B42F31BB523}"/>
              </a:ext>
            </a:extLst>
          </p:cNvPr>
          <p:cNvSpPr>
            <a:spLocks noGrp="1"/>
          </p:cNvSpPr>
          <p:nvPr>
            <p:ph type="sldNum" sz="quarter" idx="4"/>
          </p:nvPr>
        </p:nvSpPr>
        <p:spPr/>
        <p:txBody>
          <a:bodyPr/>
          <a:lstStyle/>
          <a:p>
            <a:fld id="{E8555075-F7D8-774D-92CE-0FFE5404D32F}" type="slidenum">
              <a:rPr lang="en-US" sz="1800" smtClean="0">
                <a:solidFill>
                  <a:prstClr val="black"/>
                </a:solidFill>
              </a:rPr>
              <a:pPr/>
              <a:t>26</a:t>
            </a:fld>
            <a:endParaRPr lang="en-US" dirty="0">
              <a:solidFill>
                <a:prstClr val="black"/>
              </a:solidFill>
            </a:endParaRPr>
          </a:p>
        </p:txBody>
      </p:sp>
      <p:sp>
        <p:nvSpPr>
          <p:cNvPr id="3" name="Title 2">
            <a:extLst>
              <a:ext uri="{FF2B5EF4-FFF2-40B4-BE49-F238E27FC236}">
                <a16:creationId xmlns:a16="http://schemas.microsoft.com/office/drawing/2014/main" id="{173C29EF-68F9-BC44-921E-18DB5445A801}"/>
              </a:ext>
            </a:extLst>
          </p:cNvPr>
          <p:cNvSpPr>
            <a:spLocks noGrp="1"/>
          </p:cNvSpPr>
          <p:nvPr>
            <p:ph type="title"/>
          </p:nvPr>
        </p:nvSpPr>
        <p:spPr/>
        <p:txBody>
          <a:bodyPr/>
          <a:lstStyle/>
          <a:p>
            <a:r>
              <a:rPr lang="en-US" dirty="0"/>
              <a:t>How to Participate: Interoperability </a:t>
            </a:r>
          </a:p>
        </p:txBody>
      </p:sp>
      <p:sp>
        <p:nvSpPr>
          <p:cNvPr id="5" name="Content Placeholder 2">
            <a:extLst>
              <a:ext uri="{FF2B5EF4-FFF2-40B4-BE49-F238E27FC236}">
                <a16:creationId xmlns:a16="http://schemas.microsoft.com/office/drawing/2014/main" id="{EEA7640F-03EA-4C49-91B0-1A46E417DCED}"/>
              </a:ext>
            </a:extLst>
          </p:cNvPr>
          <p:cNvSpPr txBox="1">
            <a:spLocks/>
          </p:cNvSpPr>
          <p:nvPr/>
        </p:nvSpPr>
        <p:spPr>
          <a:xfrm>
            <a:off x="545025" y="1828800"/>
            <a:ext cx="7924800" cy="43513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PACIO Project</a:t>
            </a:r>
          </a:p>
          <a:p>
            <a:pPr lvl="1"/>
            <a:r>
              <a:rPr lang="en-US" sz="2400" dirty="0"/>
              <a:t>Visit </a:t>
            </a:r>
            <a:r>
              <a:rPr lang="en-US" sz="2400" dirty="0">
                <a:hlinkClick r:id="rId2"/>
              </a:rPr>
              <a:t>http://pacioproject.org</a:t>
            </a:r>
            <a:endParaRPr lang="en-US" sz="2400" dirty="0"/>
          </a:p>
          <a:p>
            <a:pPr lvl="1"/>
            <a:r>
              <a:rPr lang="en-US" sz="2400" dirty="0"/>
              <a:t>Contact </a:t>
            </a:r>
            <a:r>
              <a:rPr lang="en-US" sz="2400" dirty="0">
                <a:hlinkClick r:id="rId3"/>
              </a:rPr>
              <a:t>info@pacioproject.org</a:t>
            </a:r>
            <a:endParaRPr lang="en-US" sz="2400" dirty="0"/>
          </a:p>
          <a:p>
            <a:r>
              <a:rPr lang="en-US" sz="2800" dirty="0"/>
              <a:t>HL7 Connectathon (September 14-15, Atlanta, GA)</a:t>
            </a:r>
          </a:p>
          <a:p>
            <a:pPr lvl="1"/>
            <a:r>
              <a:rPr lang="en-US" sz="2400" dirty="0"/>
              <a:t>Select the Post-Acute Care track</a:t>
            </a:r>
          </a:p>
          <a:p>
            <a:pPr lvl="1"/>
            <a:r>
              <a:rPr lang="en-US" sz="2400" dirty="0"/>
              <a:t>Reach out to the track lead via Zulip </a:t>
            </a:r>
          </a:p>
          <a:p>
            <a:pPr lvl="2"/>
            <a:r>
              <a:rPr lang="en-US" dirty="0">
                <a:hlinkClick r:id="rId4"/>
              </a:rPr>
              <a:t>https://chat.fhir.org</a:t>
            </a:r>
            <a:endParaRPr lang="en-US" dirty="0"/>
          </a:p>
          <a:p>
            <a:pPr lvl="1"/>
            <a:r>
              <a:rPr lang="en-US" sz="2400" dirty="0"/>
              <a:t>Get your system(s) ready to interact with others</a:t>
            </a:r>
          </a:p>
          <a:p>
            <a:pPr lvl="1"/>
            <a:r>
              <a:rPr lang="en-US" sz="2400" dirty="0"/>
              <a:t>Bring your FHIR knowledge and development tools</a:t>
            </a:r>
          </a:p>
        </p:txBody>
      </p:sp>
    </p:spTree>
    <p:extLst>
      <p:ext uri="{BB962C8B-B14F-4D97-AF65-F5344CB8AC3E}">
        <p14:creationId xmlns:p14="http://schemas.microsoft.com/office/powerpoint/2010/main" val="199744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8C1D11-E9DC-4B09-AD79-B33A88B94770}"/>
              </a:ext>
            </a:extLst>
          </p:cNvPr>
          <p:cNvSpPr>
            <a:spLocks noGrp="1"/>
          </p:cNvSpPr>
          <p:nvPr>
            <p:ph type="sldNum" sz="quarter" idx="4"/>
          </p:nvPr>
        </p:nvSpPr>
        <p:spPr>
          <a:xfrm>
            <a:off x="7974525" y="6382356"/>
            <a:ext cx="990600" cy="365125"/>
          </a:xfrm>
        </p:spPr>
        <p:txBody>
          <a:bodyPr/>
          <a:lstStyle/>
          <a:p>
            <a:fld id="{E8555075-F7D8-774D-92CE-0FFE5404D32F}" type="slidenum">
              <a:rPr lang="en-US" sz="1800" smtClean="0">
                <a:solidFill>
                  <a:prstClr val="black"/>
                </a:solidFill>
              </a:rPr>
              <a:pPr/>
              <a:t>27</a:t>
            </a:fld>
            <a:endParaRPr lang="en-US" sz="1800" dirty="0">
              <a:solidFill>
                <a:prstClr val="black"/>
              </a:solidFill>
            </a:endParaRPr>
          </a:p>
        </p:txBody>
      </p:sp>
      <p:sp>
        <p:nvSpPr>
          <p:cNvPr id="6" name="Title 5">
            <a:extLst>
              <a:ext uri="{FF2B5EF4-FFF2-40B4-BE49-F238E27FC236}">
                <a16:creationId xmlns:a16="http://schemas.microsoft.com/office/drawing/2014/main" id="{4768A798-82B1-42B4-9498-6A952AD4E475}"/>
              </a:ext>
            </a:extLst>
          </p:cNvPr>
          <p:cNvSpPr>
            <a:spLocks noGrp="1"/>
          </p:cNvSpPr>
          <p:nvPr>
            <p:ph type="title"/>
          </p:nvPr>
        </p:nvSpPr>
        <p:spPr/>
        <p:txBody>
          <a:bodyPr>
            <a:normAutofit/>
          </a:bodyPr>
          <a:lstStyle/>
          <a:p>
            <a:r>
              <a:rPr lang="en-US" sz="3200" dirty="0"/>
              <a:t>Wrap Up and Q&amp;A</a:t>
            </a:r>
          </a:p>
        </p:txBody>
      </p:sp>
      <p:pic>
        <p:nvPicPr>
          <p:cNvPr id="10" name="Picture 9">
            <a:extLst>
              <a:ext uri="{FF2B5EF4-FFF2-40B4-BE49-F238E27FC236}">
                <a16:creationId xmlns:a16="http://schemas.microsoft.com/office/drawing/2014/main" id="{A7A5E807-E5B0-4564-9E8F-DA39D12764A5}"/>
              </a:ext>
              <a:ext uri="{C183D7F6-B498-43B3-948B-1728B52AA6E4}">
                <adec:decorative xmlns:adec="http://schemas.microsoft.com/office/drawing/2017/decorative" xmlns="" val="1"/>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17257" r="13100" b="1"/>
          <a:stretch/>
        </p:blipFill>
        <p:spPr>
          <a:xfrm>
            <a:off x="5530883" y="2304310"/>
            <a:ext cx="3613117" cy="3696441"/>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Tree>
    <p:extLst>
      <p:ext uri="{BB962C8B-B14F-4D97-AF65-F5344CB8AC3E}">
        <p14:creationId xmlns:p14="http://schemas.microsoft.com/office/powerpoint/2010/main" val="270087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28</a:t>
            </a:fld>
            <a:endParaRPr lang="en-US" sz="1800" dirty="0">
              <a:solidFill>
                <a:prstClr val="black"/>
              </a:solidFill>
            </a:endParaRPr>
          </a:p>
        </p:txBody>
      </p:sp>
      <p:sp>
        <p:nvSpPr>
          <p:cNvPr id="3" name="Title 2" descr="Thank You title" title="Thank You title"/>
          <p:cNvSpPr>
            <a:spLocks noGrp="1"/>
          </p:cNvSpPr>
          <p:nvPr>
            <p:ph type="title"/>
          </p:nvPr>
        </p:nvSpPr>
        <p:spPr/>
        <p:txBody>
          <a:bodyPr/>
          <a:lstStyle/>
          <a:p>
            <a:r>
              <a:rPr lang="en-US" dirty="0"/>
              <a:t>Resources</a:t>
            </a:r>
          </a:p>
        </p:txBody>
      </p:sp>
      <p:sp>
        <p:nvSpPr>
          <p:cNvPr id="7" name="Content Placeholder 1">
            <a:extLst>
              <a:ext uri="{FF2B5EF4-FFF2-40B4-BE49-F238E27FC236}">
                <a16:creationId xmlns:a16="http://schemas.microsoft.com/office/drawing/2014/main" id="{566F65E2-D6A1-473F-8086-0089134F3624}"/>
              </a:ext>
            </a:extLst>
          </p:cNvPr>
          <p:cNvSpPr>
            <a:spLocks noGrp="1"/>
          </p:cNvSpPr>
          <p:nvPr>
            <p:ph idx="1"/>
          </p:nvPr>
        </p:nvSpPr>
        <p:spPr>
          <a:xfrm>
            <a:off x="457200" y="1624981"/>
            <a:ext cx="8229600" cy="4939937"/>
          </a:xfrm>
        </p:spPr>
        <p:txBody>
          <a:bodyPr>
            <a:normAutofit fontScale="77500" lnSpcReduction="20000"/>
          </a:bodyPr>
          <a:lstStyle/>
          <a:p>
            <a:pPr fontAlgn="t">
              <a:buClrTx/>
              <a:buFont typeface="Arial" panose="020B0604020202020204" pitchFamily="34" charset="0"/>
              <a:buChar char="•"/>
            </a:pPr>
            <a:r>
              <a:rPr lang="en-US" sz="2900" dirty="0">
                <a:cs typeface="Arial" panose="020B0604020202020204" pitchFamily="34" charset="0"/>
              </a:rPr>
              <a:t>For more information on the IMPACT Act, visit the </a:t>
            </a:r>
            <a:r>
              <a:rPr lang="en-US" sz="2900" b="1" u="sng" dirty="0">
                <a:cs typeface="Arial" panose="020B0604020202020204" pitchFamily="34" charset="0"/>
                <a:hlinkClick r:id="rId2"/>
              </a:rPr>
              <a:t>IMPACT Act</a:t>
            </a:r>
            <a:r>
              <a:rPr lang="en-US" sz="2900" b="1" dirty="0">
                <a:cs typeface="Arial" panose="020B0604020202020204" pitchFamily="34" charset="0"/>
              </a:rPr>
              <a:t> </a:t>
            </a:r>
            <a:r>
              <a:rPr lang="en-US" sz="2900" dirty="0">
                <a:cs typeface="Arial" panose="020B0604020202020204" pitchFamily="34" charset="0"/>
              </a:rPr>
              <a:t>webpage </a:t>
            </a:r>
          </a:p>
          <a:p>
            <a:pPr marL="0" indent="0" fontAlgn="t">
              <a:buClrTx/>
              <a:buNone/>
            </a:pPr>
            <a:endParaRPr lang="en-US" sz="2900" dirty="0">
              <a:cs typeface="Arial" panose="020B0604020202020204" pitchFamily="34" charset="0"/>
            </a:endParaRPr>
          </a:p>
          <a:p>
            <a:pPr fontAlgn="t">
              <a:buClrTx/>
              <a:buFont typeface="Arial" panose="020B0604020202020204" pitchFamily="34" charset="0"/>
              <a:buChar char="•"/>
            </a:pPr>
            <a:r>
              <a:rPr lang="en-US" sz="2900" dirty="0">
                <a:cs typeface="Arial" panose="020B0604020202020204" pitchFamily="34" charset="0"/>
              </a:rPr>
              <a:t>For more information on Post-Acute Care Quality Reporting Programs, visit:</a:t>
            </a:r>
          </a:p>
          <a:p>
            <a:pPr lvl="1" fontAlgn="t">
              <a:buClrTx/>
              <a:buFont typeface="Arial" panose="020B0604020202020204" pitchFamily="34" charset="0"/>
              <a:buChar char="•"/>
            </a:pPr>
            <a:r>
              <a:rPr lang="en-US" sz="2600" b="1" u="sng" dirty="0">
                <a:cs typeface="Arial" panose="020B0604020202020204" pitchFamily="34" charset="0"/>
                <a:hlinkClick r:id="rId3"/>
              </a:rPr>
              <a:t>Home Health Agencies</a:t>
            </a:r>
            <a:endParaRPr lang="en-US" sz="2600" b="1" dirty="0">
              <a:cs typeface="Arial" panose="020B0604020202020204" pitchFamily="34" charset="0"/>
            </a:endParaRPr>
          </a:p>
          <a:p>
            <a:pPr lvl="1" fontAlgn="t">
              <a:buClrTx/>
              <a:buFont typeface="Arial" panose="020B0604020202020204" pitchFamily="34" charset="0"/>
              <a:buChar char="•"/>
            </a:pPr>
            <a:r>
              <a:rPr lang="en-US" sz="2600" b="1" u="sng" dirty="0">
                <a:cs typeface="Arial" panose="020B0604020202020204" pitchFamily="34" charset="0"/>
                <a:hlinkClick r:id="rId4"/>
              </a:rPr>
              <a:t>Hospice Agencies</a:t>
            </a:r>
            <a:endParaRPr lang="en-US" sz="2600" b="1" dirty="0">
              <a:cs typeface="Arial" panose="020B0604020202020204" pitchFamily="34" charset="0"/>
            </a:endParaRPr>
          </a:p>
          <a:p>
            <a:pPr lvl="1" fontAlgn="t">
              <a:buClrTx/>
              <a:buFont typeface="Arial" panose="020B0604020202020204" pitchFamily="34" charset="0"/>
              <a:buChar char="•"/>
            </a:pPr>
            <a:r>
              <a:rPr lang="en-US" sz="2600" b="1" u="sng" dirty="0">
                <a:cs typeface="Arial" panose="020B0604020202020204" pitchFamily="34" charset="0"/>
                <a:hlinkClick r:id="rId5"/>
              </a:rPr>
              <a:t>Inpatient Rehab Facilities</a:t>
            </a:r>
            <a:endParaRPr lang="en-US" sz="2600" b="1" dirty="0">
              <a:cs typeface="Arial" panose="020B0604020202020204" pitchFamily="34" charset="0"/>
            </a:endParaRPr>
          </a:p>
          <a:p>
            <a:pPr lvl="1" fontAlgn="t">
              <a:buClrTx/>
              <a:buFont typeface="Arial" panose="020B0604020202020204" pitchFamily="34" charset="0"/>
              <a:buChar char="•"/>
            </a:pPr>
            <a:r>
              <a:rPr lang="en-US" sz="2600" b="1" u="sng" dirty="0">
                <a:cs typeface="Arial" panose="020B0604020202020204" pitchFamily="34" charset="0"/>
                <a:hlinkClick r:id="rId6"/>
              </a:rPr>
              <a:t>Long-term Care Hospitals</a:t>
            </a:r>
            <a:endParaRPr lang="en-US" sz="2600" b="1" dirty="0">
              <a:cs typeface="Arial" panose="020B0604020202020204" pitchFamily="34" charset="0"/>
            </a:endParaRPr>
          </a:p>
          <a:p>
            <a:pPr lvl="1" fontAlgn="t">
              <a:buClrTx/>
              <a:buFont typeface="Arial" panose="020B0604020202020204" pitchFamily="34" charset="0"/>
              <a:buChar char="•"/>
            </a:pPr>
            <a:r>
              <a:rPr lang="en-US" sz="2600" b="1" u="sng" dirty="0">
                <a:cs typeface="Arial" panose="020B0604020202020204" pitchFamily="34" charset="0"/>
                <a:hlinkClick r:id="rId7"/>
              </a:rPr>
              <a:t>Skilled Nursing Facilities</a:t>
            </a:r>
            <a:endParaRPr lang="en-US" sz="2600" b="1" dirty="0">
              <a:cs typeface="Arial" panose="020B0604020202020204" pitchFamily="34" charset="0"/>
            </a:endParaRPr>
          </a:p>
          <a:p>
            <a:pPr marL="800100" lvl="1" indent="-457200" fontAlgn="t"/>
            <a:endParaRPr lang="en-US" sz="2600" dirty="0">
              <a:cs typeface="Arial" panose="020B0604020202020204" pitchFamily="34" charset="0"/>
            </a:endParaRPr>
          </a:p>
          <a:p>
            <a:r>
              <a:rPr lang="en-US" sz="2900" dirty="0">
                <a:cs typeface="Arial" panose="020B0604020202020204" pitchFamily="34" charset="0"/>
              </a:rPr>
              <a:t>For DEL updates, sign up for the listserv </a:t>
            </a:r>
            <a:r>
              <a:rPr lang="en-US" sz="2900" b="1" u="sng" dirty="0">
                <a:cs typeface="Arial" panose="020B0604020202020204" pitchFamily="34" charset="0"/>
                <a:hlinkClick r:id="rId8"/>
              </a:rPr>
              <a:t>here</a:t>
            </a:r>
            <a:r>
              <a:rPr lang="en-US" sz="2900" dirty="0">
                <a:cs typeface="Arial" panose="020B0604020202020204" pitchFamily="34" charset="0"/>
              </a:rPr>
              <a:t> </a:t>
            </a:r>
          </a:p>
          <a:p>
            <a:pPr>
              <a:buClrTx/>
              <a:buFont typeface="Arial" panose="020B0604020202020204" pitchFamily="34" charset="0"/>
              <a:buChar char="•"/>
            </a:pPr>
            <a:r>
              <a:rPr lang="en-US" sz="2900" dirty="0">
                <a:cs typeface="Arial" panose="020B0604020202020204" pitchFamily="34" charset="0"/>
              </a:rPr>
              <a:t>For DEL feedback or questions, contact: </a:t>
            </a:r>
            <a:r>
              <a:rPr lang="en-US" sz="2600" b="1" dirty="0">
                <a:cs typeface="Arial" panose="020B0604020202020204" pitchFamily="34" charset="0"/>
                <a:hlinkClick r:id="rId9"/>
              </a:rPr>
              <a:t>DELHelp@cms.hhs.gov</a:t>
            </a:r>
            <a:endParaRPr lang="en-US" sz="2600" b="1" dirty="0">
              <a:cs typeface="Arial" panose="020B0604020202020204" pitchFamily="34" charset="0"/>
            </a:endParaRPr>
          </a:p>
          <a:p>
            <a:pPr>
              <a:buFont typeface="Arial" panose="020B0604020202020204" pitchFamily="34" charset="0"/>
              <a:buChar char="•"/>
            </a:pPr>
            <a:r>
              <a:rPr lang="en-US" sz="2900" dirty="0">
                <a:cs typeface="Arial" panose="020B0604020202020204" pitchFamily="34" charset="0"/>
              </a:rPr>
              <a:t>For PACIO information, please visit: </a:t>
            </a:r>
            <a:r>
              <a:rPr lang="en-US" sz="2900" dirty="0">
                <a:cs typeface="Arial" panose="020B0604020202020204" pitchFamily="34" charset="0"/>
                <a:hlinkClick r:id="rId10"/>
              </a:rPr>
              <a:t>http://pacioproject.org/</a:t>
            </a:r>
            <a:endParaRPr lang="en-US" sz="2900" dirty="0">
              <a:cs typeface="Arial" panose="020B0604020202020204" pitchFamily="34" charset="0"/>
            </a:endParaRPr>
          </a:p>
          <a:p>
            <a:pPr marL="0" indent="0">
              <a:buNone/>
            </a:pPr>
            <a:endParaRPr lang="en-US" sz="2600" dirty="0">
              <a:cs typeface="Arial" panose="020B0604020202020204" pitchFamily="34" charset="0"/>
            </a:endParaRPr>
          </a:p>
          <a:p>
            <a:pPr lvl="1">
              <a:buClrTx/>
              <a:buFont typeface="Arial" panose="020B0604020202020204" pitchFamily="34" charset="0"/>
              <a:buChar char="•"/>
            </a:pPr>
            <a:endParaRPr lang="en-US" sz="2600" dirty="0">
              <a:cs typeface="Arial" panose="020B0604020202020204" pitchFamily="34" charset="0"/>
            </a:endParaRPr>
          </a:p>
          <a:p>
            <a:pPr marL="0" lvl="8" indent="0" algn="ctr">
              <a:buNone/>
            </a:pPr>
            <a:endParaRPr lang="en-US" sz="3200" dirty="0">
              <a:solidFill>
                <a:srgbClr val="2450A7"/>
              </a:solidFill>
              <a:cs typeface="Arial" panose="020B0604020202020204" pitchFamily="34" charset="0"/>
            </a:endParaRPr>
          </a:p>
          <a:p>
            <a:pPr marL="0" lvl="8" indent="0" algn="ctr">
              <a:buNone/>
            </a:pPr>
            <a:endParaRPr lang="en-US" sz="3200" dirty="0">
              <a:solidFill>
                <a:srgbClr val="2450A7"/>
              </a:solidFill>
              <a:cs typeface="Arial" panose="020B0604020202020204" pitchFamily="34" charset="0"/>
            </a:endParaRPr>
          </a:p>
          <a:p>
            <a:pPr marL="457200" lvl="1" indent="0">
              <a:buNone/>
            </a:pPr>
            <a:endParaRPr lang="en-US" sz="2475" dirty="0"/>
          </a:p>
        </p:txBody>
      </p:sp>
    </p:spTree>
    <p:extLst>
      <p:ext uri="{BB962C8B-B14F-4D97-AF65-F5344CB8AC3E}">
        <p14:creationId xmlns:p14="http://schemas.microsoft.com/office/powerpoint/2010/main" val="395491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29</a:t>
            </a:fld>
            <a:endParaRPr lang="en-US" sz="1800" dirty="0">
              <a:solidFill>
                <a:prstClr val="black"/>
              </a:solidFill>
            </a:endParaRPr>
          </a:p>
        </p:txBody>
      </p:sp>
      <p:sp>
        <p:nvSpPr>
          <p:cNvPr id="3" name="Title 2" descr="Team 2 Update title" title="Team 2 Update title"/>
          <p:cNvSpPr>
            <a:spLocks noGrp="1"/>
          </p:cNvSpPr>
          <p:nvPr>
            <p:ph type="title"/>
          </p:nvPr>
        </p:nvSpPr>
        <p:spPr>
          <a:xfrm>
            <a:off x="0" y="0"/>
            <a:ext cx="9144000" cy="1417638"/>
          </a:xfrm>
        </p:spPr>
        <p:txBody>
          <a:bodyPr>
            <a:normAutofit/>
          </a:bodyPr>
          <a:lstStyle/>
          <a:p>
            <a:r>
              <a:rPr lang="en-US" sz="3600" dirty="0">
                <a:ea typeface="MS PGothic" pitchFamily="34" charset="-128"/>
                <a:cs typeface="ＭＳ Ｐゴシック" charset="0"/>
              </a:rPr>
              <a:t>Medicaid Technology Financing  to Support Health Information Exchange Activities</a:t>
            </a:r>
            <a:endParaRPr lang="en-US" sz="3600" dirty="0"/>
          </a:p>
        </p:txBody>
      </p:sp>
      <p:sp>
        <p:nvSpPr>
          <p:cNvPr id="8" name="Content Placeholder 2">
            <a:extLst>
              <a:ext uri="{FF2B5EF4-FFF2-40B4-BE49-F238E27FC236}">
                <a16:creationId xmlns:a16="http://schemas.microsoft.com/office/drawing/2014/main" id="{411CD434-5440-4AFA-AC97-52AEA9A363ED}"/>
              </a:ext>
            </a:extLst>
          </p:cNvPr>
          <p:cNvSpPr>
            <a:spLocks noGrp="1"/>
          </p:cNvSpPr>
          <p:nvPr>
            <p:ph idx="1"/>
          </p:nvPr>
        </p:nvSpPr>
        <p:spPr>
          <a:xfrm>
            <a:off x="697424" y="1659026"/>
            <a:ext cx="7772401" cy="4723330"/>
          </a:xfrm>
        </p:spPr>
        <p:txBody>
          <a:bodyPr>
            <a:normAutofit fontScale="70000" lnSpcReduction="20000"/>
          </a:bodyPr>
          <a:lstStyle/>
          <a:p>
            <a:pPr marL="0" indent="0">
              <a:buNone/>
            </a:pPr>
            <a:r>
              <a:rPr lang="en-US" sz="2900" b="1" dirty="0"/>
              <a:t>CMS Incentive through State Medicaid Director Letter (#16-003)</a:t>
            </a:r>
            <a:endParaRPr lang="en-US" sz="2900" dirty="0"/>
          </a:p>
          <a:p>
            <a:pPr marL="0" indent="0">
              <a:buNone/>
            </a:pPr>
            <a:r>
              <a:rPr lang="en-US" sz="2700" dirty="0"/>
              <a:t>Medicaid HITECH funds are now available to support states in their initiatives to expand interoperability and data sharing related to connecting professionals and hospitals that are eligible for Medicaid EHR Incentive Payments to other Medicaid providers, including behavioral health, long-term care providers (including nursing facilities), home health providers, and other Medicaid providers, including community-based Medicaid providers. </a:t>
            </a:r>
          </a:p>
          <a:p>
            <a:r>
              <a:rPr lang="en-US" sz="2700" b="1" dirty="0"/>
              <a:t>This funding is in place until 2021 </a:t>
            </a:r>
            <a:r>
              <a:rPr lang="en-US" sz="2700" dirty="0"/>
              <a:t>and is a 90/10 Federal State match. The state is still responsible for providing the 10%. </a:t>
            </a:r>
          </a:p>
          <a:p>
            <a:r>
              <a:rPr lang="en-US" sz="2700" dirty="0"/>
              <a:t>The funding is for HIE and interoperability </a:t>
            </a:r>
            <a:r>
              <a:rPr lang="en-US" sz="2700" b="1" dirty="0"/>
              <a:t>only</a:t>
            </a:r>
            <a:r>
              <a:rPr lang="en-US" sz="2700" dirty="0"/>
              <a:t>, not to provide EHRs. </a:t>
            </a:r>
          </a:p>
          <a:p>
            <a:r>
              <a:rPr lang="en-US" sz="2700" dirty="0"/>
              <a:t>The funding is for implementation </a:t>
            </a:r>
            <a:r>
              <a:rPr lang="en-US" sz="2700" b="1" dirty="0"/>
              <a:t>only</a:t>
            </a:r>
            <a:r>
              <a:rPr lang="en-US" sz="2700" dirty="0"/>
              <a:t>, it is not for operational costs.</a:t>
            </a:r>
          </a:p>
          <a:p>
            <a:r>
              <a:rPr lang="en-US" sz="2700" dirty="0"/>
              <a:t>The funding still must be cost allocated if other entities than the state Medicaid agency benefit </a:t>
            </a:r>
          </a:p>
          <a:p>
            <a:r>
              <a:rPr lang="en-US" sz="2700" b="1" dirty="0"/>
              <a:t>All providers or systems supported by this funding must connect to Medicaid Eligible Providers</a:t>
            </a:r>
          </a:p>
          <a:p>
            <a:pPr marL="0" indent="0">
              <a:buNone/>
            </a:pPr>
            <a:endParaRPr lang="en-US" sz="2200" b="1" dirty="0">
              <a:solidFill>
                <a:schemeClr val="accent2"/>
              </a:solidFill>
            </a:endParaRPr>
          </a:p>
          <a:p>
            <a:pPr marL="0" indent="0">
              <a:buNone/>
            </a:pPr>
            <a:r>
              <a:rPr lang="en-US" sz="2200" b="1" dirty="0">
                <a:solidFill>
                  <a:schemeClr val="accent2"/>
                </a:solidFill>
              </a:rPr>
              <a:t>For more information: </a:t>
            </a:r>
            <a:r>
              <a:rPr lang="en-US" sz="2200" dirty="0">
                <a:hlinkClick r:id="rId2"/>
              </a:rPr>
              <a:t>https://www.medicaid.gov/federalpolicyguidance/downloads/smd16003.pdf</a:t>
            </a:r>
            <a:endParaRPr lang="en-US" sz="2200" dirty="0"/>
          </a:p>
        </p:txBody>
      </p:sp>
    </p:spTree>
    <p:extLst>
      <p:ext uri="{BB962C8B-B14F-4D97-AF65-F5344CB8AC3E}">
        <p14:creationId xmlns:p14="http://schemas.microsoft.com/office/powerpoint/2010/main" val="10337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3</a:t>
            </a:fld>
            <a:endParaRPr lang="en-US" sz="1800" dirty="0">
              <a:solidFill>
                <a:prstClr val="black"/>
              </a:solidFill>
            </a:endParaRPr>
          </a:p>
        </p:txBody>
      </p:sp>
      <p:sp>
        <p:nvSpPr>
          <p:cNvPr id="3" name="Title 2" descr="Team 1 Update title" title="Team 1 Update title"/>
          <p:cNvSpPr>
            <a:spLocks noGrp="1"/>
          </p:cNvSpPr>
          <p:nvPr>
            <p:ph type="title"/>
          </p:nvPr>
        </p:nvSpPr>
        <p:spPr/>
        <p:txBody>
          <a:bodyPr/>
          <a:lstStyle/>
          <a:p>
            <a:r>
              <a:rPr lang="en-US" dirty="0"/>
              <a:t>Acronyms in this Presentation</a:t>
            </a:r>
          </a:p>
        </p:txBody>
      </p:sp>
      <p:sp>
        <p:nvSpPr>
          <p:cNvPr id="5" name="Content Placeholder 1">
            <a:extLst>
              <a:ext uri="{FF2B5EF4-FFF2-40B4-BE49-F238E27FC236}">
                <a16:creationId xmlns:a16="http://schemas.microsoft.com/office/drawing/2014/main" id="{E8CE568B-B926-40BC-AC45-88F26CA1BC14}"/>
              </a:ext>
            </a:extLst>
          </p:cNvPr>
          <p:cNvSpPr>
            <a:spLocks noGrp="1"/>
          </p:cNvSpPr>
          <p:nvPr>
            <p:ph idx="1"/>
          </p:nvPr>
        </p:nvSpPr>
        <p:spPr>
          <a:xfrm>
            <a:off x="457200" y="1600206"/>
            <a:ext cx="8229600" cy="4782150"/>
          </a:xfrm>
        </p:spPr>
        <p:txBody>
          <a:bodyPr>
            <a:normAutofit fontScale="92500" lnSpcReduction="20000"/>
          </a:bodyPr>
          <a:lstStyle/>
          <a:p>
            <a:r>
              <a:rPr lang="en-US" sz="1600" dirty="0"/>
              <a:t>CMS – Centers for Medicare &amp; Medicaid Services</a:t>
            </a:r>
          </a:p>
          <a:p>
            <a:r>
              <a:rPr lang="en-US" sz="1600" dirty="0"/>
              <a:t>DCPAC – Division of Chronic and Post-Acute Care</a:t>
            </a:r>
          </a:p>
          <a:p>
            <a:r>
              <a:rPr lang="en-US" sz="1600" dirty="0"/>
              <a:t>DEL – Data Element Library</a:t>
            </a:r>
          </a:p>
          <a:p>
            <a:r>
              <a:rPr lang="en-US" sz="1600" dirty="0"/>
              <a:t>FHIR- Fast Healthcare Interoperability Resources</a:t>
            </a:r>
          </a:p>
          <a:p>
            <a:r>
              <a:rPr lang="en-US" sz="1600" dirty="0"/>
              <a:t>HHA – Home Health Agency</a:t>
            </a:r>
          </a:p>
          <a:p>
            <a:r>
              <a:rPr lang="en-US" sz="1600" dirty="0"/>
              <a:t>HIS – Hospice Item Set </a:t>
            </a:r>
          </a:p>
          <a:p>
            <a:r>
              <a:rPr lang="en-US" sz="1600" dirty="0"/>
              <a:t>HIT – Health Information Technology </a:t>
            </a:r>
          </a:p>
          <a:p>
            <a:r>
              <a:rPr lang="en-US" sz="1600" dirty="0"/>
              <a:t>IMPACT – Improving Medicare Post-Acute Care Transformation Act</a:t>
            </a:r>
          </a:p>
          <a:p>
            <a:r>
              <a:rPr lang="en-US" sz="1600" dirty="0"/>
              <a:t>IRF – Inpatient Rehabilitation Facility</a:t>
            </a:r>
          </a:p>
          <a:p>
            <a:r>
              <a:rPr lang="en-US" sz="1600" dirty="0"/>
              <a:t>IRF-PAI – Inpatient Rehabilitation Facility Patient Assessment Instrument</a:t>
            </a:r>
          </a:p>
          <a:p>
            <a:r>
              <a:rPr lang="en-US" sz="1600" dirty="0"/>
              <a:t>LCDS – LTCH CARE Data Set </a:t>
            </a:r>
          </a:p>
          <a:p>
            <a:r>
              <a:rPr lang="en-US" sz="1600" dirty="0"/>
              <a:t>LOINC – Logical Observation Identifiers Names and Codes </a:t>
            </a:r>
          </a:p>
          <a:p>
            <a:r>
              <a:rPr lang="en-US" sz="1600" dirty="0"/>
              <a:t>LTCH – Long-Term Care Hospital</a:t>
            </a:r>
          </a:p>
          <a:p>
            <a:r>
              <a:rPr lang="en-US" sz="1600" dirty="0"/>
              <a:t>MDS – Minimum Data Set</a:t>
            </a:r>
          </a:p>
          <a:p>
            <a:r>
              <a:rPr lang="en-US" sz="1600" dirty="0"/>
              <a:t>OASIS – Outcome and Assessment Information Set </a:t>
            </a:r>
          </a:p>
          <a:p>
            <a:r>
              <a:rPr lang="en-US" sz="1600" dirty="0"/>
              <a:t>PAC – Post-Acute Care</a:t>
            </a:r>
          </a:p>
          <a:p>
            <a:r>
              <a:rPr lang="en-US" sz="1600" dirty="0"/>
              <a:t>SNF – Skilled Nursing Facility</a:t>
            </a:r>
          </a:p>
          <a:p>
            <a:r>
              <a:rPr lang="en-US" sz="1600" dirty="0"/>
              <a:t>SNOMED-CT – Systematized Nomenclature of Medicine - Clinical Terms</a:t>
            </a:r>
          </a:p>
          <a:p>
            <a:r>
              <a:rPr lang="en-US" sz="1600" dirty="0"/>
              <a:t>SPADEs – Standardized Patient Assessment Data Elements </a:t>
            </a:r>
          </a:p>
        </p:txBody>
      </p:sp>
    </p:spTree>
    <p:extLst>
      <p:ext uri="{BB962C8B-B14F-4D97-AF65-F5344CB8AC3E}">
        <p14:creationId xmlns:p14="http://schemas.microsoft.com/office/powerpoint/2010/main" val="2361778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75E499A-E8E4-4B04-A8D1-4C54F191E33D}"/>
              </a:ext>
            </a:extLst>
          </p:cNvPr>
          <p:cNvSpPr>
            <a:spLocks noGrp="1"/>
          </p:cNvSpPr>
          <p:nvPr>
            <p:ph type="sldNum" sz="quarter" idx="4"/>
          </p:nvPr>
        </p:nvSpPr>
        <p:spPr>
          <a:xfrm>
            <a:off x="7974525" y="6382356"/>
            <a:ext cx="990600" cy="365125"/>
          </a:xfrm>
        </p:spPr>
        <p:txBody>
          <a:bodyPr/>
          <a:lstStyle/>
          <a:p>
            <a:fld id="{E8555075-F7D8-774D-92CE-0FFE5404D32F}" type="slidenum">
              <a:rPr lang="en-US" sz="1800" smtClean="0">
                <a:solidFill>
                  <a:prstClr val="black"/>
                </a:solidFill>
              </a:rPr>
              <a:pPr/>
              <a:t>30</a:t>
            </a:fld>
            <a:endParaRPr lang="en-US" sz="1800" dirty="0">
              <a:solidFill>
                <a:prstClr val="black"/>
              </a:solidFill>
            </a:endParaRPr>
          </a:p>
        </p:txBody>
      </p:sp>
      <p:sp>
        <p:nvSpPr>
          <p:cNvPr id="4" name="Title 3">
            <a:extLst>
              <a:ext uri="{FF2B5EF4-FFF2-40B4-BE49-F238E27FC236}">
                <a16:creationId xmlns:a16="http://schemas.microsoft.com/office/drawing/2014/main" id="{37D31FA5-783D-4A3D-8A9E-7AD8B5C136A5}"/>
              </a:ext>
            </a:extLst>
          </p:cNvPr>
          <p:cNvSpPr>
            <a:spLocks noGrp="1"/>
          </p:cNvSpPr>
          <p:nvPr>
            <p:ph type="title"/>
          </p:nvPr>
        </p:nvSpPr>
        <p:spPr/>
        <p:txBody>
          <a:bodyPr/>
          <a:lstStyle/>
          <a:p>
            <a:r>
              <a:rPr lang="en-US" sz="3600" dirty="0"/>
              <a:t>Thank You</a:t>
            </a:r>
            <a:endParaRPr lang="en-US" dirty="0"/>
          </a:p>
        </p:txBody>
      </p:sp>
      <p:sp>
        <p:nvSpPr>
          <p:cNvPr id="7" name="Content Placeholder 4"/>
          <p:cNvSpPr>
            <a:spLocks noGrp="1"/>
          </p:cNvSpPr>
          <p:nvPr>
            <p:ph idx="1"/>
          </p:nvPr>
        </p:nvSpPr>
        <p:spPr>
          <a:xfrm>
            <a:off x="457200" y="2209800"/>
            <a:ext cx="8229600" cy="3916369"/>
          </a:xfrm>
        </p:spPr>
        <p:txBody>
          <a:bodyPr>
            <a:noAutofit/>
          </a:bodyPr>
          <a:lstStyle/>
          <a:p>
            <a:pPr marL="285750" indent="-285750">
              <a:spcBef>
                <a:spcPts val="0"/>
              </a:spcBef>
              <a:buFont typeface="Arial" panose="020B0604020202020204" pitchFamily="34" charset="0"/>
              <a:buChar char="•"/>
            </a:pPr>
            <a:r>
              <a:rPr lang="en-US" sz="2000" dirty="0">
                <a:cs typeface="Arial" pitchFamily="34" charset="0"/>
              </a:rPr>
              <a:t>Beth Connor, CMS</a:t>
            </a:r>
            <a:endParaRPr lang="en-US" sz="2000" dirty="0">
              <a:solidFill>
                <a:srgbClr val="2450A7"/>
              </a:solidFill>
              <a:cs typeface="Arial" panose="020B0604020202020204" pitchFamily="34" charset="0"/>
            </a:endParaRPr>
          </a:p>
          <a:p>
            <a:pPr marL="836676" lvl="1">
              <a:spcBef>
                <a:spcPts val="0"/>
              </a:spcBef>
              <a:buFont typeface="Arial" panose="020B0604020202020204" pitchFamily="34" charset="0"/>
              <a:buChar char="•"/>
            </a:pPr>
            <a:r>
              <a:rPr lang="en-US" sz="2000" dirty="0">
                <a:solidFill>
                  <a:srgbClr val="2450A7"/>
                </a:solidFill>
                <a:cs typeface="Arial" panose="020B0604020202020204" pitchFamily="34" charset="0"/>
                <a:hlinkClick r:id="rId2"/>
              </a:rPr>
              <a:t>Beth.Connor@cms.hhs.gov</a:t>
            </a:r>
            <a:r>
              <a:rPr lang="en-US" sz="2000" dirty="0">
                <a:solidFill>
                  <a:srgbClr val="2450A7"/>
                </a:solidFill>
                <a:cs typeface="Arial" panose="020B0604020202020204" pitchFamily="34" charset="0"/>
              </a:rPr>
              <a:t/>
            </a:r>
            <a:br>
              <a:rPr lang="en-US" sz="2000" dirty="0">
                <a:solidFill>
                  <a:srgbClr val="2450A7"/>
                </a:solidFill>
                <a:cs typeface="Arial" panose="020B0604020202020204" pitchFamily="34" charset="0"/>
              </a:rPr>
            </a:br>
            <a:endParaRPr lang="en-US" sz="2000" dirty="0">
              <a:solidFill>
                <a:srgbClr val="2450A7"/>
              </a:solidFill>
              <a:cs typeface="Arial" panose="020B0604020202020204" pitchFamily="34" charset="0"/>
              <a:hlinkClick r:id="rId3"/>
            </a:endParaRPr>
          </a:p>
          <a:p>
            <a:pPr marL="285750">
              <a:spcBef>
                <a:spcPts val="0"/>
              </a:spcBef>
              <a:buFont typeface="Arial" panose="020B0604020202020204" pitchFamily="34" charset="0"/>
              <a:buChar char="•"/>
            </a:pPr>
            <a:r>
              <a:rPr lang="en-US" sz="2000" dirty="0">
                <a:cs typeface="Arial" panose="020B0604020202020204" pitchFamily="34" charset="0"/>
              </a:rPr>
              <a:t>Dave Hill, MITRE</a:t>
            </a:r>
          </a:p>
          <a:p>
            <a:pPr marL="836676" lvl="1">
              <a:spcBef>
                <a:spcPts val="0"/>
              </a:spcBef>
              <a:buFont typeface="Arial" panose="020B0604020202020204" pitchFamily="34" charset="0"/>
              <a:buChar char="•"/>
            </a:pPr>
            <a:r>
              <a:rPr lang="en-US" sz="2000" dirty="0">
                <a:solidFill>
                  <a:srgbClr val="2450A7"/>
                </a:solidFill>
                <a:cs typeface="Arial" panose="020B0604020202020204" pitchFamily="34" charset="0"/>
                <a:hlinkClick r:id="rId4"/>
              </a:rPr>
              <a:t>Dwhill@mitre.org</a:t>
            </a:r>
            <a:r>
              <a:rPr lang="en-US" sz="2000" dirty="0">
                <a:solidFill>
                  <a:srgbClr val="2450A7"/>
                </a:solidFill>
                <a:cs typeface="Arial" panose="020B0604020202020204" pitchFamily="34" charset="0"/>
              </a:rPr>
              <a:t/>
            </a:r>
            <a:br>
              <a:rPr lang="en-US" sz="2000" dirty="0">
                <a:solidFill>
                  <a:srgbClr val="2450A7"/>
                </a:solidFill>
                <a:cs typeface="Arial" panose="020B0604020202020204" pitchFamily="34" charset="0"/>
              </a:rPr>
            </a:br>
            <a:endParaRPr lang="en-US" sz="2000" dirty="0">
              <a:solidFill>
                <a:srgbClr val="2450A7"/>
              </a:solidFill>
              <a:cs typeface="Arial" panose="020B0604020202020204" pitchFamily="34" charset="0"/>
            </a:endParaRPr>
          </a:p>
          <a:p>
            <a:pPr marL="285750">
              <a:spcBef>
                <a:spcPts val="0"/>
              </a:spcBef>
              <a:buFont typeface="Arial" panose="020B0604020202020204" pitchFamily="34" charset="0"/>
              <a:buChar char="•"/>
            </a:pPr>
            <a:r>
              <a:rPr lang="en-US" sz="2000" dirty="0"/>
              <a:t>Dheeraj Mahajan, MD, MBA, MPH, FACP</a:t>
            </a:r>
          </a:p>
          <a:p>
            <a:pPr marL="685800" lvl="1">
              <a:spcBef>
                <a:spcPts val="0"/>
              </a:spcBef>
              <a:buFont typeface="Arial" panose="020B0604020202020204" pitchFamily="34" charset="0"/>
              <a:buChar char="•"/>
            </a:pPr>
            <a:r>
              <a:rPr lang="en-US" sz="2000" dirty="0">
                <a:solidFill>
                  <a:srgbClr val="2450A7"/>
                </a:solidFill>
                <a:cs typeface="Arial" panose="020B0604020202020204" pitchFamily="34" charset="0"/>
                <a:hlinkClick r:id="rId5"/>
              </a:rPr>
              <a:t>dm@cimpar.com</a:t>
            </a:r>
            <a:endParaRPr lang="en-US" sz="2000" dirty="0">
              <a:solidFill>
                <a:srgbClr val="2450A7"/>
              </a:solidFill>
              <a:cs typeface="Arial" panose="020B0604020202020204" pitchFamily="34" charset="0"/>
            </a:endParaRPr>
          </a:p>
          <a:p>
            <a:pPr marL="400050" lvl="1" indent="0">
              <a:spcBef>
                <a:spcPts val="0"/>
              </a:spcBef>
              <a:buNone/>
            </a:pPr>
            <a:endParaRPr lang="en-US" sz="1400" dirty="0">
              <a:solidFill>
                <a:srgbClr val="2450A7"/>
              </a:solidFill>
              <a:cs typeface="Arial" panose="020B0604020202020204" pitchFamily="34" charset="0"/>
            </a:endParaRPr>
          </a:p>
          <a:p>
            <a:pPr marL="285750">
              <a:spcBef>
                <a:spcPts val="0"/>
              </a:spcBef>
              <a:buFont typeface="Arial" panose="020B0604020202020204" pitchFamily="34" charset="0"/>
              <a:buChar char="•"/>
            </a:pPr>
            <a:r>
              <a:rPr lang="en-US" sz="2000" dirty="0">
                <a:cs typeface="Arial" pitchFamily="34" charset="0"/>
              </a:rPr>
              <a:t>Michelle Dougherty, RTI International</a:t>
            </a:r>
          </a:p>
          <a:p>
            <a:pPr marL="836676" lvl="1">
              <a:spcBef>
                <a:spcPts val="0"/>
              </a:spcBef>
              <a:buFont typeface="Arial" panose="020B0604020202020204" pitchFamily="34" charset="0"/>
              <a:buChar char="•"/>
            </a:pPr>
            <a:r>
              <a:rPr lang="en-US" sz="2000" dirty="0">
                <a:solidFill>
                  <a:srgbClr val="2450A7"/>
                </a:solidFill>
                <a:cs typeface="Arial" panose="020B0604020202020204" pitchFamily="34" charset="0"/>
                <a:hlinkClick r:id="rId6"/>
              </a:rPr>
              <a:t>MDougherty@rti.org</a:t>
            </a:r>
            <a:endParaRPr lang="en-US" sz="2000" dirty="0">
              <a:solidFill>
                <a:srgbClr val="2450A7"/>
              </a:solidFill>
              <a:cs typeface="Arial" panose="020B0604020202020204" pitchFamily="34" charset="0"/>
            </a:endParaRPr>
          </a:p>
          <a:p>
            <a:pPr marL="836676" lvl="1">
              <a:spcBef>
                <a:spcPts val="0"/>
              </a:spcBef>
              <a:buFont typeface="Arial" panose="020B0604020202020204" pitchFamily="34" charset="0"/>
              <a:buChar char="•"/>
            </a:pPr>
            <a:r>
              <a:rPr lang="en-US" sz="2000" dirty="0"/>
              <a:t>@mvldougherty </a:t>
            </a:r>
            <a:r>
              <a:rPr lang="en-US" dirty="0"/>
              <a:t/>
            </a:r>
            <a:br>
              <a:rPr lang="en-US" dirty="0"/>
            </a:br>
            <a:endParaRPr lang="en-US" sz="1600" dirty="0">
              <a:solidFill>
                <a:srgbClr val="2450A7"/>
              </a:solidFill>
              <a:cs typeface="Arial" panose="020B0604020202020204" pitchFamily="34" charset="0"/>
            </a:endParaRPr>
          </a:p>
          <a:p>
            <a:pPr marL="285750" indent="-285750">
              <a:spcBef>
                <a:spcPts val="0"/>
              </a:spcBef>
              <a:buFont typeface="Arial" panose="020B0604020202020204" pitchFamily="34" charset="0"/>
              <a:buChar char="•"/>
            </a:pPr>
            <a:endParaRPr lang="en-US" sz="2000" dirty="0">
              <a:latin typeface="Arial" pitchFamily="34" charset="0"/>
              <a:cs typeface="Arial" pitchFamily="34" charset="0"/>
            </a:endParaRPr>
          </a:p>
          <a:p>
            <a:pPr marL="0" indent="0">
              <a:spcBef>
                <a:spcPts val="0"/>
              </a:spcBef>
              <a:buNone/>
            </a:pPr>
            <a:endParaRPr lang="en-US" sz="2000" dirty="0">
              <a:latin typeface="Arial" pitchFamily="34" charset="0"/>
              <a:cs typeface="Arial" pitchFamily="34" charset="0"/>
            </a:endParaRPr>
          </a:p>
        </p:txBody>
      </p:sp>
      <p:pic>
        <p:nvPicPr>
          <p:cNvPr id="6" name="Picture 5">
            <a:extLst>
              <a:ext uri="{FF2B5EF4-FFF2-40B4-BE49-F238E27FC236}">
                <a16:creationId xmlns:a16="http://schemas.microsoft.com/office/drawing/2014/main" id="{B409B9B6-ACAD-49F9-8ED3-9033F1D250D5}"/>
              </a:ext>
              <a:ext uri="{C183D7F6-B498-43B3-948B-1728B52AA6E4}">
                <adec:decorative xmlns:adec="http://schemas.microsoft.com/office/drawing/2017/decorative" xmlns="" val="1"/>
              </a:ext>
            </a:extLst>
          </p:cNvPr>
          <p:cNvPicPr>
            <a:picLocks noChangeAspect="1"/>
          </p:cNvPicPr>
          <p:nvPr/>
        </p:nvPicPr>
        <p:blipFill>
          <a:blip r:embed="rId7">
            <a:extLst>
              <a:ext uri="{837473B0-CC2E-450A-ABE3-18F120FF3D39}">
                <a1611:picAttrSrcUrl xmlns:a1611="http://schemas.microsoft.com/office/drawing/2016/11/main" xmlns="" r:id="rId8"/>
              </a:ext>
            </a:extLst>
          </a:blip>
          <a:stretch>
            <a:fillRect/>
          </a:stretch>
        </p:blipFill>
        <p:spPr>
          <a:xfrm>
            <a:off x="3581400" y="5181600"/>
            <a:ext cx="319661" cy="348811"/>
          </a:xfrm>
          <a:prstGeom prst="rect">
            <a:avLst/>
          </a:prstGeom>
        </p:spPr>
      </p:pic>
    </p:spTree>
    <p:extLst>
      <p:ext uri="{BB962C8B-B14F-4D97-AF65-F5344CB8AC3E}">
        <p14:creationId xmlns:p14="http://schemas.microsoft.com/office/powerpoint/2010/main" val="340533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4</a:t>
            </a:fld>
            <a:endParaRPr lang="en-US" sz="1800" dirty="0">
              <a:solidFill>
                <a:prstClr val="black"/>
              </a:solidFill>
            </a:endParaRPr>
          </a:p>
        </p:txBody>
      </p:sp>
      <p:sp>
        <p:nvSpPr>
          <p:cNvPr id="6" name="Title 5">
            <a:extLst>
              <a:ext uri="{FF2B5EF4-FFF2-40B4-BE49-F238E27FC236}">
                <a16:creationId xmlns:a16="http://schemas.microsoft.com/office/drawing/2014/main" id="{B56285C8-9E35-4C44-9FBB-C823C1BE822F}"/>
              </a:ext>
            </a:extLst>
          </p:cNvPr>
          <p:cNvSpPr>
            <a:spLocks noGrp="1"/>
          </p:cNvSpPr>
          <p:nvPr>
            <p:ph type="title"/>
          </p:nvPr>
        </p:nvSpPr>
        <p:spPr/>
        <p:txBody>
          <a:bodyPr/>
          <a:lstStyle/>
          <a:p>
            <a:r>
              <a:rPr lang="en-US" dirty="0"/>
              <a:t>Overview</a:t>
            </a:r>
          </a:p>
        </p:txBody>
      </p:sp>
      <p:sp>
        <p:nvSpPr>
          <p:cNvPr id="2" name="Content Placeholder 1"/>
          <p:cNvSpPr>
            <a:spLocks noGrp="1"/>
          </p:cNvSpPr>
          <p:nvPr>
            <p:ph idx="1"/>
          </p:nvPr>
        </p:nvSpPr>
        <p:spPr>
          <a:xfrm>
            <a:off x="457200" y="1786920"/>
            <a:ext cx="8229600" cy="3623280"/>
          </a:xfrm>
        </p:spPr>
        <p:txBody>
          <a:bodyPr>
            <a:noAutofit/>
          </a:bodyPr>
          <a:lstStyle/>
          <a:p>
            <a:r>
              <a:rPr lang="en-US" dirty="0"/>
              <a:t>Post-Acute Care Overview</a:t>
            </a:r>
          </a:p>
          <a:p>
            <a:r>
              <a:rPr lang="en-US" dirty="0"/>
              <a:t>IMPACT Act and the Data Element Library</a:t>
            </a:r>
          </a:p>
          <a:p>
            <a:pPr>
              <a:spcAft>
                <a:spcPts val="600"/>
              </a:spcAft>
            </a:pPr>
            <a:r>
              <a:rPr lang="en-US" dirty="0"/>
              <a:t>PACIO Project</a:t>
            </a:r>
          </a:p>
          <a:p>
            <a:pPr lvl="1">
              <a:spcAft>
                <a:spcPts val="600"/>
              </a:spcAft>
            </a:pPr>
            <a:r>
              <a:rPr lang="en-US" dirty="0"/>
              <a:t>PAC Fast Healthcare Interoperability Resources (FHIR) Development</a:t>
            </a:r>
          </a:p>
        </p:txBody>
      </p:sp>
    </p:spTree>
    <p:extLst>
      <p:ext uri="{BB962C8B-B14F-4D97-AF65-F5344CB8AC3E}">
        <p14:creationId xmlns:p14="http://schemas.microsoft.com/office/powerpoint/2010/main" val="265187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E1A106-3C1F-4503-A36E-76277B0FBCEE}"/>
              </a:ext>
            </a:extLst>
          </p:cNvPr>
          <p:cNvSpPr>
            <a:spLocks noGrp="1"/>
          </p:cNvSpPr>
          <p:nvPr>
            <p:ph type="sldNum" sz="quarter" idx="4"/>
          </p:nvPr>
        </p:nvSpPr>
        <p:spPr/>
        <p:txBody>
          <a:bodyPr/>
          <a:lstStyle/>
          <a:p>
            <a:fld id="{E8555075-F7D8-774D-92CE-0FFE5404D32F}" type="slidenum">
              <a:rPr lang="en-US" sz="1800" smtClean="0">
                <a:solidFill>
                  <a:prstClr val="black"/>
                </a:solidFill>
              </a:rPr>
              <a:pPr/>
              <a:t>5</a:t>
            </a:fld>
            <a:endParaRPr lang="en-US" sz="1800" dirty="0">
              <a:solidFill>
                <a:prstClr val="black"/>
              </a:solidFill>
            </a:endParaRPr>
          </a:p>
        </p:txBody>
      </p:sp>
      <p:sp>
        <p:nvSpPr>
          <p:cNvPr id="3" name="Title 2">
            <a:extLst>
              <a:ext uri="{FF2B5EF4-FFF2-40B4-BE49-F238E27FC236}">
                <a16:creationId xmlns:a16="http://schemas.microsoft.com/office/drawing/2014/main" id="{24EE87DE-6FBE-4234-A53A-13C2092B4CD5}"/>
              </a:ext>
            </a:extLst>
          </p:cNvPr>
          <p:cNvSpPr>
            <a:spLocks noGrp="1"/>
          </p:cNvSpPr>
          <p:nvPr>
            <p:ph type="title"/>
          </p:nvPr>
        </p:nvSpPr>
        <p:spPr/>
        <p:txBody>
          <a:bodyPr/>
          <a:lstStyle/>
          <a:p>
            <a:r>
              <a:rPr lang="en-US" dirty="0"/>
              <a:t>Why is Post-Acute Care Important?</a:t>
            </a:r>
          </a:p>
        </p:txBody>
      </p:sp>
      <p:graphicFrame>
        <p:nvGraphicFramePr>
          <p:cNvPr id="8" name="Content Placeholder 3" descr="Overview chart showing breakdown percentages of hospitalization in PAC vs non-PAC services. Key points are covered in the following bullets.">
            <a:extLst>
              <a:ext uri="{FF2B5EF4-FFF2-40B4-BE49-F238E27FC236}">
                <a16:creationId xmlns:a16="http://schemas.microsoft.com/office/drawing/2014/main" id="{604DAD12-7C60-4F65-8F3A-BA963743F26B}"/>
              </a:ext>
            </a:extLst>
          </p:cNvPr>
          <p:cNvGraphicFramePr>
            <a:graphicFrameLocks noGrp="1"/>
          </p:cNvGraphicFramePr>
          <p:nvPr>
            <p:ph idx="1"/>
            <p:extLst>
              <p:ext uri="{D42A27DB-BD31-4B8C-83A1-F6EECF244321}">
                <p14:modId xmlns:p14="http://schemas.microsoft.com/office/powerpoint/2010/main" val="3982682928"/>
              </p:ext>
            </p:extLst>
          </p:nvPr>
        </p:nvGraphicFramePr>
        <p:xfrm>
          <a:off x="121600" y="1536442"/>
          <a:ext cx="4221800" cy="5016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21C47D5-6E05-45D2-A754-D21FF3311D91}"/>
              </a:ext>
            </a:extLst>
          </p:cNvPr>
          <p:cNvSpPr txBox="1"/>
          <p:nvPr/>
        </p:nvSpPr>
        <p:spPr>
          <a:xfrm>
            <a:off x="4495800" y="1536442"/>
            <a:ext cx="4343400"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cs typeface="Arial" panose="020B0604020202020204" pitchFamily="34" charset="0"/>
              </a:rPr>
              <a:t>Approximately 33,000 PAC Providers in the U.S. care for 6.9 million beneficiaries costing over $73.8 billion annually</a:t>
            </a:r>
          </a:p>
          <a:p>
            <a:endParaRPr lang="en-US" dirty="0"/>
          </a:p>
          <a:p>
            <a:pPr marL="285750" indent="-285750">
              <a:buFont typeface="Arial" panose="020B0604020202020204" pitchFamily="34" charset="0"/>
              <a:buChar char="•"/>
            </a:pPr>
            <a:r>
              <a:rPr lang="en-US" dirty="0"/>
              <a:t>After a hospitalization, 45% of patients required PAC services</a:t>
            </a:r>
            <a:r>
              <a:rPr lang="en-US" b="1" dirty="0"/>
              <a:t>. HHA and SNFs were the most utilized services after a hospital admission</a:t>
            </a:r>
          </a:p>
          <a:p>
            <a:endParaRPr lang="en-US" dirty="0"/>
          </a:p>
          <a:p>
            <a:pPr marL="285750" indent="-285750">
              <a:buFont typeface="Arial" panose="020B0604020202020204" pitchFamily="34" charset="0"/>
              <a:buChar char="•"/>
            </a:pPr>
            <a:r>
              <a:rPr lang="en-US" dirty="0"/>
              <a:t>Of those patients that required HHA services after a hospital admission, 72.3% did not require any further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Of those patients that required SNF services 38.7% did not require any further services but 42.2% transitioned to HHA. </a:t>
            </a:r>
          </a:p>
        </p:txBody>
      </p:sp>
    </p:spTree>
    <p:extLst>
      <p:ext uri="{BB962C8B-B14F-4D97-AF65-F5344CB8AC3E}">
        <p14:creationId xmlns:p14="http://schemas.microsoft.com/office/powerpoint/2010/main" val="221957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0A7391B7-FDC8-45F5-BC1C-4656DA6C80CD}"/>
              </a:ext>
            </a:extLst>
          </p:cNvPr>
          <p:cNvSpPr txBox="1">
            <a:spLocks/>
          </p:cNvSpPr>
          <p:nvPr/>
        </p:nvSpPr>
        <p:spPr>
          <a:xfrm>
            <a:off x="8477926" y="6297344"/>
            <a:ext cx="4074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555075-F7D8-774D-92CE-0FFE5404D32F}" type="slidenum">
              <a:rPr lang="en-US" smtClean="0">
                <a:solidFill>
                  <a:prstClr val="black"/>
                </a:solidFill>
              </a:rPr>
              <a:pPr/>
              <a:t>6</a:t>
            </a:fld>
            <a:endParaRPr lang="en-US" sz="2800" dirty="0">
              <a:solidFill>
                <a:prstClr val="black"/>
              </a:solidFill>
            </a:endParaRPr>
          </a:p>
        </p:txBody>
      </p:sp>
      <p:sp>
        <p:nvSpPr>
          <p:cNvPr id="3" name="Title 2"/>
          <p:cNvSpPr>
            <a:spLocks noGrp="1"/>
          </p:cNvSpPr>
          <p:nvPr>
            <p:ph type="title"/>
          </p:nvPr>
        </p:nvSpPr>
        <p:spPr>
          <a:xfrm>
            <a:off x="0" y="1"/>
            <a:ext cx="9144000" cy="1371600"/>
          </a:xfrm>
        </p:spPr>
        <p:txBody>
          <a:bodyPr>
            <a:noAutofit/>
          </a:bodyPr>
          <a:lstStyle/>
          <a:p>
            <a:r>
              <a:rPr lang="en-US" sz="3200" dirty="0">
                <a:solidFill>
                  <a:schemeClr val="bg1"/>
                </a:solidFill>
              </a:rPr>
              <a:t>Distribution of Beneficiaries by Number of Chronic Conditions &amp; Total Medicare Spending in 2015</a:t>
            </a:r>
          </a:p>
        </p:txBody>
      </p:sp>
      <p:pic>
        <p:nvPicPr>
          <p:cNvPr id="4" name="Picture 3" descr="Screenshot of a bar chart showing Distribution of Beneficiaries by Number of Chronic Conditions &amp; Total Medicare Spending in 2015. Column 1 shows percent of beneficiaries with chronic conditions, and column 2 shows Medicare spending for beneficiaries. There is a smaller number of beneficiaries with multiple chronic conditions, but beneficiaries with multiple chronic conditions account for a large amount of national total Medicare spending.">
            <a:extLst>
              <a:ext uri="{FF2B5EF4-FFF2-40B4-BE49-F238E27FC236}">
                <a16:creationId xmlns:a16="http://schemas.microsoft.com/office/drawing/2014/main" id="{682D1A9D-056D-4C9B-9CA2-651C0DDE860D}"/>
              </a:ext>
            </a:extLst>
          </p:cNvPr>
          <p:cNvPicPr>
            <a:picLocks noChangeAspect="1"/>
          </p:cNvPicPr>
          <p:nvPr/>
        </p:nvPicPr>
        <p:blipFill>
          <a:blip r:embed="rId2"/>
          <a:stretch>
            <a:fillRect/>
          </a:stretch>
        </p:blipFill>
        <p:spPr>
          <a:xfrm>
            <a:off x="1219200" y="1676400"/>
            <a:ext cx="6387876" cy="3581808"/>
          </a:xfrm>
          <a:prstGeom prst="rect">
            <a:avLst/>
          </a:prstGeom>
        </p:spPr>
      </p:pic>
      <p:sp>
        <p:nvSpPr>
          <p:cNvPr id="6" name="TextBox 5">
            <a:extLst>
              <a:ext uri="{FF2B5EF4-FFF2-40B4-BE49-F238E27FC236}">
                <a16:creationId xmlns:a16="http://schemas.microsoft.com/office/drawing/2014/main" id="{073F0E97-34F1-47CC-844D-EE8B41767A9E}"/>
              </a:ext>
            </a:extLst>
          </p:cNvPr>
          <p:cNvSpPr txBox="1"/>
          <p:nvPr/>
        </p:nvSpPr>
        <p:spPr>
          <a:xfrm>
            <a:off x="259836" y="5563007"/>
            <a:ext cx="8274564" cy="219291"/>
          </a:xfrm>
          <a:prstGeom prst="rect">
            <a:avLst/>
          </a:prstGeom>
          <a:noFill/>
        </p:spPr>
        <p:txBody>
          <a:bodyPr wrap="square" rtlCol="0">
            <a:spAutoFit/>
          </a:bodyPr>
          <a:lstStyle/>
          <a:p>
            <a:r>
              <a:rPr lang="en-US" sz="825" dirty="0">
                <a:latin typeface="Arial" panose="020B0604020202020204" pitchFamily="34" charset="0"/>
                <a:cs typeface="Arial" panose="020B0604020202020204" pitchFamily="34" charset="0"/>
              </a:rPr>
              <a:t>Source</a:t>
            </a:r>
            <a:r>
              <a:rPr lang="en-US" sz="825" dirty="0">
                <a:latin typeface="Arial" panose="020B0604020202020204" pitchFamily="34" charset="0"/>
                <a:cs typeface="Arial" panose="020B0604020202020204" pitchFamily="34" charset="0"/>
                <a:hlinkClick r:id="rId3"/>
              </a:rPr>
              <a:t>: https://www.cms.gov/Research-Statistics-Data-and-Systems/Statistics-Trends-and-Reports/Dashboard/chronic-conditions-state/cc_state_dashboard.html</a:t>
            </a:r>
            <a:endParaRPr lang="en-US" sz="825"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F684B891-D7C7-184B-94ED-C088AA06937A}"/>
              </a:ext>
            </a:extLst>
          </p:cNvPr>
          <p:cNvSpPr>
            <a:spLocks noGrp="1"/>
          </p:cNvSpPr>
          <p:nvPr>
            <p:ph type="ftr" sz="quarter" idx="11"/>
          </p:nvPr>
        </p:nvSpPr>
        <p:spPr>
          <a:xfrm>
            <a:off x="462336" y="5748718"/>
            <a:ext cx="5652714" cy="179294"/>
          </a:xfrm>
        </p:spPr>
        <p:txBody>
          <a:bodyPr/>
          <a:lstStyle>
            <a:lvl1pPr algn="l">
              <a:defRPr/>
            </a:lvl1pPr>
          </a:lstStyle>
          <a:p>
            <a:r>
              <a:rPr lang="en-US" dirty="0">
                <a:solidFill>
                  <a:schemeClr val="tx1">
                    <a:lumMod val="50000"/>
                    <a:lumOff val="50000"/>
                  </a:schemeClr>
                </a:solidFill>
                <a:latin typeface="Arial" pitchFamily="34" charset="0"/>
                <a:cs typeface="Arial" pitchFamily="34" charset="0"/>
              </a:rPr>
              <a:t> </a:t>
            </a:r>
          </a:p>
        </p:txBody>
      </p:sp>
      <p:sp>
        <p:nvSpPr>
          <p:cNvPr id="2" name="Rectangle 1"/>
          <p:cNvSpPr/>
          <p:nvPr/>
        </p:nvSpPr>
        <p:spPr>
          <a:xfrm>
            <a:off x="462336" y="5928012"/>
            <a:ext cx="6319464" cy="369332"/>
          </a:xfrm>
          <a:prstGeom prst="rect">
            <a:avLst/>
          </a:prstGeom>
        </p:spPr>
        <p:txBody>
          <a:bodyPr wrap="square">
            <a:spAutoFit/>
          </a:bodyPr>
          <a:lstStyle/>
          <a:p>
            <a:r>
              <a:rPr lang="en-US" altLang="en-US" dirty="0">
                <a:solidFill>
                  <a:schemeClr val="tx1">
                    <a:lumMod val="50000"/>
                    <a:lumOff val="50000"/>
                  </a:schemeClr>
                </a:solidFill>
                <a:latin typeface="Arial" pitchFamily="34" charset="0"/>
                <a:cs typeface="Arial" pitchFamily="34" charset="0"/>
              </a:rPr>
              <a:t>© 2018 The MITRE Corporation. All rights reserved</a:t>
            </a:r>
            <a:endParaRPr lang="en-US" dirty="0"/>
          </a:p>
        </p:txBody>
      </p:sp>
    </p:spTree>
    <p:extLst>
      <p:ext uri="{BB962C8B-B14F-4D97-AF65-F5344CB8AC3E}">
        <p14:creationId xmlns:p14="http://schemas.microsoft.com/office/powerpoint/2010/main" val="313514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2FAFE2-8624-4CF8-952A-8060D00518BB}"/>
              </a:ext>
            </a:extLst>
          </p:cNvPr>
          <p:cNvSpPr>
            <a:spLocks noGrp="1"/>
          </p:cNvSpPr>
          <p:nvPr>
            <p:ph type="sldNum" sz="quarter" idx="4"/>
          </p:nvPr>
        </p:nvSpPr>
        <p:spPr/>
        <p:txBody>
          <a:bodyPr/>
          <a:lstStyle/>
          <a:p>
            <a:fld id="{E8555075-F7D8-774D-92CE-0FFE5404D32F}" type="slidenum">
              <a:rPr lang="en-US" sz="1800" smtClean="0">
                <a:solidFill>
                  <a:prstClr val="black"/>
                </a:solidFill>
              </a:rPr>
              <a:pPr/>
              <a:t>7</a:t>
            </a:fld>
            <a:endParaRPr lang="en-US" sz="1800" dirty="0">
              <a:solidFill>
                <a:prstClr val="black"/>
              </a:solidFill>
            </a:endParaRPr>
          </a:p>
        </p:txBody>
      </p:sp>
      <p:sp>
        <p:nvSpPr>
          <p:cNvPr id="3" name="Title 2">
            <a:extLst>
              <a:ext uri="{FF2B5EF4-FFF2-40B4-BE49-F238E27FC236}">
                <a16:creationId xmlns:a16="http://schemas.microsoft.com/office/drawing/2014/main" id="{24AB8A90-3964-4D1F-AC3C-BC206ACFAF7E}"/>
              </a:ext>
            </a:extLst>
          </p:cNvPr>
          <p:cNvSpPr>
            <a:spLocks noGrp="1"/>
          </p:cNvSpPr>
          <p:nvPr>
            <p:ph type="title"/>
          </p:nvPr>
        </p:nvSpPr>
        <p:spPr/>
        <p:txBody>
          <a:bodyPr/>
          <a:lstStyle/>
          <a:p>
            <a:r>
              <a:rPr lang="en-US" dirty="0"/>
              <a:t>The Patient Story</a:t>
            </a:r>
          </a:p>
        </p:txBody>
      </p:sp>
      <p:pic>
        <p:nvPicPr>
          <p:cNvPr id="7" name="Content Placeholder 4" descr="This is a screenshot of how a patient's transfer of care flows between hospitals, facilities, home, providers, family, and the CMS assessments.">
            <a:extLst>
              <a:ext uri="{FF2B5EF4-FFF2-40B4-BE49-F238E27FC236}">
                <a16:creationId xmlns:a16="http://schemas.microsoft.com/office/drawing/2014/main" id="{A5B4BF72-4814-4FEA-AE84-5B9EF553BC95}"/>
              </a:ext>
            </a:extLst>
          </p:cNvPr>
          <p:cNvPicPr>
            <a:picLocks noGrp="1" noChangeAspect="1"/>
          </p:cNvPicPr>
          <p:nvPr>
            <p:ph idx="1"/>
          </p:nvPr>
        </p:nvPicPr>
        <p:blipFill>
          <a:blip r:embed="rId3"/>
          <a:stretch>
            <a:fillRect/>
          </a:stretch>
        </p:blipFill>
        <p:spPr>
          <a:xfrm>
            <a:off x="837766" y="1577389"/>
            <a:ext cx="7468468" cy="5254378"/>
          </a:xfrm>
          <a:prstGeom prst="rect">
            <a:avLst/>
          </a:prstGeom>
        </p:spPr>
      </p:pic>
    </p:spTree>
    <p:extLst>
      <p:ext uri="{BB962C8B-B14F-4D97-AF65-F5344CB8AC3E}">
        <p14:creationId xmlns:p14="http://schemas.microsoft.com/office/powerpoint/2010/main" val="111458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341D64-63B8-41E9-81DD-FE27835C652F}"/>
              </a:ext>
            </a:extLst>
          </p:cNvPr>
          <p:cNvSpPr>
            <a:spLocks noGrp="1"/>
          </p:cNvSpPr>
          <p:nvPr>
            <p:ph type="sldNum" sz="quarter" idx="4"/>
          </p:nvPr>
        </p:nvSpPr>
        <p:spPr/>
        <p:txBody>
          <a:bodyPr/>
          <a:lstStyle/>
          <a:p>
            <a:fld id="{E8555075-F7D8-774D-92CE-0FFE5404D32F}" type="slidenum">
              <a:rPr lang="en-US" sz="1800" smtClean="0">
                <a:solidFill>
                  <a:prstClr val="black"/>
                </a:solidFill>
              </a:rPr>
              <a:pPr/>
              <a:t>8</a:t>
            </a:fld>
            <a:endParaRPr lang="en-US" sz="1800" dirty="0">
              <a:solidFill>
                <a:prstClr val="black"/>
              </a:solidFill>
            </a:endParaRPr>
          </a:p>
        </p:txBody>
      </p:sp>
      <p:sp>
        <p:nvSpPr>
          <p:cNvPr id="3" name="Title 2">
            <a:extLst>
              <a:ext uri="{FF2B5EF4-FFF2-40B4-BE49-F238E27FC236}">
                <a16:creationId xmlns:a16="http://schemas.microsoft.com/office/drawing/2014/main" id="{F8F962E2-4673-4F94-B364-821664D5C7EA}"/>
              </a:ext>
            </a:extLst>
          </p:cNvPr>
          <p:cNvSpPr>
            <a:spLocks noGrp="1"/>
          </p:cNvSpPr>
          <p:nvPr>
            <p:ph type="title"/>
          </p:nvPr>
        </p:nvSpPr>
        <p:spPr/>
        <p:txBody>
          <a:bodyPr/>
          <a:lstStyle/>
          <a:p>
            <a:r>
              <a:rPr lang="en-US" dirty="0"/>
              <a:t>Points of Failure</a:t>
            </a:r>
          </a:p>
        </p:txBody>
      </p:sp>
      <p:sp>
        <p:nvSpPr>
          <p:cNvPr id="2" name="Content Placeholder 1">
            <a:extLst>
              <a:ext uri="{FF2B5EF4-FFF2-40B4-BE49-F238E27FC236}">
                <a16:creationId xmlns:a16="http://schemas.microsoft.com/office/drawing/2014/main" id="{5D21336C-C46F-488A-8428-2F8D81AF40F8}"/>
              </a:ext>
            </a:extLst>
          </p:cNvPr>
          <p:cNvSpPr>
            <a:spLocks noGrp="1"/>
          </p:cNvSpPr>
          <p:nvPr>
            <p:ph idx="1"/>
          </p:nvPr>
        </p:nvSpPr>
        <p:spPr>
          <a:xfrm>
            <a:off x="457200" y="1794487"/>
            <a:ext cx="8229600" cy="4952994"/>
          </a:xfrm>
        </p:spPr>
        <p:txBody>
          <a:bodyPr>
            <a:normAutofit fontScale="77500" lnSpcReduction="20000"/>
          </a:bodyPr>
          <a:lstStyle/>
          <a:p>
            <a:r>
              <a:rPr lang="en-US" b="1" dirty="0">
                <a:solidFill>
                  <a:schemeClr val="dk1"/>
                </a:solidFill>
                <a:latin typeface="+mj-lt"/>
                <a:cs typeface="Arial" panose="020B0604020202020204" pitchFamily="34" charset="0"/>
              </a:rPr>
              <a:t>Poor communication across care providers, including outpatient </a:t>
            </a:r>
          </a:p>
          <a:p>
            <a:pPr lvl="1"/>
            <a:r>
              <a:rPr lang="en-US" sz="2000" dirty="0">
                <a:solidFill>
                  <a:schemeClr val="dk1"/>
                </a:solidFill>
                <a:latin typeface="+mj-lt"/>
                <a:cs typeface="Arial" panose="020B0604020202020204" pitchFamily="34" charset="0"/>
              </a:rPr>
              <a:t>Medication discrepancies such as drug omissions during transitions of care are common</a:t>
            </a:r>
          </a:p>
          <a:p>
            <a:pPr lvl="1"/>
            <a:r>
              <a:rPr lang="en-US" sz="2000" dirty="0">
                <a:solidFill>
                  <a:schemeClr val="dk1"/>
                </a:solidFill>
                <a:latin typeface="+mj-lt"/>
                <a:cs typeface="Arial" panose="020B0604020202020204" pitchFamily="34" charset="0"/>
              </a:rPr>
              <a:t>Multiple modes of information transmission are often used</a:t>
            </a:r>
          </a:p>
          <a:p>
            <a:pPr lvl="1"/>
            <a:r>
              <a:rPr lang="en-US" sz="2000" dirty="0">
                <a:solidFill>
                  <a:schemeClr val="dk1"/>
                </a:solidFill>
                <a:latin typeface="+mj-lt"/>
                <a:cs typeface="Arial" panose="020B0604020202020204" pitchFamily="34" charset="0"/>
              </a:rPr>
              <a:t>Delays in PAC services can lead to adverse events and preventable readmissions</a:t>
            </a:r>
          </a:p>
          <a:p>
            <a:pPr lvl="1"/>
            <a:r>
              <a:rPr lang="en-US" sz="2000" dirty="0">
                <a:solidFill>
                  <a:schemeClr val="dk1"/>
                </a:solidFill>
                <a:latin typeface="+mj-lt"/>
                <a:cs typeface="Arial" panose="020B0604020202020204" pitchFamily="34" charset="0"/>
              </a:rPr>
              <a:t>Redundant information collection creates inefficiencies and burden</a:t>
            </a:r>
          </a:p>
          <a:p>
            <a:pPr marL="457200" lvl="1" indent="0">
              <a:buNone/>
            </a:pPr>
            <a:endParaRPr lang="en-US" sz="2000" dirty="0">
              <a:solidFill>
                <a:schemeClr val="dk1"/>
              </a:solidFill>
              <a:latin typeface="+mj-lt"/>
              <a:cs typeface="Arial" panose="020B0604020202020204" pitchFamily="34" charset="0"/>
            </a:endParaRPr>
          </a:p>
          <a:p>
            <a:r>
              <a:rPr lang="en-US" b="1" dirty="0">
                <a:latin typeface="+mj-lt"/>
                <a:ea typeface="Calibri" panose="020F0502020204030204" pitchFamily="34" charset="0"/>
                <a:cs typeface="Arial" panose="020B0604020202020204" pitchFamily="34" charset="0"/>
              </a:rPr>
              <a:t> </a:t>
            </a:r>
            <a:r>
              <a:rPr lang="en-US" b="1" dirty="0">
                <a:solidFill>
                  <a:schemeClr val="dk1"/>
                </a:solidFill>
                <a:latin typeface="+mj-lt"/>
                <a:cs typeface="Arial" panose="020B0604020202020204" pitchFamily="34" charset="0"/>
              </a:rPr>
              <a:t>Reliance on patient recall during periods of high stress </a:t>
            </a:r>
          </a:p>
          <a:p>
            <a:pPr lvl="1"/>
            <a:r>
              <a:rPr lang="en-US" sz="2000" dirty="0">
                <a:solidFill>
                  <a:schemeClr val="dk1"/>
                </a:solidFill>
                <a:latin typeface="+mj-lt"/>
                <a:cs typeface="Arial" panose="020B0604020202020204" pitchFamily="34" charset="0"/>
              </a:rPr>
              <a:t>Recall of information can be unreliable</a:t>
            </a:r>
          </a:p>
          <a:p>
            <a:pPr lvl="1"/>
            <a:r>
              <a:rPr lang="en-US" sz="2000" dirty="0">
                <a:latin typeface="+mj-lt"/>
              </a:rPr>
              <a:t>Patients may be unconscious, incapacitated, or otherwise unresponsive / unable to communicate information </a:t>
            </a:r>
          </a:p>
          <a:p>
            <a:pPr lvl="1"/>
            <a:r>
              <a:rPr lang="en-US" sz="2000" dirty="0">
                <a:solidFill>
                  <a:schemeClr val="dk1"/>
                </a:solidFill>
                <a:latin typeface="+mj-lt"/>
                <a:cs typeface="Arial" panose="020B0604020202020204" pitchFamily="34" charset="0"/>
              </a:rPr>
              <a:t>Increased patient / family stress</a:t>
            </a:r>
          </a:p>
          <a:p>
            <a:pPr marL="457200" lvl="1" indent="0">
              <a:buNone/>
            </a:pPr>
            <a:endParaRPr lang="en-US" sz="2000" dirty="0">
              <a:solidFill>
                <a:schemeClr val="dk1"/>
              </a:solidFill>
              <a:latin typeface="+mj-lt"/>
              <a:cs typeface="Arial" panose="020B0604020202020204" pitchFamily="34" charset="0"/>
            </a:endParaRPr>
          </a:p>
          <a:p>
            <a:r>
              <a:rPr lang="en-US" b="1" dirty="0">
                <a:solidFill>
                  <a:schemeClr val="dk1"/>
                </a:solidFill>
                <a:latin typeface="+mj-lt"/>
                <a:cs typeface="Arial" panose="020B0604020202020204" pitchFamily="34" charset="0"/>
              </a:rPr>
              <a:t>Increased Cost and Provider Burden</a:t>
            </a:r>
          </a:p>
          <a:p>
            <a:pPr lvl="1"/>
            <a:r>
              <a:rPr lang="en-US" sz="2000" dirty="0">
                <a:solidFill>
                  <a:schemeClr val="dk1"/>
                </a:solidFill>
                <a:latin typeface="+mj-lt"/>
                <a:cs typeface="Arial" panose="020B0604020202020204" pitchFamily="34" charset="0"/>
              </a:rPr>
              <a:t>Additional costs related to hospital stays from adverse events, readmissions</a:t>
            </a:r>
          </a:p>
          <a:p>
            <a:pPr lvl="1"/>
            <a:r>
              <a:rPr lang="en-US" sz="2000" dirty="0">
                <a:solidFill>
                  <a:schemeClr val="dk1"/>
                </a:solidFill>
                <a:latin typeface="+mj-lt"/>
                <a:cs typeface="Arial" panose="020B0604020202020204" pitchFamily="34" charset="0"/>
              </a:rPr>
              <a:t>Additional administrative costs to locate, reconcile</a:t>
            </a:r>
            <a:r>
              <a:rPr lang="en-US" sz="2000" dirty="0">
                <a:solidFill>
                  <a:srgbClr val="FF0000"/>
                </a:solidFill>
                <a:latin typeface="+mj-lt"/>
                <a:cs typeface="Arial" panose="020B0604020202020204" pitchFamily="34" charset="0"/>
              </a:rPr>
              <a:t>, </a:t>
            </a:r>
            <a:r>
              <a:rPr lang="en-US" sz="2000" dirty="0">
                <a:solidFill>
                  <a:schemeClr val="dk1"/>
                </a:solidFill>
                <a:latin typeface="+mj-lt"/>
                <a:cs typeface="Arial" panose="020B0604020202020204" pitchFamily="34" charset="0"/>
              </a:rPr>
              <a:t>and coordinate information</a:t>
            </a:r>
          </a:p>
          <a:p>
            <a:pPr lvl="1"/>
            <a:r>
              <a:rPr lang="en-US" sz="2000" dirty="0">
                <a:solidFill>
                  <a:schemeClr val="dk1"/>
                </a:solidFill>
                <a:latin typeface="+mj-lt"/>
                <a:cs typeface="Arial" panose="020B0604020202020204" pitchFamily="34" charset="0"/>
              </a:rPr>
              <a:t>Longer length of stays and higher resource utilization</a:t>
            </a:r>
            <a:endParaRPr lang="en-US" sz="2000" dirty="0">
              <a:latin typeface="+mj-lt"/>
              <a:cs typeface="Arial" panose="020B0604020202020204" pitchFamily="34" charset="0"/>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19432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8555075-F7D8-774D-92CE-0FFE5404D32F}" type="slidenum">
              <a:rPr lang="en-US" sz="1800" smtClean="0">
                <a:solidFill>
                  <a:prstClr val="black"/>
                </a:solidFill>
              </a:rPr>
              <a:pPr/>
              <a:t>9</a:t>
            </a:fld>
            <a:endParaRPr lang="en-US" sz="1800" dirty="0">
              <a:solidFill>
                <a:prstClr val="black"/>
              </a:solidFill>
            </a:endParaRPr>
          </a:p>
        </p:txBody>
      </p:sp>
      <p:sp>
        <p:nvSpPr>
          <p:cNvPr id="3" name="Title 2" descr="Team 2 Update title" title="Team 2 Update title"/>
          <p:cNvSpPr>
            <a:spLocks noGrp="1"/>
          </p:cNvSpPr>
          <p:nvPr>
            <p:ph type="title"/>
          </p:nvPr>
        </p:nvSpPr>
        <p:spPr/>
        <p:txBody>
          <a:bodyPr/>
          <a:lstStyle/>
          <a:p>
            <a:r>
              <a:rPr lang="en-US" dirty="0"/>
              <a:t>IMPACT Act of 2014</a:t>
            </a:r>
          </a:p>
        </p:txBody>
      </p:sp>
      <p:sp>
        <p:nvSpPr>
          <p:cNvPr id="6" name="Content Placeholder 1">
            <a:extLst>
              <a:ext uri="{FF2B5EF4-FFF2-40B4-BE49-F238E27FC236}">
                <a16:creationId xmlns:a16="http://schemas.microsoft.com/office/drawing/2014/main" id="{A25EA527-47B3-43FB-A96A-64FF5E85FEA8}"/>
              </a:ext>
            </a:extLst>
          </p:cNvPr>
          <p:cNvSpPr>
            <a:spLocks noGrp="1"/>
          </p:cNvSpPr>
          <p:nvPr>
            <p:ph idx="1"/>
          </p:nvPr>
        </p:nvSpPr>
        <p:spPr>
          <a:xfrm>
            <a:off x="457200" y="1828800"/>
            <a:ext cx="8229600" cy="4343400"/>
          </a:xfrm>
        </p:spPr>
        <p:txBody>
          <a:bodyPr>
            <a:normAutofit fontScale="70000" lnSpcReduction="20000"/>
          </a:bodyPr>
          <a:lstStyle/>
          <a:p>
            <a:pPr defTabSz="685800">
              <a:spcBef>
                <a:spcPts val="0"/>
              </a:spcBef>
              <a:buSzPct val="100000"/>
            </a:pPr>
            <a:r>
              <a:rPr lang="en-US" sz="2900" dirty="0">
                <a:cs typeface="Arial" panose="020B0604020202020204" pitchFamily="34" charset="0"/>
              </a:rPr>
              <a:t>Bi-partisan bill passed on September 18, 2014, and signed into law October 6, 2014</a:t>
            </a:r>
          </a:p>
          <a:p>
            <a:pPr marL="0" indent="0" defTabSz="685800">
              <a:spcBef>
                <a:spcPts val="0"/>
              </a:spcBef>
              <a:buSzPct val="150000"/>
              <a:buNone/>
            </a:pPr>
            <a:endParaRPr lang="en-US" sz="2200" b="1" dirty="0">
              <a:cs typeface="Arial" panose="020B0604020202020204" pitchFamily="34" charset="0"/>
            </a:endParaRPr>
          </a:p>
          <a:p>
            <a:pPr defTabSz="685800">
              <a:spcBef>
                <a:spcPts val="0"/>
              </a:spcBef>
              <a:buSzPct val="100000"/>
            </a:pPr>
            <a:r>
              <a:rPr lang="en-US" sz="2900" dirty="0">
                <a:cs typeface="Arial" panose="020B0604020202020204" pitchFamily="34" charset="0"/>
              </a:rPr>
              <a:t>The Act requires </a:t>
            </a:r>
            <a:r>
              <a:rPr lang="en-US" sz="2900" i="1" dirty="0">
                <a:cs typeface="Arial" panose="020B0604020202020204" pitchFamily="34" charset="0"/>
              </a:rPr>
              <a:t>standardized</a:t>
            </a:r>
            <a:r>
              <a:rPr lang="en-US" sz="2900" dirty="0">
                <a:cs typeface="Arial" panose="020B0604020202020204" pitchFamily="34" charset="0"/>
              </a:rPr>
              <a:t> patient assessment data elements (SPADES) for:</a:t>
            </a:r>
          </a:p>
          <a:p>
            <a:pPr marL="1028700" lvl="2" defTabSz="685800">
              <a:spcBef>
                <a:spcPts val="0"/>
              </a:spcBef>
              <a:buSzPct val="100000"/>
            </a:pPr>
            <a:r>
              <a:rPr lang="en-US" sz="3100" dirty="0">
                <a:cs typeface="Arial" panose="020B0604020202020204" pitchFamily="34" charset="0"/>
              </a:rPr>
              <a:t>LTCHs: LCDS</a:t>
            </a:r>
          </a:p>
          <a:p>
            <a:pPr marL="1028700" lvl="2" defTabSz="685800">
              <a:spcBef>
                <a:spcPts val="0"/>
              </a:spcBef>
              <a:buSzPct val="100000"/>
            </a:pPr>
            <a:r>
              <a:rPr lang="en-US" sz="3100" dirty="0">
                <a:cs typeface="Arial" panose="020B0604020202020204" pitchFamily="34" charset="0"/>
              </a:rPr>
              <a:t>SNFs: MDS</a:t>
            </a:r>
          </a:p>
          <a:p>
            <a:pPr marL="1028700" lvl="2" defTabSz="685800">
              <a:spcBef>
                <a:spcPts val="0"/>
              </a:spcBef>
              <a:buSzPct val="100000"/>
            </a:pPr>
            <a:r>
              <a:rPr lang="en-US" sz="3100" dirty="0">
                <a:cs typeface="Arial" panose="020B0604020202020204" pitchFamily="34" charset="0"/>
              </a:rPr>
              <a:t>HHAs: OASIS </a:t>
            </a:r>
          </a:p>
          <a:p>
            <a:pPr marL="1028700" lvl="2" defTabSz="685800">
              <a:spcBef>
                <a:spcPts val="0"/>
              </a:spcBef>
              <a:buSzPct val="100000"/>
            </a:pPr>
            <a:r>
              <a:rPr lang="en-US" sz="3100" dirty="0">
                <a:cs typeface="Arial" panose="020B0604020202020204" pitchFamily="34" charset="0"/>
              </a:rPr>
              <a:t>IRFs: IRF-PAI</a:t>
            </a:r>
          </a:p>
          <a:p>
            <a:pPr marL="628650" lvl="1" defTabSz="685800">
              <a:spcBef>
                <a:spcPts val="0"/>
              </a:spcBef>
              <a:buSzPct val="150000"/>
            </a:pPr>
            <a:endParaRPr lang="en-US" sz="2200" dirty="0">
              <a:cs typeface="Arial" panose="020B0604020202020204" pitchFamily="34" charset="0"/>
            </a:endParaRPr>
          </a:p>
          <a:p>
            <a:pPr defTabSz="685800">
              <a:spcBef>
                <a:spcPts val="0"/>
              </a:spcBef>
              <a:buSzPct val="100000"/>
            </a:pPr>
            <a:r>
              <a:rPr lang="en-US" sz="2600" b="1" dirty="0">
                <a:cs typeface="Arial" panose="020B0604020202020204" pitchFamily="34" charset="0"/>
              </a:rPr>
              <a:t>The Act specifies that data </a:t>
            </a:r>
            <a:r>
              <a:rPr lang="en-US" sz="2600" dirty="0">
                <a:cs typeface="Arial" panose="020B0604020202020204" pitchFamily="34" charset="0"/>
              </a:rPr>
              <a:t>“… be </a:t>
            </a:r>
            <a:r>
              <a:rPr lang="en-US" sz="2600" b="1" dirty="0">
                <a:cs typeface="Arial" panose="020B0604020202020204" pitchFamily="34" charset="0"/>
              </a:rPr>
              <a:t>standardized and interoperable </a:t>
            </a:r>
            <a:r>
              <a:rPr lang="en-US" sz="2600" dirty="0">
                <a:cs typeface="Arial" panose="020B0604020202020204" pitchFamily="34" charset="0"/>
              </a:rPr>
              <a:t>so as to allow for the </a:t>
            </a:r>
            <a:r>
              <a:rPr lang="en-US" sz="2600" b="1" dirty="0">
                <a:cs typeface="Arial" panose="020B0604020202020204" pitchFamily="34" charset="0"/>
              </a:rPr>
              <a:t>exchange of such data among such post-acute care providers and other providers </a:t>
            </a:r>
            <a:r>
              <a:rPr lang="en-US" sz="2600" dirty="0">
                <a:cs typeface="Arial" panose="020B0604020202020204" pitchFamily="34" charset="0"/>
              </a:rPr>
              <a:t>and the use by such providers of such data that has been so exchanged, including by </a:t>
            </a:r>
            <a:r>
              <a:rPr lang="en-US" sz="2600" b="1" dirty="0">
                <a:cs typeface="Arial" panose="020B0604020202020204" pitchFamily="34" charset="0"/>
              </a:rPr>
              <a:t>using common standards and definitions </a:t>
            </a:r>
            <a:r>
              <a:rPr lang="en-US" sz="2600" dirty="0">
                <a:cs typeface="Arial" panose="020B0604020202020204" pitchFamily="34" charset="0"/>
              </a:rPr>
              <a:t>in order to provide access to </a:t>
            </a:r>
            <a:r>
              <a:rPr lang="en-US" sz="2600" b="1" dirty="0">
                <a:cs typeface="Arial" panose="020B0604020202020204" pitchFamily="34" charset="0"/>
              </a:rPr>
              <a:t>longitudinal information </a:t>
            </a:r>
            <a:r>
              <a:rPr lang="en-US" sz="2600" dirty="0">
                <a:cs typeface="Arial" panose="020B0604020202020204" pitchFamily="34" charset="0"/>
              </a:rPr>
              <a:t>for such providers to </a:t>
            </a:r>
            <a:r>
              <a:rPr lang="en-US" sz="2600" b="1" dirty="0">
                <a:cs typeface="Arial" panose="020B0604020202020204" pitchFamily="34" charset="0"/>
              </a:rPr>
              <a:t>facilitate coordinated care </a:t>
            </a:r>
            <a:r>
              <a:rPr lang="en-US" sz="2600" dirty="0">
                <a:cs typeface="Arial" panose="020B0604020202020204" pitchFamily="34" charset="0"/>
              </a:rPr>
              <a:t>and </a:t>
            </a:r>
            <a:r>
              <a:rPr lang="en-US" sz="2600" b="1" dirty="0">
                <a:cs typeface="Arial" panose="020B0604020202020204" pitchFamily="34" charset="0"/>
              </a:rPr>
              <a:t>improved Medicare beneficiary outcomes</a:t>
            </a:r>
            <a:r>
              <a:rPr lang="en-US" sz="2600" dirty="0">
                <a:cs typeface="Arial" panose="020B0604020202020204" pitchFamily="34" charset="0"/>
              </a:rPr>
              <a:t>…”.</a:t>
            </a:r>
          </a:p>
          <a:p>
            <a:pPr marL="0" indent="0" defTabSz="685800">
              <a:spcBef>
                <a:spcPts val="0"/>
              </a:spcBef>
              <a:buSzPct val="150000"/>
              <a:buNone/>
            </a:pPr>
            <a:r>
              <a:rPr lang="en-US" sz="2200" b="1" dirty="0">
                <a:cs typeface="Arial" panose="020B0604020202020204" pitchFamily="34" charset="0"/>
              </a:rPr>
              <a:t> </a:t>
            </a:r>
            <a:endParaRPr lang="en-US" sz="2200" dirty="0">
              <a:cs typeface="Arial" panose="020B0604020202020204" pitchFamily="34" charset="0"/>
            </a:endParaRPr>
          </a:p>
          <a:p>
            <a:pPr marL="0" indent="0" algn="ctr">
              <a:spcBef>
                <a:spcPts val="0"/>
              </a:spcBef>
              <a:buNone/>
            </a:pPr>
            <a:r>
              <a:rPr lang="en-US" sz="1700" dirty="0">
                <a:cs typeface="Arial" panose="020B0604020202020204" pitchFamily="34" charset="0"/>
                <a:hlinkClick r:id="rId3"/>
              </a:rPr>
              <a:t>Improving Medicare Post-Acute Care Transformation (IMPACT) Act of 2014</a:t>
            </a:r>
            <a:endParaRPr lang="en-US" sz="1700" dirty="0">
              <a:cs typeface="Arial" panose="020B0604020202020204" pitchFamily="34" charset="0"/>
            </a:endParaRPr>
          </a:p>
          <a:p>
            <a:endParaRPr lang="en-US" dirty="0">
              <a:solidFill>
                <a:schemeClr val="tx1"/>
              </a:solidFill>
              <a:cs typeface="Arial" panose="020B0604020202020204" pitchFamily="34" charset="0"/>
            </a:endParaRPr>
          </a:p>
        </p:txBody>
      </p:sp>
    </p:spTree>
    <p:extLst>
      <p:ext uri="{BB962C8B-B14F-4D97-AF65-F5344CB8AC3E}">
        <p14:creationId xmlns:p14="http://schemas.microsoft.com/office/powerpoint/2010/main" val="35271776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eHI Template">
  <a:themeElements>
    <a:clrScheme name="1_MAEHI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EHI ppt templat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MAEHI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EHI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EHI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EHI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EHI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EHI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EHI p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EHI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EHI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EHI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EHI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EHI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Contributor xmlns="http://schemas.microsoft.com/sharepoint/v3/fields" xsi:nil="true"/>
    <MITRE_x0020_Sensitivity xmlns="http://schemas.microsoft.com/sharepoint/v3">Internal MITRE Information</MITRE_x0020_Sensitivity>
    <Release_x0020_Statement xmlns="http://schemas.microsoft.com/sharepoint/v3">For Internal MITRE Use</Release_x0020_Statement>
    <fiscal_year xmlns="ba9988bd-10e2-4a39-8d16-ed6eb9f9083e">FY19</fiscal_yea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9A2E4D-88EB-48DE-A01F-775DC033C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A763D6-62FB-4161-B24D-7B287962B374}">
  <ds:schemaRefs>
    <ds:schemaRef ds:uri="http://purl.org/dc/elements/1.1/"/>
    <ds:schemaRef ds:uri="http://schemas.microsoft.com/office/2006/metadata/properties"/>
    <ds:schemaRef ds:uri="ba9988bd-10e2-4a39-8d16-ed6eb9f9083e"/>
    <ds:schemaRef ds:uri="http://schemas.microsoft.com/sharepoint/v3"/>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9686AF22-4FF1-488F-84C0-493CAA6113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25359</TotalTime>
  <Words>1782</Words>
  <Application>Microsoft Office PowerPoint</Application>
  <PresentationFormat>On-screen Show (4:3)</PresentationFormat>
  <Paragraphs>340</Paragraphs>
  <Slides>30</Slides>
  <Notes>10</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43" baseType="lpstr">
      <vt:lpstr>ＭＳ Ｐゴシック</vt:lpstr>
      <vt:lpstr>ＭＳ Ｐゴシック</vt:lpstr>
      <vt:lpstr>Arial</vt:lpstr>
      <vt:lpstr>Arial Narrow</vt:lpstr>
      <vt:lpstr>Calibri</vt:lpstr>
      <vt:lpstr>Myriad Pro</vt:lpstr>
      <vt:lpstr>Tahoma</vt:lpstr>
      <vt:lpstr>Verdana</vt:lpstr>
      <vt:lpstr>Wingdings</vt:lpstr>
      <vt:lpstr>1_Office Theme</vt:lpstr>
      <vt:lpstr>Blends</vt:lpstr>
      <vt:lpstr>MeHI Template</vt:lpstr>
      <vt:lpstr>Photo Editor Photo</vt:lpstr>
      <vt:lpstr>ONC Interoperability Forum Improving Care Coordination between Acute and Post-Acute Care using FHIR</vt:lpstr>
      <vt:lpstr>Disclaimer</vt:lpstr>
      <vt:lpstr>Acronyms in this Presentation</vt:lpstr>
      <vt:lpstr>Overview</vt:lpstr>
      <vt:lpstr>Why is Post-Acute Care Important?</vt:lpstr>
      <vt:lpstr>Distribution of Beneficiaries by Number of Chronic Conditions &amp; Total Medicare Spending in 2015</vt:lpstr>
      <vt:lpstr>The Patient Story</vt:lpstr>
      <vt:lpstr>Points of Failure</vt:lpstr>
      <vt:lpstr>IMPACT Act of 2014</vt:lpstr>
      <vt:lpstr>What are Post-Acute Care Assessments?</vt:lpstr>
      <vt:lpstr>PAC Assessment Content</vt:lpstr>
      <vt:lpstr>Data Elements: Standardization One Question → One Response: Many Uses</vt:lpstr>
      <vt:lpstr>The Data Element Library</vt:lpstr>
      <vt:lpstr>Making PAC Assessment Data Elements  Standardized/Aligned and Interoperable</vt:lpstr>
      <vt:lpstr>SNF &amp; HHA EHR Adoption  and Interoperability in 2017</vt:lpstr>
      <vt:lpstr>PAC Interoperability Challenges</vt:lpstr>
      <vt:lpstr>PAC Interoperability Use Cases</vt:lpstr>
      <vt:lpstr>PACIO Project</vt:lpstr>
      <vt:lpstr>PACIO Project Use Cases</vt:lpstr>
      <vt:lpstr>PACIO Project Organization</vt:lpstr>
      <vt:lpstr>HL7 Connectathon (Data Element Library)</vt:lpstr>
      <vt:lpstr>Data Element Library Reference Implementation Components</vt:lpstr>
      <vt:lpstr>Changing Landscape:  Where is PAC?</vt:lpstr>
      <vt:lpstr>Data Availability and Real-time Exchange</vt:lpstr>
      <vt:lpstr>Call to Action: How to Participate</vt:lpstr>
      <vt:lpstr>How to Participate: Interoperability </vt:lpstr>
      <vt:lpstr>Wrap Up and Q&amp;A</vt:lpstr>
      <vt:lpstr>Resources</vt:lpstr>
      <vt:lpstr>Medicaid Technology Financing  to Support Health Information Exchange Activities</vt:lpstr>
      <vt:lpstr>Thank You</vt:lpstr>
    </vt:vector>
  </TitlesOfParts>
  <Company>CMS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Care &amp; Health IT Innovations Summit Presentation</dc:title>
  <dc:subject>Collaborative Care &amp; Health IT Innovations Summit Presentation</dc:subject>
  <dc:creator>CMS</dc:creator>
  <cp:keywords/>
  <cp:lastModifiedBy>Beth Connor</cp:lastModifiedBy>
  <cp:revision>1324</cp:revision>
  <dcterms:created xsi:type="dcterms:W3CDTF">2013-05-17T00:04:06Z</dcterms:created>
  <dcterms:modified xsi:type="dcterms:W3CDTF">2019-08-20T21:24:40Z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0x010100823A99C636F7423283FB0D200866C61300305FB80C47976C4B916AEC60E81206C0</vt:lpwstr>
  </property>
  <property fmtid="{D5CDD505-2E9C-101B-9397-08002B2CF9AE}" pid="4" name="TaxKeyword">
    <vt:lpwstr>27;#presentation|04c8f410-7e6b-435c-aac2-cac8f674d856;#246;#PowerPoint|cd9e87cd-a353-4258-bdcf-353936f8958d;#1;#CALDC|c9cc7ff2-18a4-4e2f-9eb4-be5534f117f8</vt:lpwstr>
  </property>
  <property fmtid="{D5CDD505-2E9C-101B-9397-08002B2CF9AE}" pid="5" name="AuthorIds_UIVersion_5">
    <vt:lpwstr>38</vt:lpwstr>
  </property>
  <property fmtid="{D5CDD505-2E9C-101B-9397-08002B2CF9AE}" pid="6" name="AuthorIds_UIVersion_513">
    <vt:lpwstr>489</vt:lpwstr>
  </property>
</Properties>
</file>